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0" r:id="rId3"/>
    <p:sldId id="302" r:id="rId4"/>
    <p:sldId id="296" r:id="rId5"/>
    <p:sldId id="298" r:id="rId6"/>
    <p:sldId id="299" r:id="rId7"/>
    <p:sldId id="300" r:id="rId8"/>
    <p:sldId id="301" r:id="rId9"/>
  </p:sldIdLst>
  <p:sldSz cx="9144000" cy="6858000" type="screen4x3"/>
  <p:notesSz cx="6797675" cy="9926638"/>
  <p:defaultTextStyle>
    <a:defPPr>
      <a:defRPr lang="ru-RU"/>
    </a:defPPr>
    <a:lvl1pPr marL="0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8376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6754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5130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93508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41884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90260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8639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3">
          <p15:clr>
            <a:srgbClr val="A4A3A4"/>
          </p15:clr>
        </p15:guide>
        <p15:guide id="2" pos="14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4F"/>
    <a:srgbClr val="22518A"/>
    <a:srgbClr val="B00047"/>
    <a:srgbClr val="D60057"/>
    <a:srgbClr val="FF0066"/>
    <a:srgbClr val="F20062"/>
    <a:srgbClr val="0033CC"/>
    <a:srgbClr val="EBCCEE"/>
    <a:srgbClr val="E7B6E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613"/>
        <p:guide pos="14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444" cy="496447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77" y="0"/>
            <a:ext cx="2946521" cy="496447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35B9610C-1247-4237-8D40-BF7A21934EA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7907"/>
            <a:ext cx="2945444" cy="496446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77" y="9427907"/>
            <a:ext cx="2946521" cy="496446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7A39261C-0FB9-4A5F-8320-74CCC2FDA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4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80" cy="496125"/>
          </a:xfrm>
          <a:prstGeom prst="rect">
            <a:avLst/>
          </a:prstGeom>
        </p:spPr>
        <p:txBody>
          <a:bodyPr vert="horz" lIns="72823" tIns="36411" rIns="72823" bIns="36411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0" y="0"/>
            <a:ext cx="2945980" cy="496125"/>
          </a:xfrm>
          <a:prstGeom prst="rect">
            <a:avLst/>
          </a:prstGeom>
        </p:spPr>
        <p:txBody>
          <a:bodyPr vert="horz" lIns="72823" tIns="36411" rIns="72823" bIns="36411" rtlCol="0"/>
          <a:lstStyle>
            <a:lvl1pPr algn="r">
              <a:defRPr sz="1000"/>
            </a:lvl1pPr>
          </a:lstStyle>
          <a:p>
            <a:fld id="{4AC28C66-5970-4B2B-AFDA-D9E899A4E92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2823" tIns="36411" rIns="72823" bIns="364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90" y="4715258"/>
            <a:ext cx="5437497" cy="4467196"/>
          </a:xfrm>
          <a:prstGeom prst="rect">
            <a:avLst/>
          </a:prstGeom>
        </p:spPr>
        <p:txBody>
          <a:bodyPr vert="horz" lIns="72823" tIns="36411" rIns="72823" bIns="364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432"/>
            <a:ext cx="2945980" cy="496125"/>
          </a:xfrm>
          <a:prstGeom prst="rect">
            <a:avLst/>
          </a:prstGeom>
        </p:spPr>
        <p:txBody>
          <a:bodyPr vert="horz" lIns="72823" tIns="36411" rIns="72823" bIns="36411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0" y="9428432"/>
            <a:ext cx="2945980" cy="496125"/>
          </a:xfrm>
          <a:prstGeom prst="rect">
            <a:avLst/>
          </a:prstGeom>
        </p:spPr>
        <p:txBody>
          <a:bodyPr vert="horz" lIns="72823" tIns="36411" rIns="72823" bIns="36411" rtlCol="0" anchor="b"/>
          <a:lstStyle>
            <a:lvl1pPr algn="r">
              <a:defRPr sz="1000"/>
            </a:lvl1pPr>
          </a:lstStyle>
          <a:p>
            <a:fld id="{4841E88A-0CE7-4FB7-A865-7957ACC01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4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376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754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130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508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84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0260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639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E88A-0CE7-4FB7-A865-7957ACC01C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1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E88A-0CE7-4FB7-A865-7957ACC01C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3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E88A-0CE7-4FB7-A865-7957ACC01C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1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E88A-0CE7-4FB7-A865-7957ACC01C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4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E88A-0CE7-4FB7-A865-7957ACC01C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2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E88A-0CE7-4FB7-A865-7957ACC01C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97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E88A-0CE7-4FB7-A865-7957ACC01C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E88A-0CE7-4FB7-A865-7957ACC01C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3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69675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283" indent="-261283" algn="l" defTabSz="6967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113" indent="-217736" algn="l" defTabSz="69675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942" indent="-174188" algn="l" defTabSz="69675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19" indent="-174188" algn="l" defTabSz="69675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696" indent="-174188" algn="l" defTabSz="69675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073" indent="-174188" algn="l" defTabSz="6967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450" indent="-174188" algn="l" defTabSz="6967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826" indent="-174188" algn="l" defTabSz="6967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203" indent="-174188" algn="l" defTabSz="6967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376" algn="l" defTabSz="696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754" algn="l" defTabSz="696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130" algn="l" defTabSz="696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508" algn="l" defTabSz="696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884" algn="l" defTabSz="696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260" algn="l" defTabSz="696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639" algn="l" defTabSz="696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015" algn="l" defTabSz="696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31000" pencil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4"/>
            <a:ext cx="6767898" cy="6767898"/>
          </a:xfrm>
          <a:prstGeom prst="rect">
            <a:avLst/>
          </a:prstGeom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13856" y="26674"/>
            <a:ext cx="6330462" cy="15552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C400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 useBgFill="1">
        <p:nvSpPr>
          <p:cNvPr id="10" name="Подзаголовок 2"/>
          <p:cNvSpPr txBox="1">
            <a:spLocks/>
          </p:cNvSpPr>
          <p:nvPr/>
        </p:nvSpPr>
        <p:spPr>
          <a:xfrm>
            <a:off x="4311162" y="5783240"/>
            <a:ext cx="4590336" cy="1011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0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куратор проекта 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ru-RU" sz="3000" b="1" dirty="0">
                <a:solidFill>
                  <a:srgbClr val="D60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Антоненко Екатерина</a:t>
            </a:r>
          </a:p>
        </p:txBody>
      </p:sp>
      <p:sp useBgFill="1">
        <p:nvSpPr>
          <p:cNvPr id="11" name="Заголовок 1"/>
          <p:cNvSpPr txBox="1">
            <a:spLocks/>
          </p:cNvSpPr>
          <p:nvPr/>
        </p:nvSpPr>
        <p:spPr>
          <a:xfrm>
            <a:off x="2054469" y="4702883"/>
            <a:ext cx="3876549" cy="1143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номинация </a:t>
            </a:r>
            <a:r>
              <a:rPr lang="ru-RU" sz="3200" b="1" dirty="0" smtClean="0">
                <a:ln w="9525">
                  <a:noFill/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ln w="9525">
                  <a:noFill/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sz="3500" b="1" dirty="0" smtClean="0"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Помощь детям</a:t>
            </a:r>
            <a:endParaRPr lang="ru-RU" sz="3500" b="1" dirty="0">
              <a:latin typeface="Georgia" panose="02040502050405020303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30367" y="2248417"/>
            <a:ext cx="7388143" cy="1089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2" y="168302"/>
            <a:ext cx="1440000" cy="1440000"/>
          </a:xfrm>
          <a:prstGeom prst="rect">
            <a:avLst/>
          </a:prstGeom>
        </p:spPr>
      </p:pic>
      <p:pic>
        <p:nvPicPr>
          <p:cNvPr id="1026" name="Picture 2" descr="https://images.vector-images.com/42/kemerovo_obl_prcoas_20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00"/>
          <a:stretch/>
        </p:blipFill>
        <p:spPr bwMode="auto">
          <a:xfrm>
            <a:off x="415655" y="1905000"/>
            <a:ext cx="1040787" cy="13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277" y="3226681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Кузбасс</a:t>
            </a:r>
            <a:endParaRPr lang="ru-RU" sz="2400" dirty="0">
              <a:solidFill>
                <a:srgbClr val="C400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2" y="-1"/>
            <a:ext cx="8964613" cy="1064541"/>
          </a:xfrm>
          <a:custGeom>
            <a:avLst/>
            <a:gdLst>
              <a:gd name="connsiteX0" fmla="*/ 0 w 12003048"/>
              <a:gd name="connsiteY0" fmla="*/ 0 h 951830"/>
              <a:gd name="connsiteX1" fmla="*/ 11527133 w 12003048"/>
              <a:gd name="connsiteY1" fmla="*/ 0 h 951830"/>
              <a:gd name="connsiteX2" fmla="*/ 12003048 w 12003048"/>
              <a:gd name="connsiteY2" fmla="*/ 475915 h 951830"/>
              <a:gd name="connsiteX3" fmla="*/ 12003047 w 12003048"/>
              <a:gd name="connsiteY3" fmla="*/ 475915 h 951830"/>
              <a:gd name="connsiteX4" fmla="*/ 11527132 w 12003048"/>
              <a:gd name="connsiteY4" fmla="*/ 951830 h 951830"/>
              <a:gd name="connsiteX5" fmla="*/ 0 w 12003048"/>
              <a:gd name="connsiteY5" fmla="*/ 951829 h 9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3048" h="951830">
                <a:moveTo>
                  <a:pt x="0" y="0"/>
                </a:moveTo>
                <a:lnTo>
                  <a:pt x="11527133" y="0"/>
                </a:lnTo>
                <a:cubicBezTo>
                  <a:pt x="11789974" y="0"/>
                  <a:pt x="12003048" y="213074"/>
                  <a:pt x="12003048" y="475915"/>
                </a:cubicBezTo>
                <a:lnTo>
                  <a:pt x="12003047" y="475915"/>
                </a:lnTo>
                <a:cubicBezTo>
                  <a:pt x="12003047" y="738756"/>
                  <a:pt x="11789973" y="951830"/>
                  <a:pt x="11527132" y="951830"/>
                </a:cubicBezTo>
                <a:lnTo>
                  <a:pt x="0" y="951829"/>
                </a:lnTo>
                <a:close/>
              </a:path>
            </a:pathLst>
          </a:custGeom>
          <a:solidFill>
            <a:srgbClr val="225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 1"/>
          <p:cNvSpPr txBox="1"/>
          <p:nvPr/>
        </p:nvSpPr>
        <p:spPr>
          <a:xfrm>
            <a:off x="1150291" y="1355183"/>
            <a:ext cx="773091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endParaRPr lang="ru-RU" sz="2700" dirty="0"/>
          </a:p>
          <a:p>
            <a:pPr fontAlgn="base"/>
            <a:r>
              <a:rPr lang="ru-RU" sz="2700" dirty="0"/>
              <a:t> 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2400" y="274638"/>
            <a:ext cx="8835156" cy="6502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96754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Актуальность проекта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66700" y="2286000"/>
            <a:ext cx="8576406" cy="253101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61283" indent="-261283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113" indent="-217736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942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319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69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607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4450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282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120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Н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едостаток компьютерной техники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и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мобильных электронных устройств среди незащищенных групп населения в условиях введения дистанционного обучения</a:t>
            </a:r>
          </a:p>
          <a:p>
            <a:pPr marL="0" indent="0" algn="ctr">
              <a:buNone/>
            </a:pP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526"/>
            <a:ext cx="897486" cy="897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1000" pencil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50" y="5766215"/>
            <a:ext cx="944756" cy="9447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733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2" y="-1"/>
            <a:ext cx="8964613" cy="1064541"/>
          </a:xfrm>
          <a:custGeom>
            <a:avLst/>
            <a:gdLst>
              <a:gd name="connsiteX0" fmla="*/ 0 w 12003048"/>
              <a:gd name="connsiteY0" fmla="*/ 0 h 951830"/>
              <a:gd name="connsiteX1" fmla="*/ 11527133 w 12003048"/>
              <a:gd name="connsiteY1" fmla="*/ 0 h 951830"/>
              <a:gd name="connsiteX2" fmla="*/ 12003048 w 12003048"/>
              <a:gd name="connsiteY2" fmla="*/ 475915 h 951830"/>
              <a:gd name="connsiteX3" fmla="*/ 12003047 w 12003048"/>
              <a:gd name="connsiteY3" fmla="*/ 475915 h 951830"/>
              <a:gd name="connsiteX4" fmla="*/ 11527132 w 12003048"/>
              <a:gd name="connsiteY4" fmla="*/ 951830 h 951830"/>
              <a:gd name="connsiteX5" fmla="*/ 0 w 12003048"/>
              <a:gd name="connsiteY5" fmla="*/ 951829 h 9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3048" h="951830">
                <a:moveTo>
                  <a:pt x="0" y="0"/>
                </a:moveTo>
                <a:lnTo>
                  <a:pt x="11527133" y="0"/>
                </a:lnTo>
                <a:cubicBezTo>
                  <a:pt x="11789974" y="0"/>
                  <a:pt x="12003048" y="213074"/>
                  <a:pt x="12003048" y="475915"/>
                </a:cubicBezTo>
                <a:lnTo>
                  <a:pt x="12003047" y="475915"/>
                </a:lnTo>
                <a:cubicBezTo>
                  <a:pt x="12003047" y="738756"/>
                  <a:pt x="11789973" y="951830"/>
                  <a:pt x="11527132" y="951830"/>
                </a:cubicBezTo>
                <a:lnTo>
                  <a:pt x="0" y="951829"/>
                </a:lnTo>
                <a:close/>
              </a:path>
            </a:pathLst>
          </a:custGeom>
          <a:solidFill>
            <a:srgbClr val="225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/>
            <a:endParaRPr lang="ru-RU"/>
          </a:p>
        </p:txBody>
      </p:sp>
      <p:sp>
        <p:nvSpPr>
          <p:cNvPr id="3" name="text 1"/>
          <p:cNvSpPr txBox="1"/>
          <p:nvPr/>
        </p:nvSpPr>
        <p:spPr>
          <a:xfrm>
            <a:off x="1150291" y="1355183"/>
            <a:ext cx="773091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endParaRPr lang="ru-RU" sz="2700" dirty="0"/>
          </a:p>
          <a:p>
            <a:pPr fontAlgn="base"/>
            <a:r>
              <a:rPr lang="ru-RU" sz="2700" dirty="0"/>
              <a:t> 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00" y="274638"/>
            <a:ext cx="8911356" cy="6502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96754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 проекта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6120" y="2186180"/>
            <a:ext cx="8365086" cy="283581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61283" indent="-261283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113" indent="-217736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942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319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69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607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4450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282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120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4400" b="1" dirty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О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беспечение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социально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незащищенных групп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населения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компьютерной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, мобильной и иной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техникой для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решения организационных и технических вопросов в процессе получения образования в дистанционной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форме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526"/>
            <a:ext cx="897486" cy="897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1000" pencil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50" y="5766215"/>
            <a:ext cx="944756" cy="9447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062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2" y="-1"/>
            <a:ext cx="8964613" cy="1064541"/>
          </a:xfrm>
          <a:custGeom>
            <a:avLst/>
            <a:gdLst>
              <a:gd name="connsiteX0" fmla="*/ 0 w 12003048"/>
              <a:gd name="connsiteY0" fmla="*/ 0 h 951830"/>
              <a:gd name="connsiteX1" fmla="*/ 11527133 w 12003048"/>
              <a:gd name="connsiteY1" fmla="*/ 0 h 951830"/>
              <a:gd name="connsiteX2" fmla="*/ 12003048 w 12003048"/>
              <a:gd name="connsiteY2" fmla="*/ 475915 h 951830"/>
              <a:gd name="connsiteX3" fmla="*/ 12003047 w 12003048"/>
              <a:gd name="connsiteY3" fmla="*/ 475915 h 951830"/>
              <a:gd name="connsiteX4" fmla="*/ 11527132 w 12003048"/>
              <a:gd name="connsiteY4" fmla="*/ 951830 h 951830"/>
              <a:gd name="connsiteX5" fmla="*/ 0 w 12003048"/>
              <a:gd name="connsiteY5" fmla="*/ 951829 h 9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3048" h="951830">
                <a:moveTo>
                  <a:pt x="0" y="0"/>
                </a:moveTo>
                <a:lnTo>
                  <a:pt x="11527133" y="0"/>
                </a:lnTo>
                <a:cubicBezTo>
                  <a:pt x="11789974" y="0"/>
                  <a:pt x="12003048" y="213074"/>
                  <a:pt x="12003048" y="475915"/>
                </a:cubicBezTo>
                <a:lnTo>
                  <a:pt x="12003047" y="475915"/>
                </a:lnTo>
                <a:cubicBezTo>
                  <a:pt x="12003047" y="738756"/>
                  <a:pt x="11789973" y="951830"/>
                  <a:pt x="11527132" y="951830"/>
                </a:cubicBezTo>
                <a:lnTo>
                  <a:pt x="0" y="951829"/>
                </a:lnTo>
                <a:close/>
              </a:path>
            </a:pathLst>
          </a:custGeom>
          <a:solidFill>
            <a:srgbClr val="225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/>
            <a:endParaRPr lang="ru-RU"/>
          </a:p>
        </p:txBody>
      </p:sp>
      <p:sp>
        <p:nvSpPr>
          <p:cNvPr id="3" name="text 1"/>
          <p:cNvSpPr txBox="1"/>
          <p:nvPr/>
        </p:nvSpPr>
        <p:spPr>
          <a:xfrm>
            <a:off x="1150291" y="1355183"/>
            <a:ext cx="773091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endParaRPr lang="ru-RU" sz="2700" dirty="0"/>
          </a:p>
          <a:p>
            <a:pPr fontAlgn="base"/>
            <a:r>
              <a:rPr lang="ru-RU" sz="2700" dirty="0"/>
              <a:t> 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74638"/>
            <a:ext cx="8987556" cy="6502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96754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 проекта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7200" y="1064539"/>
            <a:ext cx="8424005" cy="4206970"/>
          </a:xfrm>
          <a:prstGeom prst="rect">
            <a:avLst/>
          </a:prstGeom>
        </p:spPr>
        <p:txBody>
          <a:bodyPr>
            <a:noAutofit/>
          </a:bodyPr>
          <a:lstStyle>
            <a:lvl1pPr marL="261283" indent="-261283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113" indent="-217736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942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319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69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607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4450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282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120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4400" b="1" dirty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И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нформационное оповещение о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проекте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в социальных сетях, телевидении и периодических печатных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изданиях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О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рганизация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и обеспечение приема, проверки, подготовки и передачи техники с учетом требований безопасности в условиях распространения новой коронавирусной инфекции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П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опуляризация идей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и направлений добровольчества среди населения и бизнес-сообщества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526"/>
            <a:ext cx="897486" cy="897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1000" pencil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50" y="5766215"/>
            <a:ext cx="944756" cy="9447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75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2" y="-1"/>
            <a:ext cx="8964613" cy="1064541"/>
          </a:xfrm>
          <a:custGeom>
            <a:avLst/>
            <a:gdLst>
              <a:gd name="connsiteX0" fmla="*/ 0 w 12003048"/>
              <a:gd name="connsiteY0" fmla="*/ 0 h 951830"/>
              <a:gd name="connsiteX1" fmla="*/ 11527133 w 12003048"/>
              <a:gd name="connsiteY1" fmla="*/ 0 h 951830"/>
              <a:gd name="connsiteX2" fmla="*/ 12003048 w 12003048"/>
              <a:gd name="connsiteY2" fmla="*/ 475915 h 951830"/>
              <a:gd name="connsiteX3" fmla="*/ 12003047 w 12003048"/>
              <a:gd name="connsiteY3" fmla="*/ 475915 h 951830"/>
              <a:gd name="connsiteX4" fmla="*/ 11527132 w 12003048"/>
              <a:gd name="connsiteY4" fmla="*/ 951830 h 951830"/>
              <a:gd name="connsiteX5" fmla="*/ 0 w 12003048"/>
              <a:gd name="connsiteY5" fmla="*/ 951829 h 9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3048" h="951830">
                <a:moveTo>
                  <a:pt x="0" y="0"/>
                </a:moveTo>
                <a:lnTo>
                  <a:pt x="11527133" y="0"/>
                </a:lnTo>
                <a:cubicBezTo>
                  <a:pt x="11789974" y="0"/>
                  <a:pt x="12003048" y="213074"/>
                  <a:pt x="12003048" y="475915"/>
                </a:cubicBezTo>
                <a:lnTo>
                  <a:pt x="12003047" y="475915"/>
                </a:lnTo>
                <a:cubicBezTo>
                  <a:pt x="12003047" y="738756"/>
                  <a:pt x="11789973" y="951830"/>
                  <a:pt x="11527132" y="951830"/>
                </a:cubicBezTo>
                <a:lnTo>
                  <a:pt x="0" y="951829"/>
                </a:lnTo>
                <a:close/>
              </a:path>
            </a:pathLst>
          </a:custGeom>
          <a:solidFill>
            <a:srgbClr val="225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/>
            <a:endParaRPr lang="ru-RU"/>
          </a:p>
        </p:txBody>
      </p:sp>
      <p:sp>
        <p:nvSpPr>
          <p:cNvPr id="3" name="text 1"/>
          <p:cNvSpPr txBox="1"/>
          <p:nvPr/>
        </p:nvSpPr>
        <p:spPr>
          <a:xfrm>
            <a:off x="1150291" y="1355183"/>
            <a:ext cx="773091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endParaRPr lang="ru-RU" sz="2700" dirty="0"/>
          </a:p>
          <a:p>
            <a:pPr fontAlgn="base"/>
            <a:r>
              <a:rPr lang="ru-RU" sz="2700" dirty="0"/>
              <a:t> 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2400" y="274638"/>
            <a:ext cx="7696200" cy="6502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96754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Показатели проекта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12640" y="1339179"/>
            <a:ext cx="8073156" cy="3672408"/>
          </a:xfrm>
          <a:prstGeom prst="rect">
            <a:avLst/>
          </a:prstGeom>
        </p:spPr>
        <p:txBody>
          <a:bodyPr>
            <a:noAutofit/>
          </a:bodyPr>
          <a:lstStyle>
            <a:lvl1pPr marL="261283" indent="-261283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113" indent="-217736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942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319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69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607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4450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282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120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Более </a:t>
            </a: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60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человек приняли участие в </a:t>
            </a:r>
            <a:b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                                                       организации проекта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Более </a:t>
            </a:r>
            <a:r>
              <a:rPr lang="ru-RU" sz="4400" b="1" dirty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240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 детей в городских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округах и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Более </a:t>
            </a:r>
            <a:r>
              <a:rPr lang="ru-RU" sz="4400" b="1" dirty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4</a:t>
            </a:r>
            <a:r>
              <a:rPr lang="en-US" sz="4400" b="1" dirty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20</a:t>
            </a:r>
            <a:r>
              <a:rPr lang="ru-RU" sz="4400" b="1" dirty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детей в сельских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поселениях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            обеспечены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комплектами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компьютерной</a:t>
            </a:r>
            <a:b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            техники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и мобильными электронными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/>
            </a:r>
            <a:b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            устройствами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25 </a:t>
            </a: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4400" b="1" dirty="0" err="1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Цифропартнеров</a:t>
            </a: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endParaRPr lang="ru-RU" sz="2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526"/>
            <a:ext cx="897486" cy="897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1000" pencil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50" y="5766215"/>
            <a:ext cx="944756" cy="9447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907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2" y="-1"/>
            <a:ext cx="8964613" cy="1064541"/>
          </a:xfrm>
          <a:custGeom>
            <a:avLst/>
            <a:gdLst>
              <a:gd name="connsiteX0" fmla="*/ 0 w 12003048"/>
              <a:gd name="connsiteY0" fmla="*/ 0 h 951830"/>
              <a:gd name="connsiteX1" fmla="*/ 11527133 w 12003048"/>
              <a:gd name="connsiteY1" fmla="*/ 0 h 951830"/>
              <a:gd name="connsiteX2" fmla="*/ 12003048 w 12003048"/>
              <a:gd name="connsiteY2" fmla="*/ 475915 h 951830"/>
              <a:gd name="connsiteX3" fmla="*/ 12003047 w 12003048"/>
              <a:gd name="connsiteY3" fmla="*/ 475915 h 951830"/>
              <a:gd name="connsiteX4" fmla="*/ 11527132 w 12003048"/>
              <a:gd name="connsiteY4" fmla="*/ 951830 h 951830"/>
              <a:gd name="connsiteX5" fmla="*/ 0 w 12003048"/>
              <a:gd name="connsiteY5" fmla="*/ 951829 h 9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3048" h="951830">
                <a:moveTo>
                  <a:pt x="0" y="0"/>
                </a:moveTo>
                <a:lnTo>
                  <a:pt x="11527133" y="0"/>
                </a:lnTo>
                <a:cubicBezTo>
                  <a:pt x="11789974" y="0"/>
                  <a:pt x="12003048" y="213074"/>
                  <a:pt x="12003048" y="475915"/>
                </a:cubicBezTo>
                <a:lnTo>
                  <a:pt x="12003047" y="475915"/>
                </a:lnTo>
                <a:cubicBezTo>
                  <a:pt x="12003047" y="738756"/>
                  <a:pt x="11789973" y="951830"/>
                  <a:pt x="11527132" y="951830"/>
                </a:cubicBezTo>
                <a:lnTo>
                  <a:pt x="0" y="951829"/>
                </a:lnTo>
                <a:close/>
              </a:path>
            </a:pathLst>
          </a:custGeom>
          <a:solidFill>
            <a:srgbClr val="225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/>
            <a:endParaRPr lang="ru-RU"/>
          </a:p>
        </p:txBody>
      </p:sp>
      <p:sp>
        <p:nvSpPr>
          <p:cNvPr id="3" name="text 1"/>
          <p:cNvSpPr txBox="1"/>
          <p:nvPr/>
        </p:nvSpPr>
        <p:spPr>
          <a:xfrm>
            <a:off x="1150291" y="1355183"/>
            <a:ext cx="773091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endParaRPr lang="ru-RU" sz="2700" dirty="0"/>
          </a:p>
          <a:p>
            <a:pPr fontAlgn="base"/>
            <a:r>
              <a:rPr lang="ru-RU" sz="2700" dirty="0"/>
              <a:t> 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9238" y="203160"/>
            <a:ext cx="7837266" cy="6502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96754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Социальный эффект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28600" y="1102640"/>
            <a:ext cx="8073156" cy="3672408"/>
          </a:xfrm>
          <a:prstGeom prst="rect">
            <a:avLst/>
          </a:prstGeom>
        </p:spPr>
        <p:txBody>
          <a:bodyPr>
            <a:noAutofit/>
          </a:bodyPr>
          <a:lstStyle>
            <a:lvl1pPr marL="261283" indent="-261283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113" indent="-217736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942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319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69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607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4450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282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120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Ф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ормирование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условий и обеспечение учебного процесса для учеников, не имеющих необходимого технического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обеспечения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С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нятие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социального напряжения в условиях перехода на дистанционные формы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обучения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П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овышение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успеваемости учеников в условиях дистанционной формы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обучения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П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овышение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мотивации и интереса учеников к учебному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процессу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У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лучшение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материальных условий для социально незащищенных групп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населения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526"/>
            <a:ext cx="897486" cy="897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1000" pencil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50" y="5766215"/>
            <a:ext cx="944756" cy="9447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90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2" y="-1"/>
            <a:ext cx="8964613" cy="1064541"/>
          </a:xfrm>
          <a:custGeom>
            <a:avLst/>
            <a:gdLst>
              <a:gd name="connsiteX0" fmla="*/ 0 w 12003048"/>
              <a:gd name="connsiteY0" fmla="*/ 0 h 951830"/>
              <a:gd name="connsiteX1" fmla="*/ 11527133 w 12003048"/>
              <a:gd name="connsiteY1" fmla="*/ 0 h 951830"/>
              <a:gd name="connsiteX2" fmla="*/ 12003048 w 12003048"/>
              <a:gd name="connsiteY2" fmla="*/ 475915 h 951830"/>
              <a:gd name="connsiteX3" fmla="*/ 12003047 w 12003048"/>
              <a:gd name="connsiteY3" fmla="*/ 475915 h 951830"/>
              <a:gd name="connsiteX4" fmla="*/ 11527132 w 12003048"/>
              <a:gd name="connsiteY4" fmla="*/ 951830 h 951830"/>
              <a:gd name="connsiteX5" fmla="*/ 0 w 12003048"/>
              <a:gd name="connsiteY5" fmla="*/ 951829 h 9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3048" h="951830">
                <a:moveTo>
                  <a:pt x="0" y="0"/>
                </a:moveTo>
                <a:lnTo>
                  <a:pt x="11527133" y="0"/>
                </a:lnTo>
                <a:cubicBezTo>
                  <a:pt x="11789974" y="0"/>
                  <a:pt x="12003048" y="213074"/>
                  <a:pt x="12003048" y="475915"/>
                </a:cubicBezTo>
                <a:lnTo>
                  <a:pt x="12003047" y="475915"/>
                </a:lnTo>
                <a:cubicBezTo>
                  <a:pt x="12003047" y="738756"/>
                  <a:pt x="11789973" y="951830"/>
                  <a:pt x="11527132" y="951830"/>
                </a:cubicBezTo>
                <a:lnTo>
                  <a:pt x="0" y="951829"/>
                </a:lnTo>
                <a:close/>
              </a:path>
            </a:pathLst>
          </a:custGeom>
          <a:solidFill>
            <a:srgbClr val="225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/>
            <a:endParaRPr lang="ru-RU"/>
          </a:p>
        </p:txBody>
      </p:sp>
      <p:sp>
        <p:nvSpPr>
          <p:cNvPr id="3" name="text 1"/>
          <p:cNvSpPr txBox="1"/>
          <p:nvPr/>
        </p:nvSpPr>
        <p:spPr>
          <a:xfrm>
            <a:off x="1150291" y="1355183"/>
            <a:ext cx="773091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endParaRPr lang="ru-RU" sz="2700" dirty="0"/>
          </a:p>
          <a:p>
            <a:pPr fontAlgn="base"/>
            <a:r>
              <a:rPr lang="ru-RU" sz="2700" dirty="0"/>
              <a:t> 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2400" y="203160"/>
            <a:ext cx="8344104" cy="6502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96754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Успешная практика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41292" y="1562707"/>
            <a:ext cx="8204793" cy="3140170"/>
          </a:xfrm>
          <a:prstGeom prst="rect">
            <a:avLst/>
          </a:prstGeom>
        </p:spPr>
        <p:txBody>
          <a:bodyPr>
            <a:noAutofit/>
          </a:bodyPr>
          <a:lstStyle>
            <a:lvl1pPr marL="261283" indent="-261283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113" indent="-217736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942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319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69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607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4450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282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120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П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роект зарекомендовал себя как успешный и важный аспект развития социальной помощи в условиях перехода на дистанционное обучение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П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редлагаем рассмотреть проект в качестве успешной практики для реализации в регионах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44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П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родолжение проекта за рамками окончания периода дистанционного обучения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526"/>
            <a:ext cx="897486" cy="897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1000" pencil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50" y="5766215"/>
            <a:ext cx="944756" cy="9447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34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2" y="-1"/>
            <a:ext cx="8964613" cy="1064541"/>
          </a:xfrm>
          <a:custGeom>
            <a:avLst/>
            <a:gdLst>
              <a:gd name="connsiteX0" fmla="*/ 0 w 12003048"/>
              <a:gd name="connsiteY0" fmla="*/ 0 h 951830"/>
              <a:gd name="connsiteX1" fmla="*/ 11527133 w 12003048"/>
              <a:gd name="connsiteY1" fmla="*/ 0 h 951830"/>
              <a:gd name="connsiteX2" fmla="*/ 12003048 w 12003048"/>
              <a:gd name="connsiteY2" fmla="*/ 475915 h 951830"/>
              <a:gd name="connsiteX3" fmla="*/ 12003047 w 12003048"/>
              <a:gd name="connsiteY3" fmla="*/ 475915 h 951830"/>
              <a:gd name="connsiteX4" fmla="*/ 11527132 w 12003048"/>
              <a:gd name="connsiteY4" fmla="*/ 951830 h 951830"/>
              <a:gd name="connsiteX5" fmla="*/ 0 w 12003048"/>
              <a:gd name="connsiteY5" fmla="*/ 951829 h 95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3048" h="951830">
                <a:moveTo>
                  <a:pt x="0" y="0"/>
                </a:moveTo>
                <a:lnTo>
                  <a:pt x="11527133" y="0"/>
                </a:lnTo>
                <a:cubicBezTo>
                  <a:pt x="11789974" y="0"/>
                  <a:pt x="12003048" y="213074"/>
                  <a:pt x="12003048" y="475915"/>
                </a:cubicBezTo>
                <a:lnTo>
                  <a:pt x="12003047" y="475915"/>
                </a:lnTo>
                <a:cubicBezTo>
                  <a:pt x="12003047" y="738756"/>
                  <a:pt x="11789973" y="951830"/>
                  <a:pt x="11527132" y="951830"/>
                </a:cubicBezTo>
                <a:lnTo>
                  <a:pt x="0" y="951829"/>
                </a:lnTo>
                <a:close/>
              </a:path>
            </a:pathLst>
          </a:custGeom>
          <a:solidFill>
            <a:srgbClr val="225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/>
            <a:endParaRPr lang="ru-RU"/>
          </a:p>
        </p:txBody>
      </p:sp>
      <p:sp>
        <p:nvSpPr>
          <p:cNvPr id="3" name="text 1"/>
          <p:cNvSpPr txBox="1"/>
          <p:nvPr/>
        </p:nvSpPr>
        <p:spPr>
          <a:xfrm>
            <a:off x="1150291" y="1355183"/>
            <a:ext cx="773091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endParaRPr lang="ru-RU" sz="2700" dirty="0"/>
          </a:p>
          <a:p>
            <a:pPr fontAlgn="base"/>
            <a:r>
              <a:rPr lang="ru-RU" sz="2700" dirty="0"/>
              <a:t> 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28600" y="1905000"/>
            <a:ext cx="3200400" cy="1616170"/>
          </a:xfrm>
          <a:prstGeom prst="rect">
            <a:avLst/>
          </a:prstGeom>
        </p:spPr>
        <p:txBody>
          <a:bodyPr>
            <a:noAutofit/>
          </a:bodyPr>
          <a:lstStyle>
            <a:lvl1pPr marL="261283" indent="-261283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113" indent="-217736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942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319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69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607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4450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2826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1203" indent="-174188" algn="l" defTabSz="696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48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О</a:t>
            </a:r>
            <a:r>
              <a:rPr lang="ru-RU" sz="2800" b="1" dirty="0" smtClean="0">
                <a:ln w="0"/>
                <a:solidFill>
                  <a:srgbClr val="C4004F"/>
                </a:solidFill>
                <a:latin typeface="Georgia" panose="02040502050405020303" pitchFamily="18" charset="0"/>
                <a:ea typeface="+mj-ea"/>
                <a:cs typeface="+mj-cs"/>
              </a:rPr>
              <a:t>казывая </a:t>
            </a:r>
            <a:br>
              <a:rPr lang="ru-RU" sz="2800" b="1" dirty="0" smtClean="0">
                <a:ln w="0"/>
                <a:solidFill>
                  <a:srgbClr val="C4004F"/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sz="2800" b="1" dirty="0" smtClean="0">
                <a:ln w="0"/>
                <a:solidFill>
                  <a:srgbClr val="C4004F"/>
                </a:solidFill>
                <a:latin typeface="Georgia" panose="02040502050405020303" pitchFamily="18" charset="0"/>
                <a:ea typeface="+mj-ea"/>
                <a:cs typeface="+mj-cs"/>
              </a:rPr>
              <a:t>        помощь  </a:t>
            </a:r>
            <a:br>
              <a:rPr lang="ru-RU" sz="2800" b="1" dirty="0" smtClean="0">
                <a:ln w="0"/>
                <a:solidFill>
                  <a:srgbClr val="C4004F"/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sz="2800" b="1" dirty="0" smtClean="0">
                <a:ln w="0"/>
                <a:solidFill>
                  <a:srgbClr val="C4004F"/>
                </a:solidFill>
                <a:latin typeface="Georgia" panose="02040502050405020303" pitchFamily="18" charset="0"/>
                <a:ea typeface="+mj-ea"/>
                <a:cs typeface="+mj-cs"/>
              </a:rPr>
              <a:t>              сегодня</a:t>
            </a:r>
            <a:endParaRPr lang="ru-RU" b="1" dirty="0">
              <a:ln w="0"/>
              <a:solidFill>
                <a:srgbClr val="C400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ru-RU" sz="4800" b="1" dirty="0" smtClean="0">
              <a:ln w="0"/>
              <a:solidFill>
                <a:srgbClr val="C400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4800" b="1" dirty="0" smtClean="0">
                <a:ln w="0"/>
                <a:solidFill>
                  <a:srgbClr val="C40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Ф</a:t>
            </a:r>
            <a:r>
              <a:rPr lang="ru-RU" sz="2800" b="1" dirty="0" smtClean="0">
                <a:ln w="0"/>
                <a:solidFill>
                  <a:srgbClr val="C4004F"/>
                </a:solidFill>
                <a:latin typeface="Georgia" panose="02040502050405020303" pitchFamily="18" charset="0"/>
                <a:ea typeface="+mj-ea"/>
                <a:cs typeface="+mj-cs"/>
              </a:rPr>
              <a:t>ормируем</a:t>
            </a:r>
            <a:br>
              <a:rPr lang="ru-RU" sz="2800" b="1" dirty="0" smtClean="0">
                <a:ln w="0"/>
                <a:solidFill>
                  <a:srgbClr val="C4004F"/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sz="2800" b="1" dirty="0" smtClean="0">
                <a:ln w="0"/>
                <a:solidFill>
                  <a:srgbClr val="C4004F"/>
                </a:solidFill>
                <a:latin typeface="Georgia" panose="02040502050405020303" pitchFamily="18" charset="0"/>
                <a:ea typeface="+mj-ea"/>
                <a:cs typeface="+mj-cs"/>
              </a:rPr>
              <a:t>        успешное </a:t>
            </a:r>
            <a:br>
              <a:rPr lang="ru-RU" sz="2800" b="1" dirty="0" smtClean="0">
                <a:ln w="0"/>
                <a:solidFill>
                  <a:srgbClr val="C4004F"/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sz="2800" b="1" dirty="0" smtClean="0">
                <a:ln w="0"/>
                <a:solidFill>
                  <a:srgbClr val="C4004F"/>
                </a:solidFill>
                <a:latin typeface="Georgia" panose="02040502050405020303" pitchFamily="18" charset="0"/>
                <a:ea typeface="+mj-ea"/>
                <a:cs typeface="+mj-cs"/>
              </a:rPr>
              <a:t>                 завтра</a:t>
            </a:r>
            <a:endParaRPr lang="ru-RU" b="1" dirty="0" smtClean="0">
              <a:ln w="0"/>
              <a:solidFill>
                <a:srgbClr val="C400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2400" y="274638"/>
            <a:ext cx="7696200" cy="6502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96754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Благодарю за внимание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526"/>
            <a:ext cx="897486" cy="8974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88" y="1075866"/>
            <a:ext cx="5709932" cy="57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13670</TotalTime>
  <Words>203</Words>
  <Application>Microsoft Office PowerPoint</Application>
  <PresentationFormat>Экран (4:3)</PresentationFormat>
  <Paragraphs>54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натали</cp:lastModifiedBy>
  <cp:revision>134</cp:revision>
  <cp:lastPrinted>2019-06-05T05:14:58Z</cp:lastPrinted>
  <dcterms:created xsi:type="dcterms:W3CDTF">2019-01-24T01:49:50Z</dcterms:created>
  <dcterms:modified xsi:type="dcterms:W3CDTF">2020-04-30T14:41:45Z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2019-01-24T00:00:00Z</vt:filetime>
  </property>
  <property fmtid="{D5CDD505-2E9C-101B-9397-08002B2CF9AE}" pid="3" name="LastSaved">
    <vt:filetime>2019-01-24T00:00:00Z</vt:filetime>
  </property>
</Properties>
</file>