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9" r:id="rId13"/>
    <p:sldId id="266" r:id="rId14"/>
    <p:sldId id="272" r:id="rId15"/>
    <p:sldId id="271" r:id="rId16"/>
    <p:sldId id="267" r:id="rId17"/>
  </p:sldIdLst>
  <p:sldSz cx="9144000" cy="5143500" type="screen16x9"/>
  <p:notesSz cx="6858000" cy="9144000"/>
  <p:embeddedFontLst>
    <p:embeddedFont>
      <p:font typeface="Playfair Display" panose="020B0604020202020204" charset="-52"/>
      <p:regular r:id="rId19"/>
      <p:bold r:id="rId20"/>
      <p:italic r:id="rId21"/>
      <p:boldItalic r:id="rId22"/>
    </p:embeddedFont>
    <p:embeddedFont>
      <p:font typeface="Montserrat" panose="020B0604020202020204" charset="-52"/>
      <p:regular r:id="rId23"/>
      <p:bold r:id="rId24"/>
      <p:italic r:id="rId25"/>
      <p:boldItalic r:id="rId26"/>
    </p:embeddedFont>
    <p:embeddedFont>
      <p:font typeface="Oswald Light" panose="020B0604020202020204" charset="-52"/>
      <p:regular r:id="rId27"/>
      <p:bold r:id="rId28"/>
    </p:embeddedFont>
    <p:embeddedFont>
      <p:font typeface="Oswald" panose="020B0604020202020204" charset="-52"/>
      <p:regular r:id="rId29"/>
      <p:bold r:id="rId30"/>
    </p:embeddedFont>
    <p:embeddedFont>
      <p:font typeface="Comfortaa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86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6f375c4db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6f375c4db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6f375c4db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56f375c4db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28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6f375c4db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6f375c4db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00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6f375c4db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56f375c4db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6f375c4db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56f375c4db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53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6f375c4db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56f375c4db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057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56f375c4db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56f375c4db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66a8856c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66a8856c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66a8856ca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66a8856ca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803700" y="4224225"/>
            <a:ext cx="34590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900" dirty="0"/>
              <a:t>Мы не работаем круглосуточно, но открыты всегда!</a:t>
            </a:r>
            <a:endParaRPr sz="900" dirty="0"/>
          </a:p>
        </p:txBody>
      </p:sp>
      <p:pic>
        <p:nvPicPr>
          <p:cNvPr id="60" name="Google Shape;60;p13" descr="Вид на волны со скалы"/>
          <p:cNvPicPr preferRelativeResize="0"/>
          <p:nvPr/>
        </p:nvPicPr>
        <p:blipFill rotWithShape="1">
          <a:blip r:embed="rId3">
            <a:alphaModFix/>
          </a:blip>
          <a:srcRect l="43436" t="2742" r="9328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descr="Ноги в свободных черных штанах и кедах на грунтовой дороге"/>
          <p:cNvPicPr preferRelativeResize="0"/>
          <p:nvPr/>
        </p:nvPicPr>
        <p:blipFill rotWithShape="1">
          <a:blip r:embed="rId4">
            <a:alphaModFix/>
          </a:blip>
          <a:srcRect l="47051" r="17029" b="1390"/>
          <a:stretch/>
        </p:blipFill>
        <p:spPr>
          <a:xfrm>
            <a:off x="1939424" y="70650"/>
            <a:ext cx="1822202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5">
            <a:alphaModFix/>
          </a:blip>
          <a:srcRect l="38364" r="38367"/>
          <a:stretch/>
        </p:blipFill>
        <p:spPr>
          <a:xfrm>
            <a:off x="3802650" y="70650"/>
            <a:ext cx="1822200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9479" y="0"/>
            <a:ext cx="1961375" cy="19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5897" y="194862"/>
            <a:ext cx="1222253" cy="15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98905" y="2379134"/>
            <a:ext cx="2282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Oswald Light" panose="020B0604020202020204" charset="-52"/>
              </a:rPr>
              <a:t>Молодежный</a:t>
            </a:r>
          </a:p>
          <a:p>
            <a:r>
              <a:rPr lang="ru-RU" sz="3200" dirty="0" smtClean="0">
                <a:solidFill>
                  <a:schemeClr val="accent1"/>
                </a:solidFill>
                <a:latin typeface="Oswald Light" panose="020B0604020202020204" charset="-52"/>
              </a:rPr>
              <a:t>Ресурсный</a:t>
            </a:r>
          </a:p>
          <a:p>
            <a:r>
              <a:rPr lang="ru-RU" sz="3200" dirty="0" smtClean="0">
                <a:solidFill>
                  <a:schemeClr val="accent1"/>
                </a:solidFill>
                <a:latin typeface="Oswald Light" panose="020B0604020202020204" charset="-52"/>
              </a:rPr>
              <a:t>центр</a:t>
            </a:r>
            <a:endParaRPr lang="ru-RU" sz="3200" dirty="0">
              <a:solidFill>
                <a:schemeClr val="accent1"/>
              </a:solidFill>
              <a:latin typeface="Oswald Ligh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l="10070" r="10070"/>
          <a:stretch/>
        </p:blipFill>
        <p:spPr>
          <a:xfrm>
            <a:off x="76200" y="2606675"/>
            <a:ext cx="2959503" cy="247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l="10076" r="10076"/>
          <a:stretch/>
        </p:blipFill>
        <p:spPr>
          <a:xfrm>
            <a:off x="3092250" y="76200"/>
            <a:ext cx="5969704" cy="498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213900" y="427700"/>
            <a:ext cx="26841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Тренинги </a:t>
            </a:r>
            <a:endParaRPr sz="31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на </a:t>
            </a:r>
            <a:endParaRPr sz="31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сплочение</a:t>
            </a:r>
            <a:endParaRPr sz="31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66" y="1594489"/>
            <a:ext cx="4902200" cy="32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>
            <a:spLocks noGrp="1"/>
          </p:cNvSpPr>
          <p:nvPr>
            <p:ph type="body" idx="4294967295"/>
          </p:nvPr>
        </p:nvSpPr>
        <p:spPr>
          <a:xfrm>
            <a:off x="278900" y="1594489"/>
            <a:ext cx="3844367" cy="486292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1364</a:t>
            </a:r>
            <a:r>
              <a:rPr lang="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</a:t>
            </a:r>
            <a:r>
              <a:rPr lang="ru" sz="16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мероприятия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35.205</a:t>
            </a:r>
            <a:r>
              <a:rPr lang="ru" sz="20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</a:t>
            </a:r>
            <a:r>
              <a:rPr lang="ru" sz="16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участников</a:t>
            </a:r>
            <a:endParaRPr sz="1600" b="1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2725" y="428117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>
            <a:spLocks noGrp="1"/>
          </p:cNvSpPr>
          <p:nvPr>
            <p:ph type="body" idx="4294967295"/>
          </p:nvPr>
        </p:nvSpPr>
        <p:spPr>
          <a:xfrm>
            <a:off x="685297" y="406399"/>
            <a:ext cx="7950701" cy="600577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За</a:t>
            </a:r>
            <a:r>
              <a:rPr lang="ru" sz="28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2022 год </a:t>
            </a:r>
            <a:r>
              <a:rPr lang="ru" sz="28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специалистами Молодежного ресурсного центра было проведено:</a:t>
            </a:r>
            <a:endParaRPr sz="28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900" y="2690167"/>
            <a:ext cx="3962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2017: 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852 мероприятия, 22 035 участников</a:t>
            </a:r>
          </a:p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2018: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 928 мероприятий, 23726  участников</a:t>
            </a:r>
          </a:p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2019: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 1088 мероприятий, 27314 участников</a:t>
            </a:r>
          </a:p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2020: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 411 мероприятий, 10241 участников</a:t>
            </a:r>
          </a:p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2020 онлайн: 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18 </a:t>
            </a:r>
            <a:r>
              <a:rPr lang="ru-RU" sz="1600" dirty="0" err="1">
                <a:solidFill>
                  <a:schemeClr val="accent1"/>
                </a:solidFill>
                <a:latin typeface="Oswald Light" panose="020B0604020202020204" charset="-52"/>
              </a:rPr>
              <a:t>вебинаров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, 31710 зрителей</a:t>
            </a:r>
          </a:p>
          <a:p>
            <a:r>
              <a:rPr lang="ru-RU" sz="1600" b="1" dirty="0">
                <a:solidFill>
                  <a:schemeClr val="accent1"/>
                </a:solidFill>
                <a:latin typeface="Oswald Light" panose="020B0604020202020204" charset="-52"/>
              </a:rPr>
              <a:t>2021 (январь-сентябрь): </a:t>
            </a:r>
            <a:r>
              <a:rPr lang="ru-RU" sz="1600" dirty="0">
                <a:solidFill>
                  <a:schemeClr val="accent1"/>
                </a:solidFill>
                <a:latin typeface="Oswald Light" panose="020B0604020202020204" charset="-52"/>
              </a:rPr>
              <a:t>919 мероприятий, 24327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15791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6412"/>
            <a:ext cx="2959503" cy="197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50" y="579948"/>
            <a:ext cx="5969704" cy="39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213900" y="427700"/>
            <a:ext cx="26841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Направление: Добровольчество</a:t>
            </a:r>
            <a:endParaRPr sz="2800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8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6591" y="63783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>
            <a:spLocks noGrp="1"/>
          </p:cNvSpPr>
          <p:nvPr>
            <p:ph type="body" idx="4294967295"/>
          </p:nvPr>
        </p:nvSpPr>
        <p:spPr>
          <a:xfrm>
            <a:off x="1185853" y="4261974"/>
            <a:ext cx="7281000" cy="881526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Волонтёры молодёжного ресурсного центра </a:t>
            </a:r>
            <a:r>
              <a:rPr lang="ru-RU" sz="1400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- Э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то </a:t>
            </a:r>
            <a:r>
              <a:rPr lang="ru-RU" sz="1400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сообщество активных и творческих людей абсолютно разного возраста, которых объединяет главное: огонь в глазах и желание быть в центре самых ярких событий и двигаться вперёд вслед за попутным ветром нашего молодого города у моря- Владивостока!</a:t>
            </a:r>
            <a:endParaRPr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6591" y="63783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>
            <a:spLocks noGrp="1"/>
          </p:cNvSpPr>
          <p:nvPr>
            <p:ph type="body" idx="4294967295"/>
          </p:nvPr>
        </p:nvSpPr>
        <p:spPr>
          <a:xfrm>
            <a:off x="1185853" y="4261974"/>
            <a:ext cx="7281000" cy="881526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Волонтёры молодёжного ресурсного центра </a:t>
            </a:r>
            <a:r>
              <a:rPr lang="ru-RU" sz="1400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- Э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то </a:t>
            </a:r>
            <a:r>
              <a:rPr lang="ru-RU" sz="1400" dirty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сообщество активных и творческих людей абсолютно разного возраста, которых объединяет главное: огонь в глазах и желание быть в центре самых ярких событий и двигаться вперёд вслед за попутным ветром нашего молодого города у моря- Владивостока!</a:t>
            </a:r>
            <a:endParaRPr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21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65101"/>
            <a:ext cx="9144000" cy="53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0;p23"/>
          <p:cNvSpPr txBox="1">
            <a:spLocks/>
          </p:cNvSpPr>
          <p:nvPr/>
        </p:nvSpPr>
        <p:spPr>
          <a:xfrm>
            <a:off x="723899" y="56640"/>
            <a:ext cx="2734733" cy="8160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28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За 2022 год мы…</a:t>
            </a:r>
            <a:endParaRPr lang="ru-RU" sz="28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8" name="Google Shape;150;p23"/>
          <p:cNvSpPr txBox="1">
            <a:spLocks/>
          </p:cNvSpPr>
          <p:nvPr/>
        </p:nvSpPr>
        <p:spPr>
          <a:xfrm>
            <a:off x="101600" y="1099646"/>
            <a:ext cx="3979333" cy="465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Провели </a:t>
            </a: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15 сборов  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 волонтерами</a:t>
            </a:r>
          </a:p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366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участников</a:t>
            </a:r>
            <a:endParaRPr lang="ru-RU"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9" name="Google Shape;150;p23"/>
          <p:cNvSpPr txBox="1">
            <a:spLocks/>
          </p:cNvSpPr>
          <p:nvPr/>
        </p:nvSpPr>
        <p:spPr>
          <a:xfrm>
            <a:off x="101599" y="1789680"/>
            <a:ext cx="3979334" cy="6678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18 занятий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«Профессия волонтер» в школах и колледжах Владивостока</a:t>
            </a:r>
          </a:p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473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участника</a:t>
            </a:r>
            <a:endParaRPr lang="ru-RU"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0" name="Google Shape;150;p23"/>
          <p:cNvSpPr txBox="1">
            <a:spLocks/>
          </p:cNvSpPr>
          <p:nvPr/>
        </p:nvSpPr>
        <p:spPr>
          <a:xfrm>
            <a:off x="101599" y="2655907"/>
            <a:ext cx="3979334" cy="465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Стали организаторами </a:t>
            </a: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2-х городских школ 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волонтеров</a:t>
            </a:r>
          </a:p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80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участников</a:t>
            </a:r>
            <a:endParaRPr lang="ru-RU"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1" name="Google Shape;150;p23"/>
          <p:cNvSpPr txBox="1">
            <a:spLocks/>
          </p:cNvSpPr>
          <p:nvPr/>
        </p:nvSpPr>
        <p:spPr>
          <a:xfrm>
            <a:off x="101599" y="3319954"/>
            <a:ext cx="3979334" cy="465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Провели </a:t>
            </a: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5 выездных школ 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 волонтерами</a:t>
            </a:r>
          </a:p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93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участника</a:t>
            </a:r>
            <a:endParaRPr lang="ru-RU" sz="1400" dirty="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" name="Google Shape;150;p23"/>
          <p:cNvSpPr txBox="1">
            <a:spLocks/>
          </p:cNvSpPr>
          <p:nvPr/>
        </p:nvSpPr>
        <p:spPr>
          <a:xfrm>
            <a:off x="101599" y="3978467"/>
            <a:ext cx="3979334" cy="465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Стали </a:t>
            </a: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участниками акции 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«Мы вместе» </a:t>
            </a:r>
          </a:p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39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 заявок</a:t>
            </a:r>
          </a:p>
        </p:txBody>
      </p:sp>
      <p:sp>
        <p:nvSpPr>
          <p:cNvPr id="13" name="Google Shape;150;p23"/>
          <p:cNvSpPr txBox="1">
            <a:spLocks/>
          </p:cNvSpPr>
          <p:nvPr/>
        </p:nvSpPr>
        <p:spPr>
          <a:xfrm>
            <a:off x="101599" y="4607184"/>
            <a:ext cx="3979334" cy="465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indent="0">
              <a:lnSpc>
                <a:spcPct val="100000"/>
              </a:lnSpc>
              <a:buFont typeface="Playfair Display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1389 волонтеров </a:t>
            </a:r>
            <a:r>
              <a:rPr lang="ru-RU" sz="1400" dirty="0" smtClean="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приняли участие в мероприятиях города и края</a:t>
            </a:r>
          </a:p>
        </p:txBody>
      </p:sp>
    </p:spTree>
    <p:extLst>
      <p:ext uri="{BB962C8B-B14F-4D97-AF65-F5344CB8AC3E}">
        <p14:creationId xmlns:p14="http://schemas.microsoft.com/office/powerpoint/2010/main" val="23287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l="5245" r="5245"/>
          <a:stretch/>
        </p:blipFill>
        <p:spPr>
          <a:xfrm>
            <a:off x="76200" y="76200"/>
            <a:ext cx="5969696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body" idx="4294967295"/>
          </p:nvPr>
        </p:nvSpPr>
        <p:spPr>
          <a:xfrm>
            <a:off x="287350" y="3137475"/>
            <a:ext cx="2157600" cy="1729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90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Молодежные пространства для досуга: настолки, видеоигры, мастер-классы и кино</a:t>
            </a:r>
            <a:endParaRPr sz="190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6096600" y="76200"/>
            <a:ext cx="2959500" cy="24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5">
            <a:alphaModFix/>
          </a:blip>
          <a:srcRect l="5052" r="5052"/>
          <a:stretch/>
        </p:blipFill>
        <p:spPr>
          <a:xfrm>
            <a:off x="6096599" y="2606700"/>
            <a:ext cx="2959494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4294967295"/>
          </p:nvPr>
        </p:nvSpPr>
        <p:spPr>
          <a:xfrm>
            <a:off x="6824133" y="70650"/>
            <a:ext cx="2213092" cy="3254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accent1"/>
                </a:solidFill>
              </a:rPr>
              <a:t>      </a:t>
            </a:r>
            <a:r>
              <a:rPr lang="ru" sz="1600" dirty="0">
                <a:solidFill>
                  <a:srgbClr val="666666"/>
                </a:solidFill>
              </a:rPr>
              <a:t> </a:t>
            </a:r>
            <a:r>
              <a:rPr lang="ru" sz="1900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Что </a:t>
            </a:r>
            <a:r>
              <a:rPr lang="ru" sz="1900" dirty="0" smtClean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мы проводим   в течении года</a:t>
            </a:r>
            <a:r>
              <a:rPr lang="ru" sz="1900" dirty="0" smtClean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:</a:t>
            </a:r>
            <a:endParaRPr sz="1900"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“Форум-театр”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“Изучай город”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Дворовые игры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КВИЗы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Квесты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Обучающие форумы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Школа волонтеров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Тренинги на сплочение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swald Light"/>
              <a:buChar char="-"/>
            </a:pPr>
            <a:r>
              <a:rPr lang="ru" dirty="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Молодежные пространства</a:t>
            </a:r>
            <a:endParaRPr dirty="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1625" y="-70650"/>
            <a:ext cx="7904500" cy="52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14995" r="14995"/>
          <a:stretch/>
        </p:blipFill>
        <p:spPr>
          <a:xfrm>
            <a:off x="76200" y="76200"/>
            <a:ext cx="5969697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body" idx="4294967295"/>
          </p:nvPr>
        </p:nvSpPr>
        <p:spPr>
          <a:xfrm>
            <a:off x="202825" y="3144683"/>
            <a:ext cx="2157600" cy="188892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47" dirty="0" smtClean="0">
                <a:latin typeface="Comfortaa"/>
                <a:ea typeface="Comfortaa"/>
                <a:cs typeface="Comfortaa"/>
                <a:sym typeface="Comfortaa"/>
              </a:rPr>
              <a:t>Муниципальное молодежное пространство «ТОК»</a:t>
            </a:r>
            <a:endParaRPr sz="847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47" dirty="0">
                <a:latin typeface="Comfortaa"/>
                <a:ea typeface="Comfortaa"/>
                <a:cs typeface="Comfortaa"/>
                <a:sym typeface="Comfortaa"/>
              </a:rPr>
              <a:t>Помещение </a:t>
            </a:r>
            <a:r>
              <a:rPr lang="ru" sz="847" dirty="0" smtClean="0">
                <a:latin typeface="Comfortaa"/>
                <a:ea typeface="Comfortaa"/>
                <a:cs typeface="Comfortaa"/>
                <a:sym typeface="Comfortaa"/>
              </a:rPr>
              <a:t>функционирует на </a:t>
            </a:r>
            <a:r>
              <a:rPr lang="ru" sz="847" dirty="0">
                <a:latin typeface="Comfortaa"/>
                <a:ea typeface="Comfortaa"/>
                <a:cs typeface="Comfortaa"/>
                <a:sym typeface="Comfortaa"/>
              </a:rPr>
              <a:t>принципах </a:t>
            </a:r>
            <a:r>
              <a:rPr lang="ru" sz="847" dirty="0" smtClean="0">
                <a:latin typeface="Comfortaa"/>
                <a:ea typeface="Comfortaa"/>
                <a:cs typeface="Comfortaa"/>
                <a:sym typeface="Comfortaa"/>
              </a:rPr>
              <a:t>мобильности и наполнено </a:t>
            </a:r>
            <a:r>
              <a:rPr lang="ru" sz="847" dirty="0">
                <a:latin typeface="Comfortaa"/>
                <a:ea typeface="Comfortaa"/>
                <a:cs typeface="Comfortaa"/>
                <a:sym typeface="Comfortaa"/>
              </a:rPr>
              <a:t>образовательной, развлекательной и производственной функциями.</a:t>
            </a:r>
            <a:endParaRPr sz="847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ru" sz="847" dirty="0" smtClean="0">
                <a:latin typeface="Comfortaa"/>
                <a:ea typeface="Comfortaa"/>
                <a:cs typeface="Comfortaa"/>
                <a:sym typeface="Comfortaa"/>
              </a:rPr>
              <a:t>Адрес: г. Владивосток, ул. Семеновская</a:t>
            </a:r>
            <a:r>
              <a:rPr lang="ru" sz="847" dirty="0">
                <a:latin typeface="Comfortaa"/>
                <a:ea typeface="Comfortaa"/>
                <a:cs typeface="Comfortaa"/>
                <a:sym typeface="Comfortaa"/>
              </a:rPr>
              <a:t>, 3</a:t>
            </a:r>
            <a:endParaRPr sz="847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700" dirty="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t="16930" b="16936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5">
            <a:alphaModFix/>
          </a:blip>
          <a:srcRect l="16202" r="16202"/>
          <a:stretch/>
        </p:blipFill>
        <p:spPr>
          <a:xfrm>
            <a:off x="6096599" y="2606700"/>
            <a:ext cx="2959495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8200" y="457360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t="16161" b="16161"/>
          <a:stretch/>
        </p:blipFill>
        <p:spPr>
          <a:xfrm>
            <a:off x="76200" y="2421375"/>
            <a:ext cx="2959500" cy="26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5148" r="5148"/>
          <a:stretch/>
        </p:blipFill>
        <p:spPr>
          <a:xfrm>
            <a:off x="3092250" y="76200"/>
            <a:ext cx="5969703" cy="498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5550" y="44466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13900" y="427700"/>
            <a:ext cx="26841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Принцип единого окна для входа молодежи</a:t>
            </a:r>
            <a:endParaRPr sz="31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4294967295"/>
          </p:nvPr>
        </p:nvSpPr>
        <p:spPr>
          <a:xfrm>
            <a:off x="3282525" y="4348350"/>
            <a:ext cx="43662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Поддержка  и сопровождение молодежных инициатив, программ и грантов 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 descr="Доска серфера на пляже на закате"/>
          <p:cNvPicPr preferRelativeResize="0"/>
          <p:nvPr/>
        </p:nvPicPr>
        <p:blipFill rotWithShape="1">
          <a:blip r:embed="rId3">
            <a:alphaModFix/>
          </a:blip>
          <a:srcRect t="21465" b="3532"/>
          <a:stretch/>
        </p:blipFill>
        <p:spPr>
          <a:xfrm>
            <a:off x="-200" y="0"/>
            <a:ext cx="9144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750" y="-314750"/>
            <a:ext cx="9297951" cy="619863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body" idx="4294967295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Обучение педагогов и учеников технологии  “Форум-театр”   </a:t>
            </a:r>
            <a:endParaRPr sz="160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l="10076" r="10076"/>
          <a:stretch/>
        </p:blipFill>
        <p:spPr>
          <a:xfrm>
            <a:off x="76200" y="2606675"/>
            <a:ext cx="2959504" cy="247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 l="10089" r="10089"/>
          <a:stretch/>
        </p:blipFill>
        <p:spPr>
          <a:xfrm>
            <a:off x="3092250" y="76200"/>
            <a:ext cx="5969703" cy="498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204100" y="346975"/>
            <a:ext cx="26841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“Изучай город” - спортивно-</a:t>
            </a:r>
            <a:endParaRPr sz="24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666666"/>
                </a:solidFill>
                <a:latin typeface="Oswald Light"/>
                <a:ea typeface="Oswald Light"/>
                <a:cs typeface="Oswald Light"/>
                <a:sym typeface="Oswald Light"/>
              </a:rPr>
              <a:t>патриотический проект</a:t>
            </a:r>
            <a:endParaRPr sz="24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l="9076" r="9076"/>
          <a:stretch/>
        </p:blipFill>
        <p:spPr>
          <a:xfrm>
            <a:off x="83275" y="1365900"/>
            <a:ext cx="2959498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4">
            <a:alphaModFix/>
          </a:blip>
          <a:srcRect l="3985" r="3976"/>
          <a:stretch/>
        </p:blipFill>
        <p:spPr>
          <a:xfrm>
            <a:off x="3098025" y="1365900"/>
            <a:ext cx="2959473" cy="24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5">
            <a:alphaModFix/>
          </a:blip>
          <a:srcRect l="3985" r="3976"/>
          <a:stretch/>
        </p:blipFill>
        <p:spPr>
          <a:xfrm>
            <a:off x="6112750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8800" y="4157133"/>
            <a:ext cx="6771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Oswald" panose="020B0604020202020204" charset="-52"/>
              </a:rPr>
              <a:t>Фестиваль дворовых игр: лапта, городки, футбол</a:t>
            </a:r>
            <a:endParaRPr lang="ru-RU" sz="2800" dirty="0">
              <a:solidFill>
                <a:schemeClr val="accent1"/>
              </a:solidFill>
              <a:latin typeface="Oswa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l="30274" r="30270"/>
          <a:stretch/>
        </p:blipFill>
        <p:spPr>
          <a:xfrm>
            <a:off x="82050" y="70650"/>
            <a:ext cx="2959500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 l="19694" r="41189"/>
          <a:stretch/>
        </p:blipFill>
        <p:spPr>
          <a:xfrm>
            <a:off x="3120312" y="70650"/>
            <a:ext cx="2931436" cy="500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5">
            <a:alphaModFix/>
          </a:blip>
          <a:srcRect l="52262" r="8281"/>
          <a:stretch/>
        </p:blipFill>
        <p:spPr>
          <a:xfrm>
            <a:off x="6102449" y="70650"/>
            <a:ext cx="2959500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>
            <a:spLocks noGrp="1"/>
          </p:cNvSpPr>
          <p:nvPr>
            <p:ph type="body" idx="4294967295"/>
          </p:nvPr>
        </p:nvSpPr>
        <p:spPr>
          <a:xfrm>
            <a:off x="220725" y="4143275"/>
            <a:ext cx="3167400" cy="702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999999"/>
                </a:solidFill>
                <a:latin typeface="Oswald Light"/>
                <a:ea typeface="Oswald Light"/>
                <a:cs typeface="Oswald Light"/>
                <a:sym typeface="Oswald Light"/>
              </a:rPr>
              <a:t>Квизы к знаменательным датам</a:t>
            </a:r>
            <a:endParaRPr sz="2000">
              <a:solidFill>
                <a:srgbClr val="999999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058700" y="4132125"/>
            <a:ext cx="367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l="10210" r="10202"/>
          <a:stretch/>
        </p:blipFill>
        <p:spPr>
          <a:xfrm>
            <a:off x="76200" y="76200"/>
            <a:ext cx="5969696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body" idx="4294967295"/>
          </p:nvPr>
        </p:nvSpPr>
        <p:spPr>
          <a:xfrm>
            <a:off x="287350" y="3137475"/>
            <a:ext cx="2157600" cy="1729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900">
                <a:solidFill>
                  <a:schemeClr val="accent1"/>
                </a:solidFill>
                <a:latin typeface="Oswald Light"/>
                <a:ea typeface="Oswald Light"/>
                <a:cs typeface="Oswald Light"/>
                <a:sym typeface="Oswald Light"/>
              </a:rPr>
              <a:t>Обучающие форумы и занятия в колледжах, школах и вузах по профориентации и профилактике</a:t>
            </a:r>
            <a:endParaRPr sz="1900">
              <a:solidFill>
                <a:schemeClr val="accen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</a:blip>
          <a:srcRect l="10076" r="10076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 l="10076" r="10076"/>
          <a:stretch/>
        </p:blipFill>
        <p:spPr>
          <a:xfrm>
            <a:off x="6096599" y="2606700"/>
            <a:ext cx="2959496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725" y="4568050"/>
            <a:ext cx="1060525" cy="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357</Words>
  <Application>Microsoft Office PowerPoint</Application>
  <PresentationFormat>Экран (16:9)</PresentationFormat>
  <Paragraphs>60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Playfair Display</vt:lpstr>
      <vt:lpstr>Montserrat</vt:lpstr>
      <vt:lpstr>Oswald Light</vt:lpstr>
      <vt:lpstr>Arial</vt:lpstr>
      <vt:lpstr>Oswald</vt:lpstr>
      <vt:lpstr>Comfortaa</vt:lpstr>
      <vt:lpstr>Pop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Молодежный Ресурсный Центр</dc:title>
  <dc:creator>User</dc:creator>
  <cp:lastModifiedBy>User</cp:lastModifiedBy>
  <cp:revision>13</cp:revision>
  <dcterms:modified xsi:type="dcterms:W3CDTF">2023-03-22T08:35:13Z</dcterms:modified>
</cp:coreProperties>
</file>