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61" r:id="rId2"/>
    <p:sldId id="256" r:id="rId3"/>
    <p:sldId id="1617" r:id="rId4"/>
    <p:sldId id="1618" r:id="rId5"/>
    <p:sldId id="257" r:id="rId6"/>
    <p:sldId id="1621" r:id="rId7"/>
    <p:sldId id="1626" r:id="rId8"/>
    <p:sldId id="1619" r:id="rId9"/>
    <p:sldId id="260" r:id="rId10"/>
    <p:sldId id="1620" r:id="rId11"/>
    <p:sldId id="1623" r:id="rId12"/>
    <p:sldId id="1622" r:id="rId13"/>
    <p:sldId id="25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1" autoAdjust="0"/>
    <p:restoredTop sz="94672"/>
  </p:normalViewPr>
  <p:slideViewPr>
    <p:cSldViewPr snapToGrid="0">
      <p:cViewPr>
        <p:scale>
          <a:sx n="100" d="100"/>
          <a:sy n="100" d="100"/>
        </p:scale>
        <p:origin x="1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BEAD0-73A5-4966-A351-876280823F90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2E1FD-F86C-4F90-B63C-C8ABD1C96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52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Амбициозная мечта, чтоб каждый одинокий человек в Доме престарелых мог получить в подарок картину от художника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2E1FD-F86C-4F90-B63C-C8ABD1C96CA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56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Можно зарегистрироваться в одном  или в нескольких направлениях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2E1FD-F86C-4F90-B63C-C8ABD1C96C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055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Лидеры берут на себя всех остальных. Контактируют и организуют сбор, оформление, доставку и развеску в домах.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2E1FD-F86C-4F90-B63C-C8ABD1C96CA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648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 для картин по рекомендации опытного волонтера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"Гепард"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МОСКВА, СУЩЕВСКИЙ ВАЛ 64, ОФИС 118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2-х этажное здание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проходной повернуть на право, до стеклянной перегородки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Дверь справа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+7 (495) 585 89 75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+7 (495) 681 07 06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aks-gepard@yandex.ru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10-00 до 19-00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Крючок для подвески картин TOLY (большой)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https://aks-gepard.ru/shop/prezentatsionnyie-sistemyi/nastennyie-kryuchki-toly/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Материал : пластик, сталь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Размер   : 40х19 мм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Цвет     : белый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Нагрузка : 5 – 7 кг.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16 руб.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Винт-глазок для подвеса картины     - позиции нет на сайте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6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Багетный Тросик для подвеса картины - позиции нет на сайте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18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метр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------------------------------------------------------------------------------------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Клейкая лента упаковочная 3M Скотч 3444 (50мм Х 50м), коричневая, основа бумажная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https://shop.formos.ru/3m-3444/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415 руб. рулон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График приема заказов: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Пн-Чт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9.00 - 17.00;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: 9.00 - 16.00 (МСК).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Телефон:+ 7 (495) 117-96-72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shop@formos.ru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Адрес: 117105,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г.Москва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Нагорный проезд, 12Г,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GPS координаты: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Широта   55°41.5.978.N (55.684994)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Долгота 37°36.38.555.E (37.610710)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------------------------------------------------------------------------------------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Упаковочный материал покупал на рынке Каширский Двор 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них в павильоне сайта нет.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полимерный материал, используется как подложка под ламинат-паркет.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Толщина 3 мм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 гибкий.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Продаётся рулоном по 50 метров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за рулон 1000-1500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руб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зависимости от производителя.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22E1FD-F86C-4F90-B63C-C8ABD1C96CA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4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8C48F-3EEC-4D85-A4B1-5101E2319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94747C-D918-479B-96B4-4D603F041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403B7B-BD09-402C-9E01-D810FB0C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C62DD-B740-4935-9145-3FF818CA36F1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65491F-CD03-4E72-92E1-ADB122668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DB1FD-93D7-4E68-9A89-82F706D4C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9845-81E0-4718-A28C-14ED7E89F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06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252320-1D75-4AC8-A39F-857473C0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836567-23E1-4A7B-86CF-8E0734A31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5AE3D8-28A6-4E7C-8B66-3F16A5B2C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C62DD-B740-4935-9145-3FF818CA36F1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B2CF18-AB4A-4470-BE2B-AA6FBEA8C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B67344-D9C4-4D07-B1C5-6C927D920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9845-81E0-4718-A28C-14ED7E89F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240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EA8A05C-354F-4828-9C45-BD0FE9E5E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BB8EFE-F338-488C-8A2B-1C11AA2D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51EC61-C160-41B2-A7BB-EE19E7CB8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C62DD-B740-4935-9145-3FF818CA36F1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D656BD-BBD1-47E0-A0F5-0CD30828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96DCB8-DF05-41BA-8D99-34E49076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9845-81E0-4718-A28C-14ED7E89F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9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FB88CA-076E-4DB5-9807-1AF4455C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E02926-2F79-43D0-8F3C-A3954F8D9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462374-845C-4A40-A0DD-8A0ADBDD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C62DD-B740-4935-9145-3FF818CA36F1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460244-3496-495B-9344-B4215E490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9581FE-1674-4E49-8DCF-0858E2EB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9845-81E0-4718-A28C-14ED7E89F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459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77C67-16A2-467B-8DC6-3BEEC565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CD81B2-25EF-4183-95C4-1EB7C4261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CE7DEF-E1EC-44FC-A727-C888DBDE6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C62DD-B740-4935-9145-3FF818CA36F1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ED7925-826B-427E-AC13-16413D29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6BE89C-3555-439C-87A7-7BC008795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9845-81E0-4718-A28C-14ED7E89F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04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585FA-8AF5-4639-8B9A-8DED6FCD7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0BB3FE-8A85-4AFA-A169-6D584A768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E07916-10FF-45CC-AE5A-28A0CC673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6A828F-22A9-436D-9538-2A576466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C62DD-B740-4935-9145-3FF818CA36F1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596465-7ABE-4FB9-B64F-E2E20A46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60871C-C072-4B3A-905A-91D7DAB4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9845-81E0-4718-A28C-14ED7E89F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86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F5D0C-2F5A-40A7-9A7B-89B8B067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9D041E-E99B-4DD5-BB23-F741DC5F0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C3F761-EA0A-4F39-852C-FCB4C4DCF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56D3EE-87B3-4B32-B285-F93F74C6B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F62042-5BAC-4206-869F-15864F802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5876513-B7A9-47FC-AF3B-8BA5652C5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C62DD-B740-4935-9145-3FF818CA36F1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E73288-CC9B-44E1-9657-B94BE4ABF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F91DD1-0106-4B39-B4C8-FDE3D0DD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9845-81E0-4718-A28C-14ED7E89F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640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016E6-4E21-4F6A-A9E9-A557B832E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D6E99A-B061-4565-92CD-CC2EF6377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C62DD-B740-4935-9145-3FF818CA36F1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1DBD71-1774-4C8A-A9F6-F080F6BE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5B77552-01D6-43BF-8C24-0BFC4CF9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9845-81E0-4718-A28C-14ED7E89F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089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56E62E3-2B17-48E8-8289-2AA8A447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C62DD-B740-4935-9145-3FF818CA36F1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33E1E1-40BA-47F2-B26A-11DFD8637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E52BB0-71F5-43AF-8E4E-CC47A4D3F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9845-81E0-4718-A28C-14ED7E89F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776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90965-3112-4C81-9A41-9F651E356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561C31-EC65-42FC-88A0-F9FF79F32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7C719F-B0C0-402B-9ADB-68BC81411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76A9AC-0D3A-4005-8017-446D51A93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C62DD-B740-4935-9145-3FF818CA36F1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6AC7DF-CBA0-453D-88CD-B98D4631B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B8E1C1-DC31-4C06-9EBA-19A123F4B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9845-81E0-4718-A28C-14ED7E89F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69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D23A6-787A-4B60-8C02-C3D80216D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3DCB19-8A48-4D3A-9E50-E5DC2B53A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C5752D-A22E-4F6A-97A0-82558C1D1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22E9C0-143D-4BA1-A14E-874E245F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C62DD-B740-4935-9145-3FF818CA36F1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229C0A-B1DC-4046-ABD3-02E3A5097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4940CC-FD9A-4569-8B06-415F6EA57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49845-81E0-4718-A28C-14ED7E89F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48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03C5A-1FCB-448C-A73D-DAB0FB75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C28985-8035-4089-B238-65A61076D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22B1CF-AE41-457B-86A7-74900C3576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C62DD-B740-4935-9145-3FF818CA36F1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88734-4F40-4E55-8F45-CBB639FA5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655968-74C7-4982-A0A6-3EDBF39E6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49845-81E0-4718-A28C-14ED7E89F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6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hyperlink" Target="https://soul.starikam.org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lena.savyuk.ru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www.instagram.com/dusha_s_dushoy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54DE6-C24B-45E4-AF8F-450429D68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01" y="2068059"/>
            <a:ext cx="10420350" cy="2866374"/>
          </a:xfrm>
        </p:spPr>
        <p:txBody>
          <a:bodyPr>
            <a:noAutofit/>
          </a:bodyPr>
          <a:lstStyle/>
          <a:p>
            <a:pPr algn="ctr"/>
            <a:br>
              <a:rPr lang="ru-RU" sz="4000" dirty="0">
                <a:latin typeface="Arial Black" panose="020B0A04020102020204" pitchFamily="34" charset="0"/>
              </a:rPr>
            </a:br>
            <a:r>
              <a:rPr lang="ru-RU" sz="4000" dirty="0">
                <a:latin typeface="Arial Black" panose="020B0A04020102020204" pitchFamily="34" charset="0"/>
              </a:rPr>
              <a:t>Презентация проекта</a:t>
            </a:r>
            <a:br>
              <a:rPr lang="ru-RU" sz="4000" dirty="0">
                <a:latin typeface="Arial Black" panose="020B0A04020102020204" pitchFamily="34" charset="0"/>
              </a:rPr>
            </a:br>
            <a:br>
              <a:rPr lang="ru-RU" sz="4000" dirty="0">
                <a:latin typeface="Arial Black" panose="020B0A04020102020204" pitchFamily="34" charset="0"/>
              </a:rPr>
            </a:br>
            <a:br>
              <a:rPr lang="ru-RU" sz="4000" dirty="0">
                <a:latin typeface="Arial Black" panose="020B0A04020102020204" pitchFamily="34" charset="0"/>
              </a:rPr>
            </a:br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«Душа с душою говорит»</a:t>
            </a:r>
            <a:b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4000" dirty="0">
              <a:latin typeface="Arial Black" panose="020B0A040201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AF869A-B5B4-4525-A47B-94BD5FAE0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590" y="6038453"/>
            <a:ext cx="1681871" cy="276999"/>
          </a:xfrm>
        </p:spPr>
        <p:txBody>
          <a:bodyPr>
            <a:noAutofit/>
          </a:bodyPr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Алена Савюк			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5E0A41B-8463-4A53-9BE7-69621A1B659C}"/>
              </a:ext>
            </a:extLst>
          </p:cNvPr>
          <p:cNvSpPr/>
          <p:nvPr/>
        </p:nvSpPr>
        <p:spPr>
          <a:xfrm>
            <a:off x="4143005" y="6000551"/>
            <a:ext cx="16818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Alena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savyuk.ru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Гранат\Downloads\instagram.png">
            <a:extLst>
              <a:ext uri="{FF2B5EF4-FFF2-40B4-BE49-F238E27FC236}">
                <a16:creationId xmlns:a16="http://schemas.microsoft.com/office/drawing/2014/main" id="{7594A8E3-FB63-432F-BD3B-0062D1EA5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951" y="6067595"/>
            <a:ext cx="298043" cy="29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181F1DF-0903-47A3-859E-BFD3AA57F400}"/>
              </a:ext>
            </a:extLst>
          </p:cNvPr>
          <p:cNvSpPr/>
          <p:nvPr/>
        </p:nvSpPr>
        <p:spPr>
          <a:xfrm>
            <a:off x="8991030" y="5988320"/>
            <a:ext cx="14221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alenasavyuk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3" descr="C:\Users\Гранат\Downloads\w512h5121380376664MetroUIMail.png">
            <a:extLst>
              <a:ext uri="{FF2B5EF4-FFF2-40B4-BE49-F238E27FC236}">
                <a16:creationId xmlns:a16="http://schemas.microsoft.com/office/drawing/2014/main" id="{5246A831-FD37-4F50-AE8E-557376C19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61" y="5970979"/>
            <a:ext cx="336144" cy="33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5103FA0-AB87-404E-A064-6F7DB93F4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15" y="6012781"/>
            <a:ext cx="283316" cy="2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2A4E7E0-8991-4FE3-9589-1A6D94B736B2}"/>
              </a:ext>
            </a:extLst>
          </p:cNvPr>
          <p:cNvSpPr/>
          <p:nvPr/>
        </p:nvSpPr>
        <p:spPr>
          <a:xfrm>
            <a:off x="2027567" y="6000552"/>
            <a:ext cx="1382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+7 985 762 46 05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EE6EAAA9-E353-4810-81CA-3C507E5ED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20" y="5982232"/>
            <a:ext cx="336144" cy="33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AA251AC-FF2F-4DFD-A261-F06ACE593F8E}"/>
              </a:ext>
            </a:extLst>
          </p:cNvPr>
          <p:cNvSpPr/>
          <p:nvPr/>
        </p:nvSpPr>
        <p:spPr>
          <a:xfrm>
            <a:off x="6591929" y="5998446"/>
            <a:ext cx="2016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00" b="1" dirty="0">
                <a:solidFill>
                  <a:srgbClr val="DD0000"/>
                </a:solidFill>
                <a:latin typeface="Arial" panose="020B0604020202020204" pitchFamily="34" charset="0"/>
                <a:hlinkClick r:id="rId6"/>
              </a:rPr>
              <a:t>alena.savyuk.ru</a:t>
            </a:r>
            <a:endParaRPr lang="en-US" sz="1400" dirty="0">
              <a:solidFill>
                <a:srgbClr val="007700"/>
              </a:solidFill>
              <a:latin typeface="Arial" panose="020B0604020202020204" pitchFamily="34" charset="0"/>
            </a:endParaRPr>
          </a:p>
          <a:p>
            <a:br>
              <a:rPr lang="en-US" sz="1400" dirty="0">
                <a:solidFill>
                  <a:srgbClr val="333333"/>
                </a:solidFill>
                <a:latin typeface="Arial" panose="020B0604020202020204" pitchFamily="34" charset="0"/>
              </a:rPr>
            </a:br>
            <a:endParaRPr lang="ru-RU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F798D-657E-4B1D-9A1D-DA5AFF3A9173}"/>
              </a:ext>
            </a:extLst>
          </p:cNvPr>
          <p:cNvSpPr txBox="1"/>
          <p:nvPr/>
        </p:nvSpPr>
        <p:spPr>
          <a:xfrm>
            <a:off x="3857416" y="2899431"/>
            <a:ext cx="39349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https://soul.starikam.org/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AD018C9-E3E0-4AFB-A97B-D9705423ED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8" y="220652"/>
            <a:ext cx="3186304" cy="18095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2E8ED9-FF9F-47F4-A29B-2137D88BA538}"/>
              </a:ext>
            </a:extLst>
          </p:cNvPr>
          <p:cNvSpPr txBox="1"/>
          <p:nvPr/>
        </p:nvSpPr>
        <p:spPr>
          <a:xfrm>
            <a:off x="2718622" y="4628590"/>
            <a:ext cx="6359543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https://www.instagram.com/dusha_s_dushoyu/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56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4CFFE-101F-4964-A983-8EDE409E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02" y="691225"/>
            <a:ext cx="3932237" cy="1600200"/>
          </a:xfrm>
        </p:spPr>
        <p:txBody>
          <a:bodyPr/>
          <a:lstStyle/>
          <a:p>
            <a:r>
              <a:rPr lang="ru-RU" b="1" dirty="0">
                <a:latin typeface="Arial Black" panose="020B0A04020102020204" pitchFamily="34" charset="0"/>
                <a:cs typeface="Arial" panose="020B0604020202020204" pitchFamily="34" charset="0"/>
              </a:rPr>
              <a:t>Вопросы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ru-RU" dirty="0"/>
            </a:b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5AD7F7F-B62B-44C0-9052-30B25874E9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78558" y="691225"/>
            <a:ext cx="3537204" cy="5475549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3007567-2124-41B3-BF65-889D32D1C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552" y="2860171"/>
            <a:ext cx="5069176" cy="381158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Как долго будет проект?   -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Долго!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Сколько нам нужно картин?   - 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Много!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70D16A-3C69-475A-8103-96B0EC999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19" t="10020" r="15186" b="18258"/>
          <a:stretch/>
        </p:blipFill>
        <p:spPr>
          <a:xfrm>
            <a:off x="3039290" y="340771"/>
            <a:ext cx="3823126" cy="19023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1BBB0FF-F62B-4DE1-96DB-7A022A0719AC}"/>
              </a:ext>
            </a:extLst>
          </p:cNvPr>
          <p:cNvSpPr txBox="1"/>
          <p:nvPr/>
        </p:nvSpPr>
        <p:spPr>
          <a:xfrm>
            <a:off x="3610333" y="4838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России </a:t>
            </a:r>
            <a:r>
              <a:rPr lang="ru-RU" sz="3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регионов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E0BBE3-597F-4A60-BB02-8A701253551B}"/>
              </a:ext>
            </a:extLst>
          </p:cNvPr>
          <p:cNvSpPr/>
          <p:nvPr/>
        </p:nvSpPr>
        <p:spPr>
          <a:xfrm rot="20545838">
            <a:off x="6255155" y="2689457"/>
            <a:ext cx="5708658" cy="914400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9E541-8348-455F-852D-296D63099C16}"/>
              </a:ext>
            </a:extLst>
          </p:cNvPr>
          <p:cNvSpPr txBox="1"/>
          <p:nvPr/>
        </p:nvSpPr>
        <p:spPr>
          <a:xfrm rot="20581877">
            <a:off x="6287763" y="2967222"/>
            <a:ext cx="5646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Этот список – небольшая часть</a:t>
            </a:r>
          </a:p>
        </p:txBody>
      </p:sp>
    </p:spTree>
    <p:extLst>
      <p:ext uri="{BB962C8B-B14F-4D97-AF65-F5344CB8AC3E}">
        <p14:creationId xmlns:p14="http://schemas.microsoft.com/office/powerpoint/2010/main" val="6896046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6" grpId="0"/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32EDB7A6-C096-4A83-8A50-7C581778C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3" r="-2" b="-2"/>
          <a:stretch/>
        </p:blipFill>
        <p:spPr bwMode="auto">
          <a:xfrm>
            <a:off x="5930670" y="2422374"/>
            <a:ext cx="6261330" cy="3932313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D23964B-B54C-4EE2-9154-47400C1EAE04}"/>
              </a:ext>
            </a:extLst>
          </p:cNvPr>
          <p:cNvSpPr txBox="1">
            <a:spLocks/>
          </p:cNvSpPr>
          <p:nvPr/>
        </p:nvSpPr>
        <p:spPr>
          <a:xfrm>
            <a:off x="748555" y="230544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kern="1200" dirty="0" err="1">
                <a:solidFill>
                  <a:srgbClr val="000000"/>
                </a:solidFill>
                <a:latin typeface="Arial Black" panose="020B0A04020102020204" pitchFamily="34" charset="0"/>
              </a:rPr>
              <a:t>Вопросы</a:t>
            </a:r>
            <a:r>
              <a:rPr lang="en-US" sz="4000" b="1" kern="1200" dirty="0">
                <a:solidFill>
                  <a:srgbClr val="000000"/>
                </a:solidFill>
                <a:latin typeface="Arial Black" panose="020B0A04020102020204" pitchFamily="34" charset="0"/>
              </a:rPr>
              <a:t>:</a:t>
            </a:r>
            <a:br>
              <a:rPr lang="en-US" sz="4000" kern="1200" dirty="0">
                <a:solidFill>
                  <a:srgbClr val="000000"/>
                </a:solidFill>
                <a:latin typeface="Arial Black" panose="020B0A04020102020204" pitchFamily="34" charset="0"/>
              </a:rPr>
            </a:br>
            <a:endParaRPr lang="en-US" sz="4000" kern="1200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AFF56-B121-417A-9749-01D4C2DC9898}"/>
              </a:ext>
            </a:extLst>
          </p:cNvPr>
          <p:cNvSpPr txBox="1"/>
          <p:nvPr/>
        </p:nvSpPr>
        <p:spPr>
          <a:xfrm>
            <a:off x="0" y="1542208"/>
            <a:ext cx="8354141" cy="2002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8001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3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8001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Куда</a:t>
            </a:r>
            <a:r>
              <a:rPr lang="ru-RU" sz="3200" b="1" dirty="0">
                <a:solidFill>
                  <a:srgbClr val="000000"/>
                </a:solidFill>
                <a:latin typeface="Arial Black" panose="020B0A04020102020204" pitchFamily="34" charset="0"/>
              </a:rPr>
              <a:t>,</a:t>
            </a:r>
            <a:r>
              <a:rPr lang="en-US" sz="3200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когда</a:t>
            </a:r>
            <a:r>
              <a:rPr lang="ru-RU" sz="3200" b="1" dirty="0">
                <a:solidFill>
                  <a:srgbClr val="000000"/>
                </a:solidFill>
                <a:latin typeface="Arial Black" panose="020B0A04020102020204" pitchFamily="34" charset="0"/>
              </a:rPr>
              <a:t> и сколько</a:t>
            </a:r>
            <a:r>
              <a:rPr lang="en-US" sz="3200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везти</a:t>
            </a:r>
            <a:r>
              <a:rPr lang="en-US" sz="3200" b="1" dirty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 Black" panose="020B0A04020102020204" pitchFamily="34" charset="0"/>
              </a:rPr>
              <a:t>картин</a:t>
            </a:r>
            <a:r>
              <a:rPr lang="en-US" sz="3200" b="1" dirty="0">
                <a:solidFill>
                  <a:srgbClr val="000000"/>
                </a:solidFill>
                <a:latin typeface="Arial Black" panose="020B0A04020102020204" pitchFamily="34" charset="0"/>
              </a:rPr>
              <a:t>?  </a:t>
            </a:r>
          </a:p>
          <a:p>
            <a:pPr marL="8001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3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8001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3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8001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3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8001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3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 descr="Изображение выглядит как компьютер, кот, мужчин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627AE6D8-37C1-4A4D-9C97-CAF0CC43F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790" y="3234374"/>
            <a:ext cx="3646116" cy="273458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83798AA-E58E-4CCA-B446-2D197064DC09}"/>
              </a:ext>
            </a:extLst>
          </p:cNvPr>
          <p:cNvSpPr txBox="1"/>
          <p:nvPr/>
        </p:nvSpPr>
        <p:spPr>
          <a:xfrm>
            <a:off x="3684495" y="2721586"/>
            <a:ext cx="34478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B0F0"/>
                </a:solidFill>
              </a:rPr>
              <a:t>Например:</a:t>
            </a:r>
          </a:p>
          <a:p>
            <a:r>
              <a:rPr lang="ru-RU" sz="2800" b="1" dirty="0"/>
              <a:t>В Новосибирской области 23 Дома…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/>
              <a:t>«Новосибирский дом ветеранов» – 430 мест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/>
              <a:t>«Рада» – 55 мест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898297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DA30230-E5CF-4D43-97A7-F0EB298A6DCA}"/>
              </a:ext>
            </a:extLst>
          </p:cNvPr>
          <p:cNvSpPr txBox="1">
            <a:spLocks/>
          </p:cNvSpPr>
          <p:nvPr/>
        </p:nvSpPr>
        <p:spPr>
          <a:xfrm>
            <a:off x="684651" y="467317"/>
            <a:ext cx="510235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b="1" dirty="0" err="1">
                <a:latin typeface="Arial Black" panose="020B0A04020102020204" pitchFamily="34" charset="0"/>
              </a:rPr>
              <a:t>Вопросы</a:t>
            </a:r>
            <a:r>
              <a:rPr lang="en-US" sz="3600" b="1" dirty="0"/>
              <a:t>: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89B24-07A0-49D5-9389-7AB9350A7C53}"/>
              </a:ext>
            </a:extLst>
          </p:cNvPr>
          <p:cNvSpPr txBox="1"/>
          <p:nvPr/>
        </p:nvSpPr>
        <p:spPr>
          <a:xfrm>
            <a:off x="-121049" y="1988668"/>
            <a:ext cx="6767588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858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0112" y="0"/>
            <a:ext cx="5961888" cy="6858000"/>
          </a:xfrm>
          <a:prstGeom prst="rect">
            <a:avLst/>
          </a:prstGeom>
          <a:solidFill>
            <a:srgbClr val="416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484633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9984" y="3511296"/>
            <a:ext cx="4846320" cy="2743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2E0968-C430-7648-9E39-FA9485D0079E}"/>
              </a:ext>
            </a:extLst>
          </p:cNvPr>
          <p:cNvSpPr txBox="1"/>
          <p:nvPr/>
        </p:nvSpPr>
        <p:spPr>
          <a:xfrm>
            <a:off x="1117768" y="2172468"/>
            <a:ext cx="31603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2800" b="1" dirty="0"/>
              <a:t>Как делать фото и видео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/>
              <a:t>Благодарности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2800" b="1" dirty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/>
              <a:t>Куда поедем в первую очередь</a:t>
            </a:r>
          </a:p>
          <a:p>
            <a:endParaRPr lang="ru-RU" sz="2800" b="1" dirty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800" b="1" dirty="0"/>
              <a:t>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7DB055-7AE2-C743-BA55-B946F261A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06" y="937743"/>
            <a:ext cx="4254500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14F4B8B-3D05-6143-9F74-F6EF2EC8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294" y="3627405"/>
            <a:ext cx="1912546" cy="262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9789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6F86618-FC96-4D37-BA7C-1491183BA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801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6AAAB990-4BCC-40F0-8A9D-1EF2305B0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t="19292" r="10290" b="23706"/>
          <a:stretch/>
        </p:blipFill>
        <p:spPr bwMode="auto">
          <a:xfrm>
            <a:off x="10041036" y="255830"/>
            <a:ext cx="1939296" cy="95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EE695C-F5DF-4FD2-8BD4-AFCD36598C5F}"/>
              </a:ext>
            </a:extLst>
          </p:cNvPr>
          <p:cNvSpPr txBox="1"/>
          <p:nvPr/>
        </p:nvSpPr>
        <p:spPr>
          <a:xfrm>
            <a:off x="3944725" y="6075925"/>
            <a:ext cx="3934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https://soul.starikam.org/</a:t>
            </a: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DD1DC3C-932C-2443-B0EE-B50C5E7AC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26094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19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AF7FE4B-161E-4499-A993-477049388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r="636" b="7251"/>
          <a:stretch/>
        </p:blipFill>
        <p:spPr bwMode="auto">
          <a:xfrm>
            <a:off x="0" y="176473"/>
            <a:ext cx="6095980" cy="63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EA2A324-8D1B-4817-B8A4-91636E814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r="17138"/>
          <a:stretch/>
        </p:blipFill>
        <p:spPr bwMode="auto">
          <a:xfrm>
            <a:off x="6095980" y="188997"/>
            <a:ext cx="5642818" cy="634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9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Frame 19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93BE9C-4B02-427C-BB3D-3F3862B3E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5528" y="4201466"/>
            <a:ext cx="2700944" cy="659993"/>
          </a:xfrm>
          <a:noFill/>
        </p:spPr>
        <p:txBody>
          <a:bodyPr>
            <a:normAutofit/>
          </a:bodyPr>
          <a:lstStyle/>
          <a:p>
            <a:endParaRPr lang="ru-RU" sz="1600">
              <a:solidFill>
                <a:srgbClr val="080808"/>
              </a:solidFill>
            </a:endParaRPr>
          </a:p>
          <a:p>
            <a:endParaRPr lang="ru-RU" sz="1600">
              <a:solidFill>
                <a:srgbClr val="080808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530FA-8A08-420D-A5B6-ACF13BCE9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2830" y="2791652"/>
            <a:ext cx="3886298" cy="1896533"/>
          </a:xfrm>
          <a:noFill/>
        </p:spPr>
        <p:txBody>
          <a:bodyPr anchor="ctr">
            <a:normAutofit/>
          </a:bodyPr>
          <a:lstStyle/>
          <a:p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ДУША С ДУШОЮ ГОВОРИТ</a:t>
            </a:r>
            <a:b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28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ru-RU" sz="1400" b="1" dirty="0">
              <a:latin typeface="Arial Black" panose="020B0A0402010202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8A723E67-E27A-4D8C-B98A-0453017F7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t="19292" r="10290" b="23706"/>
          <a:stretch/>
        </p:blipFill>
        <p:spPr bwMode="auto">
          <a:xfrm>
            <a:off x="5295711" y="4324150"/>
            <a:ext cx="1600535" cy="78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319A65-8AA1-4DA2-9FF7-E57FEACA9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12" y="1961026"/>
            <a:ext cx="1832932" cy="10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07537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850" name="Rectangle 2">
            <a:extLst>
              <a:ext uri="{FF2B5EF4-FFF2-40B4-BE49-F238E27FC236}">
                <a16:creationId xmlns:a16="http://schemas.microsoft.com/office/drawing/2014/main" id="{2E4AD4B4-2495-4D51-A194-F6E9CAB44C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48068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Регистрация на сайте</a:t>
            </a:r>
            <a:b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ДУША С ДУШОЮ ГОВОРИТ</a:t>
            </a:r>
            <a:endParaRPr lang="ru-RU" altLang="ru-RU" sz="3200" dirty="0"/>
          </a:p>
        </p:txBody>
      </p:sp>
      <p:sp>
        <p:nvSpPr>
          <p:cNvPr id="2126851" name="Rectangle 3">
            <a:extLst>
              <a:ext uri="{FF2B5EF4-FFF2-40B4-BE49-F238E27FC236}">
                <a16:creationId xmlns:a16="http://schemas.microsoft.com/office/drawing/2014/main" id="{64FA30EC-4E57-4EE5-B81D-59FA102D2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1" y="1636713"/>
            <a:ext cx="3022600" cy="1128712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ru-RU" altLang="ru-RU" sz="2800" b="1" dirty="0">
                <a:latin typeface="Arial Black" panose="020B0A04020102020204" pitchFamily="34" charset="0"/>
              </a:rPr>
              <a:t>Художники</a:t>
            </a:r>
          </a:p>
        </p:txBody>
      </p:sp>
      <p:sp>
        <p:nvSpPr>
          <p:cNvPr id="2126852" name="Rectangle 4">
            <a:extLst>
              <a:ext uri="{FF2B5EF4-FFF2-40B4-BE49-F238E27FC236}">
                <a16:creationId xmlns:a16="http://schemas.microsoft.com/office/drawing/2014/main" id="{B4E46616-525D-48ED-9CF0-144DAC145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1" y="2894013"/>
            <a:ext cx="3070225" cy="1143000"/>
          </a:xfrm>
          <a:prstGeom prst="rect">
            <a:avLst/>
          </a:prstGeom>
          <a:solidFill>
            <a:schemeClr val="hlink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Волонтеры</a:t>
            </a:r>
          </a:p>
        </p:txBody>
      </p:sp>
      <p:sp>
        <p:nvSpPr>
          <p:cNvPr id="2126853" name="Rectangle 5">
            <a:extLst>
              <a:ext uri="{FF2B5EF4-FFF2-40B4-BE49-F238E27FC236}">
                <a16:creationId xmlns:a16="http://schemas.microsoft.com/office/drawing/2014/main" id="{2E7D8AFF-BEEB-425D-B115-9985922FB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1" y="4222751"/>
            <a:ext cx="3021013" cy="1158875"/>
          </a:xfrm>
          <a:prstGeom prst="rect">
            <a:avLst/>
          </a:prstGeom>
          <a:solidFill>
            <a:srgbClr val="99CC00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2800" b="1" dirty="0">
                <a:latin typeface="Arial Black" panose="020B0A04020102020204" pitchFamily="34" charset="0"/>
              </a:rPr>
              <a:t>Спонсоры</a:t>
            </a:r>
          </a:p>
        </p:txBody>
      </p:sp>
      <p:sp>
        <p:nvSpPr>
          <p:cNvPr id="2126854" name="Rectangle 6">
            <a:extLst>
              <a:ext uri="{FF2B5EF4-FFF2-40B4-BE49-F238E27FC236}">
                <a16:creationId xmlns:a16="http://schemas.microsoft.com/office/drawing/2014/main" id="{71019A31-C01E-4C61-81FE-36422D491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0" y="5501481"/>
            <a:ext cx="3068638" cy="1157287"/>
          </a:xfrm>
          <a:prstGeom prst="rect">
            <a:avLst/>
          </a:prstGeom>
          <a:solidFill>
            <a:srgbClr val="CC66FF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2800" b="1" dirty="0">
                <a:latin typeface="Arial Black" panose="020B0A04020102020204" pitchFamily="34" charset="0"/>
              </a:rPr>
              <a:t>Лидеры</a:t>
            </a:r>
            <a:endParaRPr lang="ru-RU" altLang="ru-RU" sz="2000" b="1" dirty="0"/>
          </a:p>
        </p:txBody>
      </p:sp>
      <p:sp>
        <p:nvSpPr>
          <p:cNvPr id="2126855" name="Oval 7">
            <a:extLst>
              <a:ext uri="{FF2B5EF4-FFF2-40B4-BE49-F238E27FC236}">
                <a16:creationId xmlns:a16="http://schemas.microsoft.com/office/drawing/2014/main" id="{F425C291-D880-4DBA-870B-E13D2E7C9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1888" y="1605756"/>
            <a:ext cx="3532187" cy="1128713"/>
          </a:xfrm>
          <a:prstGeom prst="ellipse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ru-RU" altLang="ru-RU" sz="3200" b="1" dirty="0"/>
              <a:t>Картины</a:t>
            </a:r>
          </a:p>
        </p:txBody>
      </p:sp>
      <p:sp>
        <p:nvSpPr>
          <p:cNvPr id="2126856" name="Oval 8">
            <a:extLst>
              <a:ext uri="{FF2B5EF4-FFF2-40B4-BE49-F238E27FC236}">
                <a16:creationId xmlns:a16="http://schemas.microsoft.com/office/drawing/2014/main" id="{933FC24B-9D90-4176-B2CA-AC53B24D3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2879725"/>
            <a:ext cx="3714750" cy="1189038"/>
          </a:xfrm>
          <a:prstGeom prst="ellipse">
            <a:avLst/>
          </a:prstGeom>
          <a:solidFill>
            <a:schemeClr val="hlink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2000" b="1" dirty="0">
                <a:solidFill>
                  <a:schemeClr val="bg2"/>
                </a:solidFill>
              </a:rPr>
              <a:t>Помощь в обработке, </a:t>
            </a:r>
          </a:p>
          <a:p>
            <a:r>
              <a:rPr lang="ru-RU" altLang="ru-RU" sz="2000" b="1" dirty="0">
                <a:solidFill>
                  <a:schemeClr val="bg2"/>
                </a:solidFill>
              </a:rPr>
              <a:t>доставки, развески</a:t>
            </a:r>
          </a:p>
        </p:txBody>
      </p:sp>
      <p:sp>
        <p:nvSpPr>
          <p:cNvPr id="2126857" name="Oval 9">
            <a:extLst>
              <a:ext uri="{FF2B5EF4-FFF2-40B4-BE49-F238E27FC236}">
                <a16:creationId xmlns:a16="http://schemas.microsoft.com/office/drawing/2014/main" id="{CBEC534C-7A16-4F8C-AC79-3B8902DA7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1887" y="4303281"/>
            <a:ext cx="4195761" cy="1081088"/>
          </a:xfrm>
          <a:prstGeom prst="ellipse">
            <a:avLst/>
          </a:prstGeom>
          <a:solidFill>
            <a:srgbClr val="99CC00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2000" b="1" dirty="0"/>
              <a:t>Средства для креплений,</a:t>
            </a:r>
          </a:p>
          <a:p>
            <a:r>
              <a:rPr lang="ru-RU" altLang="ru-RU" sz="2000" b="1" dirty="0"/>
              <a:t> упаковка, транспорт, рамы</a:t>
            </a:r>
          </a:p>
        </p:txBody>
      </p:sp>
      <p:sp>
        <p:nvSpPr>
          <p:cNvPr id="2126858" name="Oval 10">
            <a:extLst>
              <a:ext uri="{FF2B5EF4-FFF2-40B4-BE49-F238E27FC236}">
                <a16:creationId xmlns:a16="http://schemas.microsoft.com/office/drawing/2014/main" id="{525E455E-5DB8-4419-96AF-8753FC581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5576889"/>
            <a:ext cx="4195762" cy="1082675"/>
          </a:xfrm>
          <a:prstGeom prst="ellipse">
            <a:avLst/>
          </a:prstGeom>
          <a:solidFill>
            <a:srgbClr val="CC66FF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altLang="ru-RU" sz="2000" b="1" dirty="0"/>
              <a:t>ОРГАНИЗАЦИЯ всего процесса</a:t>
            </a:r>
          </a:p>
        </p:txBody>
      </p:sp>
      <p:sp>
        <p:nvSpPr>
          <p:cNvPr id="2126859" name="Line 11">
            <a:extLst>
              <a:ext uri="{FF2B5EF4-FFF2-40B4-BE49-F238E27FC236}">
                <a16:creationId xmlns:a16="http://schemas.microsoft.com/office/drawing/2014/main" id="{95E5DEBB-3332-46EC-B463-0CB564D9C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5213" y="2149475"/>
            <a:ext cx="1320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26860" name="Line 12">
            <a:extLst>
              <a:ext uri="{FF2B5EF4-FFF2-40B4-BE49-F238E27FC236}">
                <a16:creationId xmlns:a16="http://schemas.microsoft.com/office/drawing/2014/main" id="{7EAFBD49-99F1-4C7D-86DC-82AB0B32F6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06964" y="3398839"/>
            <a:ext cx="1354137" cy="142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26861" name="Line 13">
            <a:extLst>
              <a:ext uri="{FF2B5EF4-FFF2-40B4-BE49-F238E27FC236}">
                <a16:creationId xmlns:a16="http://schemas.microsoft.com/office/drawing/2014/main" id="{A8FF7702-0037-45AC-B5B7-EC08251510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5213" y="4784724"/>
            <a:ext cx="1303337" cy="1428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26862" name="Line 14">
            <a:extLst>
              <a:ext uri="{FF2B5EF4-FFF2-40B4-BE49-F238E27FC236}">
                <a16:creationId xmlns:a16="http://schemas.microsoft.com/office/drawing/2014/main" id="{3BA57C06-F380-4576-9AA1-646F1B6933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91088" y="6080125"/>
            <a:ext cx="1320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19FFC2-3422-4735-9AB2-07E1ACC02F02}"/>
              </a:ext>
            </a:extLst>
          </p:cNvPr>
          <p:cNvSpPr txBox="1"/>
          <p:nvPr/>
        </p:nvSpPr>
        <p:spPr>
          <a:xfrm>
            <a:off x="5607180" y="276444"/>
            <a:ext cx="5405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https://soul.starikam.org/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2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26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26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26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126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2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26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2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26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26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126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6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126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6851" grpId="0" animBg="1"/>
      <p:bldP spid="2126852" grpId="0" animBg="1"/>
      <p:bldP spid="2126853" grpId="0" animBg="1"/>
      <p:bldP spid="2126854" grpId="0" animBg="1"/>
      <p:bldP spid="2126855" grpId="0" animBg="1"/>
      <p:bldP spid="2126856" grpId="0" animBg="1"/>
      <p:bldP spid="2126857" grpId="0" animBg="1"/>
      <p:bldP spid="21268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D0A57A47-33CE-43A5-9ADE-ABB1DD475D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185444" y="1478613"/>
            <a:ext cx="3196791" cy="1126981"/>
          </a:xfrm>
          <a:prstGeom prst="rect">
            <a:avLst/>
          </a:prstGeom>
          <a:solidFill>
            <a:srgbClr val="CC66FF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indent="0" algn="ctr">
              <a:buNone/>
            </a:pPr>
            <a:r>
              <a:rPr lang="ru-RU" altLang="ru-RU" b="1" dirty="0">
                <a:latin typeface="Arial Black" panose="020B0A04020102020204" pitchFamily="34" charset="0"/>
              </a:rPr>
              <a:t>Лидеры</a:t>
            </a:r>
            <a:endParaRPr lang="ru-RU" altLang="ru-RU" sz="2000" b="1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07256CB-4088-4F33-9375-201F68647D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ДУША С ДУШОЮ ГОВОРИТ</a:t>
            </a:r>
            <a:endParaRPr lang="ru-RU" altLang="ru-RU" sz="320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FB46087-05C6-411E-B995-75BC15EBA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51" y="3363769"/>
            <a:ext cx="3022600" cy="1128712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2800" b="1" dirty="0">
                <a:latin typeface="Arial Black" panose="020B0A04020102020204" pitchFamily="34" charset="0"/>
              </a:rPr>
              <a:t>Художники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26903D3-C627-47AE-8A75-7CBA85897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728" y="3387581"/>
            <a:ext cx="3070225" cy="1143000"/>
          </a:xfrm>
          <a:prstGeom prst="rect">
            <a:avLst/>
          </a:prstGeom>
          <a:solidFill>
            <a:schemeClr val="hlink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Волонтеры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A435394-7D3D-4647-BB8B-C5579F4EF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5708" y="3384262"/>
            <a:ext cx="3021013" cy="1158875"/>
          </a:xfrm>
          <a:prstGeom prst="rect">
            <a:avLst/>
          </a:prstGeom>
          <a:solidFill>
            <a:srgbClr val="99CC00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800" b="1" dirty="0">
                <a:latin typeface="Arial Black" panose="020B0A04020102020204" pitchFamily="34" charset="0"/>
              </a:rPr>
              <a:t>Спонсоры</a:t>
            </a:r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CA1C2288-6CE3-42F1-8F8E-7B91C1F15BE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48945" y="2624859"/>
            <a:ext cx="1447799" cy="73891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C9A04A54-DBA4-4A79-9EE4-D261969832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86891" y="2640086"/>
            <a:ext cx="1974273" cy="69424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Line 13">
            <a:extLst>
              <a:ext uri="{FF2B5EF4-FFF2-40B4-BE49-F238E27FC236}">
                <a16:creationId xmlns:a16="http://schemas.microsoft.com/office/drawing/2014/main" id="{0610B6F1-3DAE-41D4-A242-8046330129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2981" y="2630634"/>
            <a:ext cx="22801" cy="70369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2C3C2A7-F734-43C6-B8D8-1EC667F53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395" y="4752540"/>
            <a:ext cx="824768" cy="58925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C1D38D-A605-4944-B4FA-70004AE6E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232" y="4762138"/>
            <a:ext cx="824768" cy="589251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3433C943-F9AA-4AFA-9B82-9A10E6F1D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625" y="4748170"/>
            <a:ext cx="892079" cy="118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7248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C60B278-2C52-4E8A-9387-6ABBBA283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607" y="1765650"/>
            <a:ext cx="4736665" cy="798483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Arial Black" panose="020B0A04020102020204" pitchFamily="34" charset="0"/>
              </a:rPr>
              <a:t>Контакт с художником (телефон, почта, имя\фамилия)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latin typeface="Arial Black" panose="020B0A04020102020204" pitchFamily="34" charset="0"/>
            </a:endParaRPr>
          </a:p>
          <a:p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1CF97B7-974F-499B-9E8E-28BF93CE6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024" y="266882"/>
            <a:ext cx="3022600" cy="1128712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2800" b="1" dirty="0">
                <a:latin typeface="Arial Black" panose="020B0A04020102020204" pitchFamily="34" charset="0"/>
              </a:rPr>
              <a:t>Художники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E007F7-A3BD-4AA7-B613-CA4D6E509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837" y="1549903"/>
            <a:ext cx="1321110" cy="9438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228174-C368-4346-9029-AE30B9F33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819" y="1727207"/>
            <a:ext cx="824768" cy="5892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C83820-DCD3-431C-9220-ADD97D2AE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495" y="2960815"/>
            <a:ext cx="3490776" cy="229082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8DF4A2-3B54-49C1-B318-95F450582690}"/>
              </a:ext>
            </a:extLst>
          </p:cNvPr>
          <p:cNvSpPr txBox="1"/>
          <p:nvPr/>
        </p:nvSpPr>
        <p:spPr>
          <a:xfrm>
            <a:off x="520683" y="3343877"/>
            <a:ext cx="614481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Arial Black" panose="020B0A04020102020204" pitchFamily="34" charset="0"/>
              </a:rPr>
              <a:t>Поблагодарить и попросить прислать фотографии картин (в хорошем разрешении), которые могут подарить (</a:t>
            </a:r>
            <a:r>
              <a:rPr lang="ru-RU" sz="2000" dirty="0">
                <a:solidFill>
                  <a:srgbClr val="00B050"/>
                </a:solidFill>
                <a:latin typeface="Arial Black" panose="020B0A04020102020204" pitchFamily="34" charset="0"/>
              </a:rPr>
              <a:t>прежде всего оформленные работы</a:t>
            </a:r>
            <a:r>
              <a:rPr lang="ru-RU" sz="2000" dirty="0">
                <a:latin typeface="Arial Black" panose="020B0A040201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23" name="Рисунок 22" descr="Изображение выглядит как стол, комната, тарелка, еда&#10;&#10;Автоматически созданное описание">
            <a:extLst>
              <a:ext uri="{FF2B5EF4-FFF2-40B4-BE49-F238E27FC236}">
                <a16:creationId xmlns:a16="http://schemas.microsoft.com/office/drawing/2014/main" id="{9FBDE0E4-041E-429A-8A23-7BF822DE8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426" y="3973692"/>
            <a:ext cx="2555890" cy="25558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EF662EE-DF4B-4A6D-AF62-905F81DDDAAE}"/>
              </a:ext>
            </a:extLst>
          </p:cNvPr>
          <p:cNvSpPr txBox="1"/>
          <p:nvPr/>
        </p:nvSpPr>
        <p:spPr>
          <a:xfrm>
            <a:off x="435288" y="5327375"/>
            <a:ext cx="6129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Arial Black" panose="020B0A04020102020204" pitchFamily="34" charset="0"/>
              </a:rPr>
              <a:t>Выбрать понравившиеся (подходящие работы) и договориться о доставке</a:t>
            </a:r>
          </a:p>
        </p:txBody>
      </p:sp>
    </p:spTree>
    <p:extLst>
      <p:ext uri="{BB962C8B-B14F-4D97-AF65-F5344CB8AC3E}">
        <p14:creationId xmlns:p14="http://schemas.microsoft.com/office/powerpoint/2010/main" val="12068178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7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C60B278-2C52-4E8A-9387-6ABBBA283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8679" y="1384214"/>
            <a:ext cx="8858394" cy="3345830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Arial Black" panose="020B0A04020102020204" pitchFamily="34" charset="0"/>
              </a:rPr>
              <a:t>Картины могут быть: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latin typeface="Arial Black" panose="020B0A040201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Arial Black" panose="020B0A04020102020204" pitchFamily="34" charset="0"/>
              </a:rPr>
              <a:t>в любом жанре, стиле, технике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Arial Black" panose="020B0A04020102020204" pitchFamily="34" charset="0"/>
              </a:rPr>
              <a:t>любого размера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Arial Black" panose="020B0A04020102020204" pitchFamily="34" charset="0"/>
              </a:rPr>
              <a:t>позитивные, понятные, приятные пожилым людям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Arial Black" panose="020B0A04020102020204" pitchFamily="34" charset="0"/>
              </a:rPr>
              <a:t>оформлены в раму и пластик (!не стекло)</a:t>
            </a:r>
          </a:p>
          <a:p>
            <a:pPr lvl="1"/>
            <a:r>
              <a:rPr lang="en-US" sz="1800" dirty="0">
                <a:latin typeface="Arial Black" panose="020B0A04020102020204" pitchFamily="34" charset="0"/>
              </a:rPr>
              <a:t>*</a:t>
            </a:r>
            <a:r>
              <a:rPr lang="ru-RU" sz="1800" dirty="0">
                <a:latin typeface="Arial Black" panose="020B0A04020102020204" pitchFamily="34" charset="0"/>
              </a:rPr>
              <a:t>картины маслом можно без рамы и пластика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Arial Black" panose="020B0A04020102020204" pitchFamily="34" charset="0"/>
              </a:rPr>
              <a:t>легко в обработке</a:t>
            </a:r>
            <a:endParaRPr lang="en-US" sz="1800" dirty="0">
              <a:latin typeface="Arial Black" panose="020B0A040201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Arial Black" panose="020B0A04020102020204" pitchFamily="34" charset="0"/>
              </a:rPr>
              <a:t>у картины должен быть надежный подвес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>
                <a:latin typeface="Arial Black" panose="020B0A04020102020204" pitchFamily="34" charset="0"/>
              </a:rPr>
              <a:t>Картины должны быть подписаны с обратной стороны: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1800" dirty="0">
                <a:latin typeface="Arial Black" panose="020B0A04020102020204" pitchFamily="34" charset="0"/>
              </a:rPr>
              <a:t>Автор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1800" dirty="0">
                <a:latin typeface="Arial Black" panose="020B0A04020102020204" pitchFamily="34" charset="0"/>
              </a:rPr>
              <a:t>Название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1800" dirty="0">
                <a:latin typeface="Arial Black" panose="020B0A04020102020204" pitchFamily="34" charset="0"/>
              </a:rPr>
              <a:t>Год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800" dirty="0">
              <a:latin typeface="Arial Black" panose="020B0A04020102020204" pitchFamily="34" charset="0"/>
            </a:endParaRPr>
          </a:p>
          <a:p>
            <a:endParaRPr lang="ru-RU" sz="1800" dirty="0">
              <a:latin typeface="Arial Black" panose="020B0A040201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1CF97B7-974F-499B-9E8E-28BF93CE6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746" y="182188"/>
            <a:ext cx="5430982" cy="1202026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ru-RU" sz="2800" b="1" dirty="0">
                <a:latin typeface="Arial Black" panose="020B0A04020102020204" pitchFamily="34" charset="0"/>
              </a:rPr>
              <a:t>Как делать отбор картин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B97949-EBCE-41DA-8CFA-C8F2D987D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1245">
            <a:off x="8511852" y="572899"/>
            <a:ext cx="2691255" cy="3566711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B31AFD47-83A1-4207-8D80-822AA00EC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4421">
            <a:off x="8515234" y="3199049"/>
            <a:ext cx="3020144" cy="29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46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E007F7-A3BD-4AA7-B613-CA4D6E509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399" y="1263983"/>
            <a:ext cx="1321110" cy="943860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DA5A5E24-96B4-4628-BAF0-5B34829C4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750" y="232779"/>
            <a:ext cx="3070225" cy="1143000"/>
          </a:xfrm>
          <a:prstGeom prst="rect">
            <a:avLst/>
          </a:prstGeom>
          <a:solidFill>
            <a:schemeClr val="hlink"/>
          </a:solidFill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sz="2800" b="1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Волонтеры</a:t>
            </a:r>
          </a:p>
        </p:txBody>
      </p:sp>
      <p:pic>
        <p:nvPicPr>
          <p:cNvPr id="3" name="Рисунок 2" descr="Изображение выглядит как внутренний, стол, комната, живой&#10;&#10;Автоматически созданное описание">
            <a:extLst>
              <a:ext uri="{FF2B5EF4-FFF2-40B4-BE49-F238E27FC236}">
                <a16:creationId xmlns:a16="http://schemas.microsoft.com/office/drawing/2014/main" id="{E5F3C6E5-17EE-4659-85AB-155F51A16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62" y="2164891"/>
            <a:ext cx="2919894" cy="3893192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, мужчина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D1588966-2B2D-4517-9B6C-9BD52BE7C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835" y="1331304"/>
            <a:ext cx="2446914" cy="326255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нутренний, человек, мужчина, еда&#10;&#10;Автоматически созданное описание">
            <a:extLst>
              <a:ext uri="{FF2B5EF4-FFF2-40B4-BE49-F238E27FC236}">
                <a16:creationId xmlns:a16="http://schemas.microsoft.com/office/drawing/2014/main" id="{A8B74974-502F-4786-8C7F-561409304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8320" y="3947979"/>
            <a:ext cx="2887133" cy="21653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167140-17A6-47EE-B5CF-937F6FFEF0C2}"/>
              </a:ext>
            </a:extLst>
          </p:cNvPr>
          <p:cNvSpPr txBox="1"/>
          <p:nvPr/>
        </p:nvSpPr>
        <p:spPr>
          <a:xfrm>
            <a:off x="255982" y="2672812"/>
            <a:ext cx="619237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sz="3200" dirty="0"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dirty="0">
                <a:latin typeface="Arial Black" panose="020B0A04020102020204" pitchFamily="34" charset="0"/>
              </a:rPr>
              <a:t>Привлечь к логистике: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Доставка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Покупка фурнитуры и доработка картин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Упаковка, доставка, развеска</a:t>
            </a:r>
          </a:p>
        </p:txBody>
      </p:sp>
    </p:spTree>
    <p:extLst>
      <p:ext uri="{BB962C8B-B14F-4D97-AF65-F5344CB8AC3E}">
        <p14:creationId xmlns:p14="http://schemas.microsoft.com/office/powerpoint/2010/main" val="23164989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772B0-4C80-439A-AD18-0F2AF7F49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533" y="-8648"/>
            <a:ext cx="374813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latin typeface="Arial Black" panose="020B0A04020102020204" pitchFamily="34" charset="0"/>
              </a:rPr>
              <a:t>ЛОГИСТИКА</a:t>
            </a:r>
          </a:p>
        </p:txBody>
      </p:sp>
      <p:pic>
        <p:nvPicPr>
          <p:cNvPr id="8" name="Рисунок 7" descr="Изображение выглядит как внутренний, стол, наполненный, живой&#10;&#10;Автоматически созданное описание">
            <a:extLst>
              <a:ext uri="{FF2B5EF4-FFF2-40B4-BE49-F238E27FC236}">
                <a16:creationId xmlns:a16="http://schemas.microsoft.com/office/drawing/2014/main" id="{54AA4940-A87F-4225-9863-DCA446864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7" b="26562"/>
          <a:stretch/>
        </p:blipFill>
        <p:spPr>
          <a:xfrm>
            <a:off x="7590898" y="121443"/>
            <a:ext cx="4504588" cy="267176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3F7E1-DCFB-43FD-944C-F615D8F6D551}"/>
              </a:ext>
            </a:extLst>
          </p:cNvPr>
          <p:cNvSpPr txBox="1"/>
          <p:nvPr/>
        </p:nvSpPr>
        <p:spPr>
          <a:xfrm>
            <a:off x="288426" y="1457325"/>
            <a:ext cx="7398986" cy="66579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Продумать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место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сбора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картин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и </a:t>
            </a: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учет</a:t>
            </a:r>
            <a:endParaRPr lang="en-US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Проверить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раму и </a:t>
            </a: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крепежи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Закупить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фурнитуру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скотч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и </a:t>
            </a: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упаковку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 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Закупить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рамы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или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отдать</a:t>
            </a: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в </a:t>
            </a:r>
            <a:r>
              <a:rPr lang="en-US" sz="2400" b="1" dirty="0" err="1">
                <a:latin typeface="Arial Black" panose="020B0A04020102020204" pitchFamily="34" charset="0"/>
                <a:cs typeface="Arial" panose="020B0604020202020204" pitchFamily="34" charset="0"/>
              </a:rPr>
              <a:t>багетку</a:t>
            </a:r>
            <a:endParaRPr lang="ru-RU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Упаковать и довезти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ru-RU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Развесить и сделать репортаж</a:t>
            </a:r>
            <a:endParaRPr lang="en-US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2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111B52EF-3EAF-4480-AC46-CEC11E3F8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8319" y="5762177"/>
            <a:ext cx="1308916" cy="7894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5352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D367BC-203F-49E3-A253-8E6F44EB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56" y="62224"/>
            <a:ext cx="7694611" cy="796636"/>
          </a:xfrm>
        </p:spPr>
        <p:txBody>
          <a:bodyPr>
            <a:norm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Что и где купить</a:t>
            </a: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84F8335-13AB-44AE-A808-AA42F1074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4" y="934605"/>
            <a:ext cx="3359386" cy="556636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B8CD31DE-CBA4-4331-BE2F-12D1CBFFB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584" y="256309"/>
            <a:ext cx="5403273" cy="3039341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ол, внутренний, живо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0AA141E6-DD2C-4F6F-8D03-B66B145B1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8025" y="3610012"/>
            <a:ext cx="2987195" cy="168029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ругой, сидит, прилавок, пара&#10;&#10;Автоматически созданное описание">
            <a:extLst>
              <a:ext uri="{FF2B5EF4-FFF2-40B4-BE49-F238E27FC236}">
                <a16:creationId xmlns:a16="http://schemas.microsoft.com/office/drawing/2014/main" id="{A86CD118-20E9-49E0-A1C6-294D9887A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17459" y="3770412"/>
            <a:ext cx="2972540" cy="1672054"/>
          </a:xfrm>
          <a:prstGeom prst="rect">
            <a:avLst/>
          </a:prstGeom>
        </p:spPr>
      </p:pic>
      <p:pic>
        <p:nvPicPr>
          <p:cNvPr id="8" name="Рисунок 7" descr="Изображение выглядит как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EDAA4D3D-B98B-4320-B97F-8650D5121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68" y="3168886"/>
            <a:ext cx="2711632" cy="1525293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внутренний, сидит, прилавок, кухня&#10;&#10;Автоматически созданное описание">
            <a:extLst>
              <a:ext uri="{FF2B5EF4-FFF2-40B4-BE49-F238E27FC236}">
                <a16:creationId xmlns:a16="http://schemas.microsoft.com/office/drawing/2014/main" id="{4FAA16D9-744A-4959-A18B-C9AA8F32EB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37755" r="8688" b="34176"/>
          <a:stretch/>
        </p:blipFill>
        <p:spPr>
          <a:xfrm rot="5400000">
            <a:off x="5074235" y="2058710"/>
            <a:ext cx="3280697" cy="59171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дание, внутренний, фотография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4F234800-62F1-4172-8D09-A097F76ACD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2"/>
          <a:stretch/>
        </p:blipFill>
        <p:spPr>
          <a:xfrm>
            <a:off x="7204768" y="5022117"/>
            <a:ext cx="2433178" cy="1478849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внутренний, сидит, ст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76D63F8A-9F1A-4F31-8920-623536BEB2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8" t="1889" r="37773" b="5378"/>
          <a:stretch/>
        </p:blipFill>
        <p:spPr>
          <a:xfrm>
            <a:off x="4642720" y="1440378"/>
            <a:ext cx="983417" cy="197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140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706</Words>
  <Application>Microsoft Office PowerPoint</Application>
  <PresentationFormat>Широкоэкранный</PresentationFormat>
  <Paragraphs>172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Wingdings</vt:lpstr>
      <vt:lpstr>Тема Office</vt:lpstr>
      <vt:lpstr> Презентация проекта   «Душа с душою говорит» </vt:lpstr>
      <vt:lpstr> ДУША С ДУШОЮ ГОВОРИТ  </vt:lpstr>
      <vt:lpstr>Регистрация на сайте ДУША С ДУШОЮ ГОВОРИТ</vt:lpstr>
      <vt:lpstr>ДУША С ДУШОЮ ГОВОРИТ</vt:lpstr>
      <vt:lpstr>Презентация PowerPoint</vt:lpstr>
      <vt:lpstr>Презентация PowerPoint</vt:lpstr>
      <vt:lpstr>Презентация PowerPoint</vt:lpstr>
      <vt:lpstr>ЛОГИСТИКА</vt:lpstr>
      <vt:lpstr>Что и где купить</vt:lpstr>
      <vt:lpstr>Вопросы: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Презентация проекта «Душа с душою говорит» для  Лидеров региона</dc:title>
  <dc:creator>Алёна Савюк</dc:creator>
  <cp:lastModifiedBy>Алёна Савюк</cp:lastModifiedBy>
  <cp:revision>13</cp:revision>
  <cp:lastPrinted>2021-02-09T21:36:44Z</cp:lastPrinted>
  <dcterms:created xsi:type="dcterms:W3CDTF">2020-11-20T11:36:03Z</dcterms:created>
  <dcterms:modified xsi:type="dcterms:W3CDTF">2021-06-30T08:06:07Z</dcterms:modified>
</cp:coreProperties>
</file>