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2" r:id="rId3"/>
    <p:sldId id="270" r:id="rId4"/>
    <p:sldId id="267" r:id="rId5"/>
    <p:sldId id="271" r:id="rId6"/>
    <p:sldId id="256" r:id="rId7"/>
    <p:sldId id="264" r:id="rId8"/>
    <p:sldId id="261" r:id="rId9"/>
    <p:sldId id="273" r:id="rId10"/>
    <p:sldId id="258" r:id="rId11"/>
    <p:sldId id="268" r:id="rId12"/>
    <p:sldId id="266" r:id="rId13"/>
    <p:sldId id="265" r:id="rId14"/>
    <p:sldId id="262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057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vk.com/feed?section=search&amp;q=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562600"/>
            <a:ext cx="8382000" cy="838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Плавский</a:t>
            </a:r>
            <a:r>
              <a:rPr lang="ru-RU" sz="2800" b="1" dirty="0" smtClean="0">
                <a:solidFill>
                  <a:srgbClr val="FF0000"/>
                </a:solidFill>
              </a:rPr>
              <a:t> районный краеведческий музей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Музей\Downloads\FN-K8HFB8B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742383" cy="449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533400" y="6096000"/>
            <a:ext cx="83058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s://sun9-34.userapi.com/impg/UWanBGv_BV4Om1bZSlleZpUdGlDfosdyWveSCg/DE7tKAV9vxY.jpg?size=1600x1200&amp;quality=95&amp;sign=4399fc255eb1738c1a5ac15b05a2621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8" name="Picture 12" descr="https://sun9-52.userapi.com/impg/ij6OPJ2EYplBzOppi3m-S5qSOPN361IsjQ9piw/c9v6vKH1fwk.jpg?size=1600x1200&amp;quality=95&amp;sign=e28e18744bfc3bd962458ce361c0d8f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28600"/>
            <a:ext cx="1854200" cy="1390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362200" y="6400800"/>
            <a:ext cx="502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Участие во Всероссийской акции «10 000 шагов к жизни»</a:t>
            </a:r>
            <a:endParaRPr lang="ru-RU" sz="1400" dirty="0"/>
          </a:p>
        </p:txBody>
      </p:sp>
      <p:pic>
        <p:nvPicPr>
          <p:cNvPr id="8" name="Picture 8" descr="https://sun9-30.userapi.com/impg/rE0rnZ6Tr_BXdv_nyCNRTyAHmmD7mwSU7I6eqA/AW5DnjGKDX0.jpg?size=1600x1200&amp;quality=95&amp;sign=2095e832bbde24de9167ed30e690a7d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04800"/>
            <a:ext cx="3657600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4600" y="3124200"/>
            <a:ext cx="38186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Сотрудники принимают активное участие в </a:t>
            </a:r>
          </a:p>
          <a:p>
            <a:r>
              <a:rPr lang="ru-RU" sz="1400" dirty="0" smtClean="0"/>
              <a:t>экологических акциях по охране природы,</a:t>
            </a:r>
          </a:p>
          <a:p>
            <a:r>
              <a:rPr lang="ru-RU" sz="1400" dirty="0" smtClean="0"/>
              <a:t> защите редких видов растений и животных</a:t>
            </a:r>
            <a:endParaRPr lang="ru-RU" sz="1400" dirty="0"/>
          </a:p>
        </p:txBody>
      </p:sp>
      <p:pic>
        <p:nvPicPr>
          <p:cNvPr id="1026" name="Picture 2" descr="C:\Users\Музей\Downloads\1JxAqBjL-6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962400"/>
            <a:ext cx="3810000" cy="2295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Музей\Desktop\AiE43yuh9E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038600"/>
            <a:ext cx="4361671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https://sun9-33.userapi.com/impg/ywBU_eIHamqsD4u7buytpXpziHlwbi2tDl21jA/UKgpEsVvatk.jpg?size=1040x780&amp;quality=95&amp;sign=5d1a285e32f3a3450cb04e49b51aa13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0"/>
            <a:ext cx="1143000" cy="857250"/>
          </a:xfrm>
          <a:prstGeom prst="rect">
            <a:avLst/>
          </a:prstGeom>
          <a:noFill/>
        </p:spPr>
      </p:pic>
      <p:pic>
        <p:nvPicPr>
          <p:cNvPr id="1031" name="Picture 7" descr="https://sun9-78.userapi.com/impg/9Uytg2JYMWF5StIDPInyPmNhojBkVstAgMVNcw/j37pXf7YUJ0.jpg?size=1040x780&amp;quality=95&amp;sign=96d153acfa832290c38dd7ef2ceaf029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80200" y="1828800"/>
            <a:ext cx="1117600" cy="838200"/>
          </a:xfrm>
          <a:prstGeom prst="rect">
            <a:avLst/>
          </a:prstGeom>
          <a:noFill/>
        </p:spPr>
      </p:pic>
      <p:pic>
        <p:nvPicPr>
          <p:cNvPr id="1035" name="Picture 11" descr="https://sun9-28.userapi.com/impg/nfiS3JpDa3jfZgCr46vqZsaaTBkTAIDMFJR4OA/bmvUVFHAagI.jpg?size=1040x780&amp;quality=95&amp;sign=456684992d99a2ec06a425a93fed9f55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4800" y="1828800"/>
            <a:ext cx="1066800" cy="800100"/>
          </a:xfrm>
          <a:prstGeom prst="rect">
            <a:avLst/>
          </a:prstGeom>
          <a:noFill/>
        </p:spPr>
      </p:pic>
      <p:pic>
        <p:nvPicPr>
          <p:cNvPr id="1037" name="Picture 13" descr="https://sun9-13.userapi.com/impg/75Ie9BElm8l7NR9zyr5wF_cHfvYZ189rwr9FTw/34RYf0NGDVQ.jpg?size=1280x960&amp;quality=95&amp;sign=bb607feb039625863e7c28a9519fd09b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2438400"/>
            <a:ext cx="1143000" cy="857250"/>
          </a:xfrm>
          <a:prstGeom prst="rect">
            <a:avLst/>
          </a:prstGeom>
          <a:noFill/>
        </p:spPr>
      </p:pic>
      <p:pic>
        <p:nvPicPr>
          <p:cNvPr id="1039" name="Picture 15" descr="https://sun9-16.userapi.com/impg/BwM--_fssiYam4ZErQaxT4GDgT8EZSWjYezHyQ/z0PPdWpx0UE.jpg?size=1040x780&amp;quality=95&amp;sign=c5f730c60d536f50964d8e4ca47b4e34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2819400"/>
            <a:ext cx="1117600" cy="838200"/>
          </a:xfrm>
          <a:prstGeom prst="rect">
            <a:avLst/>
          </a:prstGeom>
          <a:noFill/>
        </p:spPr>
      </p:pic>
      <p:pic>
        <p:nvPicPr>
          <p:cNvPr id="1041" name="Picture 17" descr="https://sun9-22.userapi.com/impg/_0HlQKdV9uQwKtud5UJTN6cSDpy6MAzsUwK21g/GTDJd_YOEdI.jpg?size=1280x960&amp;quality=95&amp;sign=a77b4963621f9700a4d5c6d9acca4da5&amp;type=alb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2971800"/>
            <a:ext cx="1143000" cy="857250"/>
          </a:xfrm>
          <a:prstGeom prst="rect">
            <a:avLst/>
          </a:prstGeom>
          <a:noFill/>
        </p:spPr>
      </p:pic>
      <p:pic>
        <p:nvPicPr>
          <p:cNvPr id="1043" name="Picture 19" descr="https://sun9-56.userapi.com/impg/-J8q0rGaCI5vN1cc_GGVwzbYLWen2xTMCunLCw/lcRQjk2P8OA.jpg?size=1280x960&amp;quality=95&amp;sign=ade097972265861cc14e641d1785d432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48600" y="2819400"/>
            <a:ext cx="111760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70.userapi.com/impg/kvbKJZ5jn924xcMU3VHuAe-Z0JETiwJvg5PpiQ/9Q-U-G8mcSY.jpg?size=928x773&amp;quality=95&amp;sign=2d5cdb3adc476250aa23604bcc283de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81000"/>
            <a:ext cx="2286000" cy="1904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https://sun9-60.userapi.com/impg/31yuw5SJSZzYhNVIkxz-KvEp4465e0f5TH_jkg/-6QFB7AyVno.jpg?size=1280x960&amp;quality=95&amp;sign=5833d894f844041d5c2d226eb000537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2489200" cy="1866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6" name="Picture 8" descr="https://sun9-34.userapi.com/impg/UF5LzlH0aM1352qi_iuC4-biLDI4mh4fZaMO7A/gkI3UuKjh9k.jpg?size=1600x1200&amp;quality=95&amp;sign=dd89b7c8b4304169e71c8dca7878210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381000"/>
            <a:ext cx="2641600" cy="19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8" name="Picture 10" descr="https://sun9-79.userapi.com/impg/3HopPzvzeYtWPnkHtWrqQo0Kq7g0kgv1SI1OfQ/9ZSBqFnmCZQ.jpg?size=1600x1200&amp;quality=95&amp;sign=0da82cccdb3fa48bd9ea1ad1cab76e6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590800"/>
            <a:ext cx="2406904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0" name="Picture 12" descr="https://sun9-63.userapi.com/impg/9-11wvq9PCXSjRD4EOPnEBseFhtW3QxteXP6vA/eeEz8tUEA2E.jpg?size=1280x960&amp;quality=95&amp;sign=448f7d677dee9c6a047f1bfdaaf9845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724400"/>
            <a:ext cx="1752600" cy="1314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4" name="Picture 16" descr="https://sun9-57.userapi.com/impg/LjHEnqNE_o1S9W7r-4ipvCL6GxvKVRE71RVGAg/clm5VzYkD1s.jpg?size=1600x1200&amp;quality=95&amp;sign=8f02514ac6d33d9b55afbf2ff7f7f116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514600"/>
            <a:ext cx="2463800" cy="184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6" name="Picture 18" descr="https://sun9-78.userapi.com/impg/2FifuJiWePrWO6zOgCcwu6uXS2FHRUABDbj-VA/SjBG_wYqea4.jpg?size=1280x960&amp;quality=96&amp;sign=30b1000053653dc4014952eec617ceb4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4572000"/>
            <a:ext cx="1981200" cy="1485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8" name="Picture 20" descr="https://sun9-60.userapi.com/impg/ojpbqZRsyt44wV4Ssw8LDJRWk96qYqUWODCGuQ/UHIDEqyHrW8.jpg?size=997x647&amp;quality=95&amp;sign=3bbd9a2519c979c70e9b9e5f37a59e60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4495800"/>
            <a:ext cx="2272220" cy="1474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10" name="Picture 22" descr="https://sun9-42.userapi.com/impg/FQEW3cubVe30Juxdnr-nX93D7_TrmvYoQUVswQ/sAk9WPdMcQ0.jpg?size=1280x960&amp;quality=95&amp;sign=cc15bf78312390483e56a94669328dc2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251460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12" name="Picture 24" descr="https://sun9-80.userapi.com/impg/O2REhj_UVH_abYeY5oyk-K7ahX8n9PH0VYsr-A/UBzxk8q-LaA.jpg?size=1393x852&amp;quality=95&amp;sign=341e8c437cfdf9d65ce2b39dcecd41c2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4648200"/>
            <a:ext cx="2367119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6200" y="61722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Субботники на объектах культурного наследия «Женская гимназия 1880г.», «</a:t>
            </a:r>
            <a:r>
              <a:rPr lang="ru-RU" sz="1600" dirty="0" err="1" smtClean="0"/>
              <a:t>Всехсвятский</a:t>
            </a:r>
            <a:r>
              <a:rPr lang="ru-RU" sz="1600" dirty="0" smtClean="0"/>
              <a:t> кладбищенский комплекс», «Дом мельника Грачева 1912г.»  Акция «Весенняя неделя добра»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un9-11.userapi.com/impg/ormSFqAGOWDnyxu-G1GAcr-q0DW8posCPXHdiA/TQkWHFRvjek.jpg?size=2560x1707&amp;quality=95&amp;sign=d6c9199eb90ad2dcd93d19658483918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3999719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4" name="Picture 4" descr="https://sun9-48.userapi.com/impg/-AJHWjOUyX0Rubs2R3j3fmGA6T2Jk7eEFU64DQ/If2zgJrObe4.jpg?size=2560x1707&amp;quality=95&amp;sign=3898fdc85b2b45cf2f76830bbb0f680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838200"/>
            <a:ext cx="3962400" cy="2642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6" name="Picture 6" descr="https://sun9-48.userapi.com/impg/PRo0uoqjFIYIzYaIQvuL7H4dB7aBksNepuZ-lA/T-Q6CaGcq4Q.jpg?size=2560x1707&amp;quality=95&amp;sign=86cb9d3c2ad4e1e8c947eefce555011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86200"/>
            <a:ext cx="2895020" cy="193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8" name="Picture 8" descr="https://sun9-79.userapi.com/impg/-rhupzAmgyA4vg7C4hD69qqy4g4P-4gpw0-5bg/4-MHOI0fCFI.jpg?size=2560x1707&amp;quality=95&amp;sign=79b366f3fa00ccd6003c9ea1936a382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86200"/>
            <a:ext cx="2895600" cy="1930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50" name="Picture 10" descr="https://sun9-6.userapi.com/impg/rr3hxrMBhfRprszBJ_Jz76XBAJtxC-ucbjView/iiA5EPFcHXQ.jpg?size=2560x1707&amp;quality=95&amp;sign=58b8c493ddc0930a37e4ca10454e4de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733800"/>
            <a:ext cx="2856942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533400" y="6172200"/>
            <a:ext cx="8153400" cy="381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Пленер в рамках творческого пространства «Газон»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un9-73.userapi.com/impg/5ttpQHk-K_2FKy59AkUSCVRtjxHxm29PD8pWEA/GvvmFQLg_Qw.jpg?size=2560x1707&amp;quality=95&amp;sign=2c26c7afae7fd9bbb63bf30ca1b7cdd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14400"/>
            <a:ext cx="3428331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0" name="Picture 4" descr="https://sun9-52.userapi.com/impg/m6bbhZMkRM6AImU158am2IuwVHGRO3O0KfxHMw/YS8YbnRQDEs.jpg?size=1440x2160&amp;quality=95&amp;sign=41d23d3771be04531a31a9e5e23adbe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0"/>
            <a:ext cx="16256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2" name="Picture 6" descr="https://sun9-59.userapi.com/impg/apxg0rmGW9xxFgPk0-17nfUavuzib8tjSFUDog/GeY5wlQpCR4.jpg?size=2560x1707&amp;quality=95&amp;sign=0df3fb77d13fa150f21413306a988cd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838200"/>
            <a:ext cx="3542608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6" name="Picture 10" descr="https://sun9-58.userapi.com/impg/PMPNjccrsjIRbmIUC8BaCos9QX7MqpDqBPdD_A/gEcnilt8rIM.jpg?size=2560x1707&amp;quality=95&amp;sign=30b3ee78b1ef8971ae3ed94e79c68fc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352800"/>
            <a:ext cx="4152074" cy="2768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8" name="Picture 12" descr="https://sun9-55.userapi.com/impg/psh4qeky9TlM6ogs6wRxyGOuGqOBzv2YZ7trEw/ZXHf5Pkhq0s.jpg?size=2560x1707&amp;quality=95&amp;sign=37cca60beea121f6e04a34c5653b970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352800"/>
            <a:ext cx="4075875" cy="2717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0" y="6324600"/>
            <a:ext cx="9067800" cy="38100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/>
              <a:t>Пленер и мастер-класс по каллиграфии в рамках творческого пространства «Газон»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20.userapi.com/impg/M8gAy7aUjEzYjCEj5OOCG3NKRCwTgFXFdNBhNg/9Fu4aFpb4Pw.jpg?size=1423x1200&amp;quality=95&amp;sign=085913aa82800990119542367ddf27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85800"/>
            <a:ext cx="3052894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4" descr="https://sun9-80.userapi.com/impg/KiMfm9Z_WX8lqg5tZUSFeJxuhMtEdNwAaR-jbQ/hWqW4IjS14o.jpg?size=1431x1200&amp;quality=95&amp;sign=dbfd1431c7ec45aee18fbe1628eea68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2971800" cy="2492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 descr="https://sun9-68.userapi.com/impg/TdKzhhEFRy0c5vVqCRfbwe9XxfXO67CfgibgDQ/x9BOx4ZKqHA.jpg?size=1457x1200&amp;quality=95&amp;sign=624715fcedb793198e82278cdf5c003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505200"/>
            <a:ext cx="3145663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Picture 8" descr="https://sun9-42.userapi.com/impg/FAJ1tm8TBewUlrdF_vXeAU3XbPpq0p7JwX3-IA/emTQ9srGh-A.jpg?size=1549x1200&amp;quality=95&amp;sign=86f0c6bca89fdcb8f28ad5e7d082a20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3268092" cy="2531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57200" y="6324600"/>
            <a:ext cx="8153400" cy="381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Мастер-классы в рамках празднования Дня Тульской области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3429000"/>
            <a:ext cx="765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Мастер - класс "Веночек из ромашек» ко Дню семьи, любви и верности </a:t>
            </a:r>
            <a:endParaRPr lang="ru-RU" dirty="0"/>
          </a:p>
        </p:txBody>
      </p:sp>
      <p:pic>
        <p:nvPicPr>
          <p:cNvPr id="38914" name="Picture 2" descr="https://sun9-44.userapi.com/impg/B4pCYSWa04QNslf5aFQkWwvKtQIIxF3a2SMF-Q/t9il8j3541o.jpg?size=1420x1200&amp;quality=95&amp;sign=5fd67ce8978008f13ce5a9af5bd0237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762000"/>
            <a:ext cx="3107690" cy="2626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6" name="Picture 4" descr="https://sun9-16.userapi.com/impg/AbzDO98KLSkabr6Y7Ak7-DwftPSsMOESTqjU6A/s2BxhDOihDI.jpg?size=1200x1534&amp;quality=95&amp;sign=5f57ce755a916d8ea2a398abd049bdc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762000"/>
            <a:ext cx="2026701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8" name="Picture 6" descr="https://sun9-79.userapi.com/impg/rkgormGon7-uIqqwUpaOdzhqC6P6MGnEsttnpg/7oVHqhefHOg.jpg?size=1434x1200&amp;quality=95&amp;sign=17e094175ccc0fd3c02af71684720bf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762000"/>
            <a:ext cx="3096006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0" name="Picture 8" descr="https://sun9-80.userapi.com/impg/UX3b3cDb356yQf5A2tmNuTkdHHir0twkBgOnJw/aYx3h6Moag8.jpg?size=1280x960&amp;quality=95&amp;sign=3e6d3b7ff0e4f49d02194070986ec6c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962400"/>
            <a:ext cx="2971800" cy="222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2" name="Picture 10" descr="https://sun9-49.userapi.com/impg/Pe23vNMHbXbq0wu2sPa4jdwnPDKXIwUE3aFtLg/WoBl1YSdZ2U.jpg?size=1280x960&amp;quality=95&amp;sign=75078533547c90708521963d82384b03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962400"/>
            <a:ext cx="2895600" cy="2171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3400" y="6324600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Мастер-класс "Гвоздика – символ памяти» для воспитанников </a:t>
            </a:r>
            <a:r>
              <a:rPr lang="ru-RU" dirty="0" err="1" smtClean="0"/>
              <a:t>д</a:t>
            </a:r>
            <a:r>
              <a:rPr lang="ru-RU" dirty="0" smtClean="0"/>
              <a:t>/с «Теремок»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429000"/>
            <a:ext cx="38100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352800"/>
            <a:ext cx="381000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 descr="https://sun9-59.userapi.com/impg/3whDeni-89bLjmcFt-1q-5ScnIOAo2_qTdnhlQ/H0pnSRJEJCA.jpg?size=913x553&amp;quality=96&amp;sign=b63e64eb61c24fc07f1cefbdae46727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838200"/>
            <a:ext cx="3648365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762000"/>
            <a:ext cx="4015335" cy="236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9-4.userapi.com/impg/J9z0fhhpjgVLI_fGbA2f4mkpA-HtxYqkMo5AIQ/gfZ8A8n0YXI.jpg?size=2560x1724&amp;quality=95&amp;sign=60ce0d30f3eddece99805470d49adcc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2667000" cy="1796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 descr="https://sun9-70.userapi.com/impg/JmjM9cGuVv1YGoTV1a8oyEJc89H6y2ET_dTPXg/HBcIL_wCuCc.jpg?size=2560x1707&amp;quality=95&amp;sign=99e5d8ff681352232a7ace103a0a5de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"/>
            <a:ext cx="2667000" cy="1778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https://sun9-30.userapi.com/impg/q3Kle6CDcmRlFdAts1u0Mq853_CmetUgzV9UtQ/yiCp10qHzrY.jpg?size=1280x582&amp;quality=95&amp;sign=ee422d8a9a2fe5a0f3357be815cac60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343400"/>
            <a:ext cx="4191000" cy="1905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8" name="Picture 8" descr="https://sun9-63.userapi.com/impg/xqYNCe4lzm21647qTZwtoSDKpg-f7C4hMdHwAg/CqDtAcxvxSI.jpg?size=1600x1200&amp;quality=95&amp;sign=25663763f95d03f960790047ef8d529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247900"/>
            <a:ext cx="2362200" cy="1771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2" name="Picture 12" descr="https://sun9-44.userapi.com/impg/zVhZD-SyvRGmY41rAvAC26aOSqVkPTkOl0V4GQ/cTFZ7eahtJA.jpg?size=2560x1702&amp;quality=95&amp;sign=7c78ed388a5cf22b610b940b9fa57ae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362200"/>
            <a:ext cx="2521494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6" name="Picture 16" descr="https://sun9-63.userapi.com/impg/ZiQ5HVsgTauUKNXdFDr0ahoNwDJsBFnP8o81RA/fIL5faN6ri0.jpg?size=1280x576&amp;quality=95&amp;sign=9c3d31134484bb2290721c983feec772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4343400"/>
            <a:ext cx="4157133" cy="1870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8" name="Picture 18" descr="https://sun9-32.userapi.com/impg/a1hcMVzLzT7yTTkmTRcncRAh7CrOq1DqaXXE1A/gatB-eapTN0.jpg?size=2560x1920&amp;quality=95&amp;sign=60aa4f0461be1605d2dda475a2f3cc8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362200"/>
            <a:ext cx="2235200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533400" y="6400800"/>
            <a:ext cx="8153400" cy="381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Реализация проекта «Крылатый богатырь Борис Сафонов»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648200" y="1981200"/>
            <a:ext cx="3048000" cy="381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600" dirty="0" smtClean="0"/>
              <a:t>Подготовка волонтеров -экскурсоводов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Музей\Downloads\-LC-Xjr4u-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152400"/>
            <a:ext cx="2590800" cy="1727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53.userapi.com/impg/f-VxAyJb70OmUq8ID__WapvDLT0W8Hy7ygpoXA/OS6djjYq9kg.jpg?size=2560x1707&amp;quality=95&amp;sign=5f9b2cbaec0ce79c6234a4e7b80d181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3771163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2400" y="3276600"/>
            <a:ext cx="472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Участие в памятной акции «Ангелы Донбасса»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9200" y="3810000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Приняли участие в Общероссийской акции взаимопомощи </a:t>
            </a:r>
            <a:r>
              <a:rPr lang="ru-RU" sz="1400" dirty="0" smtClean="0">
                <a:hlinkClick r:id="rId3"/>
              </a:rPr>
              <a:t>#МЫВМЕСТЕ</a:t>
            </a:r>
            <a:endParaRPr lang="ru-RU" sz="1400" dirty="0"/>
          </a:p>
        </p:txBody>
      </p:sp>
      <p:pic>
        <p:nvPicPr>
          <p:cNvPr id="36868" name="Picture 4" descr="https://sun9-40.userapi.com/impg/XOnTPL2K4k_UzMXFbfnemFcqpewJ1WwUiCLp5w/9h8YVU8o8kw.jpg?size=1200x1600&amp;quality=95&amp;sign=53036962955d401a04775965191d5d7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609600"/>
            <a:ext cx="1943100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903893"/>
            <a:ext cx="396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Приняли участие в пешем походе "Дорога Героев", </a:t>
            </a:r>
          </a:p>
          <a:p>
            <a:pPr algn="ctr"/>
            <a:r>
              <a:rPr lang="ru-RU" sz="1400" dirty="0" smtClean="0"/>
              <a:t>прошедшем в День памяти и скорби.</a:t>
            </a:r>
            <a:endParaRPr lang="ru-RU" sz="1400" dirty="0"/>
          </a:p>
        </p:txBody>
      </p:sp>
      <p:pic>
        <p:nvPicPr>
          <p:cNvPr id="36872" name="Picture 8" descr="https://sun9-68.userapi.com/impg/5HbQ4xVwfGQW2FHexQnpcT-410wGcdLSKp0DIg/TcoYkTI65Vk.jpg?size=1280x853&amp;quality=95&amp;sign=ae16517b60e9328d4b1fede15c6406e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32180"/>
            <a:ext cx="3582829" cy="2387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76" name="Picture 12" descr="https://sun9-62.userapi.com/impg/RN3iSaaz28ux-huh2rhBq5WmJDtdlAN9HxFrHA/g3LUtf9s5BE.jpg?size=1280x960&amp;quality=95&amp;sign=3ac14f54ec122e2b040bb13bd45c208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5240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78" name="Picture 14" descr="https://sun9-54.userapi.com/impg/8nVGgNs89S-8ICp9KRqKmTv22EmxiCp2345EXQ/NNjZkRnFzfU.jpg?size=310x320&amp;quality=95&amp;sign=2b1890e197b8a28717026d31e47e1e5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3276600"/>
            <a:ext cx="1033463" cy="10668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572000" y="6172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Провели мастер- классы по изготовлению из лыка кукол - ангелочков для участников СВО</a:t>
            </a:r>
            <a:endParaRPr lang="ru-RU" sz="1400" dirty="0"/>
          </a:p>
        </p:txBody>
      </p:sp>
      <p:pic>
        <p:nvPicPr>
          <p:cNvPr id="36880" name="Picture 16" descr="https://sun9-30.userapi.com/impg/F4bT6ysvoGhtIX-PsUoHNHPp2PP_Iv6Wxiv1IQ/w_nju6YXFP8.jpg?size=1280x960&amp;quality=95&amp;sign=a9ed1c1e4fff7632ffc759bfc4d5dafa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4419600"/>
            <a:ext cx="2209800" cy="1657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82" name="Picture 18" descr="https://sun9-14.userapi.com/impg/ThGSpObQAKq4GAqqykrGFPa5i_fdL4dhwY6GoA/Nlp06a7kAKM.jpg?size=1600x1200&amp;quality=95&amp;sign=dfb021dbc1b6de4bef1e6b76dcfe8e1a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198120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84" name="Picture 20" descr="https://sun9-62.userapi.com/impg/WZQG97LB6WAjkonOfGb7Y8B8V0JHLKSYyNMVDw/5_HWx1yL-tM.jpg?size=1280x960&amp;quality=95&amp;sign=9d17aee3d60663f774120ebd253f7d32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4419600"/>
            <a:ext cx="2209800" cy="1657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4343400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Учреждение на своей базе реализует мероприятия </a:t>
            </a:r>
          </a:p>
          <a:p>
            <a:pPr algn="ctr"/>
            <a:r>
              <a:rPr lang="ru-RU" sz="1200" dirty="0" smtClean="0"/>
              <a:t>в рамках  патриотической акции "Письмо на фронт".</a:t>
            </a:r>
            <a:endParaRPr lang="ru-RU" sz="1200" dirty="0"/>
          </a:p>
        </p:txBody>
      </p:sp>
      <p:pic>
        <p:nvPicPr>
          <p:cNvPr id="40964" name="Picture 4" descr="https://sun9-33.userapi.com/impg/zmVVJ-XVIo1ldvvPX4uj34q0Q6ttEAXJX0Z2gQ/EkvZYrVJHHc.jpg?size=1280x960&amp;quality=95&amp;sign=91f7e90017e7c1a002c78b5e908372f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2362200" cy="1771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3400" y="2286000"/>
            <a:ext cx="1706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Рисунки на фронт </a:t>
            </a:r>
            <a:endParaRPr lang="ru-RU" sz="1400" dirty="0"/>
          </a:p>
        </p:txBody>
      </p:sp>
      <p:pic>
        <p:nvPicPr>
          <p:cNvPr id="40966" name="Picture 6" descr="https://sun9-65.userapi.com/impg/6xNNry1ElYgINOzPR5kQxT3ZPhaurLU3dYtr7g/avXLTzE67tI.jpg?size=1280x960&amp;quality=95&amp;sign=71f6d6f3d6f03cfd366e73a3b4483a9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533400"/>
            <a:ext cx="1930400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8" name="Picture 8" descr="https://sun9-1.userapi.com/impg/yhosBKjMq813Et19GcR-XWW6Rc5-esSMEq388w/YNkH2kvLlU4.jpg?size=1040x780&amp;quality=95&amp;sign=4e1af7a446079ff7e6240f09a4b8c7f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2133600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70" name="Picture 10" descr="https://sun9-52.userapi.com/impg/lFYxgdn9DzAJEPmmTmdKfgaAys3-sb2Hpbz9Ug/hfHZ8M9AiTs.jpg?size=978x1517&amp;quality=95&amp;sign=8d534ae6da3af7499dc59f212f74eb9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286000"/>
            <a:ext cx="1371600" cy="19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s://sun9-8.userapi.com/impg/fHBKdn8hWMAGTKqSKfh5ZtinEDJbYkHtpf5u0A/rQDxQBB1OUg.jpg?size=2560x1460&amp;quality=95&amp;sign=03f9d0390b365841c3c7fe41a202d053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819400"/>
            <a:ext cx="3474928" cy="1981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29200" y="5715000"/>
            <a:ext cx="4343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Сотрудники активно участвуют  в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 патриотических мероприятиях</a:t>
            </a:r>
          </a:p>
          <a:p>
            <a:pPr algn="ctr"/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05400" y="495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/>
              <a:t>Участие в акции Тульского областного</a:t>
            </a:r>
          </a:p>
          <a:p>
            <a:pPr algn="ctr"/>
            <a:r>
              <a:rPr lang="ru-RU" sz="1200" dirty="0" smtClean="0"/>
              <a:t> отделения "Боевого Братства" </a:t>
            </a:r>
          </a:p>
          <a:p>
            <a:pPr algn="ctr"/>
            <a:r>
              <a:rPr lang="ru-RU" sz="1200" dirty="0" smtClean="0"/>
              <a:t>"Равнение на знамя Победы!"</a:t>
            </a:r>
            <a:endParaRPr lang="ru-RU" sz="1200" dirty="0"/>
          </a:p>
        </p:txBody>
      </p:sp>
      <p:pic>
        <p:nvPicPr>
          <p:cNvPr id="6148" name="Picture 4" descr="https://sun9-17.userapi.com/impg/2F_P6AxWAI9aP4n-HCTjLi1nnumcNyEVjHvBXQ/bFFZJI-Acfg.jpg?size=1144x885&amp;quality=95&amp;sign=df7bd9f2fbbb8dbf64de77ccc528060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4876800"/>
            <a:ext cx="2167007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https://sun9-24.userapi.com/impg/ne4BCsNPE53Wh-xtxSYtR8H4sOw9UhcDwNGsjg/weG9TejQxRg.jpg?size=1176x710&amp;quality=95&amp;sign=84d4f6dea2b24df765fe520e64517ba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381000"/>
            <a:ext cx="3533964" cy="213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https://sun9-59.userapi.com/impg/SgaeTMC04eAFAQRP1DhUSmEqx58tj4sE9ANudQ/BHBQSete7j4.jpg?size=1600x1200&amp;quality=95&amp;sign=6a919e2496bfbeb7f6b7cd402655f18e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4876800"/>
            <a:ext cx="2235200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" y="63246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Проводим мастер-классы и  мероприятия для пожилых людей и инвалидов</a:t>
            </a:r>
            <a:endParaRPr lang="ru-RU" dirty="0"/>
          </a:p>
        </p:txBody>
      </p:sp>
      <p:pic>
        <p:nvPicPr>
          <p:cNvPr id="1034" name="Picture 10" descr="https://sun9-7.userapi.com/impg/jqdJ8aBYXVziD-8CcrhY3pO9Cq0r75t4pPUUoQ/CRa8BfUlWkk.jpg?size=1040x780&amp;quality=95&amp;sign=b1f2c16c6f86bafb010d439e7aa187f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2501106" cy="1752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6" descr="https://sun9-44.userapi.com/impg/5-oX1rz68Rp8U3O0oNvLHeANTxpnArpywND9aA/iEXR8HRzDkU.jpg?size=1543x1086&amp;quality=95&amp;sign=16f30790050573fb36c597a1203ca4c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"/>
            <a:ext cx="2286000" cy="1608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https://sun9-64.userapi.com/impg/KcLOKLI0qA4xmQdcTqa7C1LT9FBqzOu76f9eGA/7TlQ7Api-eA.jpg?size=1577x995&amp;quality=95&amp;sign=e1dbb1c50f7c357ad8eb973c30a1c56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33400"/>
            <a:ext cx="2362200" cy="1490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sun9-66.userapi.com/impg/029HntaMEDc11Dd7jRqGZKNIM50663u6GvMvkQ/Vu5J1AEuGZo.jpg?size=1600x1200&amp;quality=95&amp;sign=60e3be765e8307938299f4ae8193e3f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438400"/>
            <a:ext cx="2286000" cy="171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2" descr="https://sun9-10.userapi.com/impg/AD0H5aiUEsG6OATdnnV6nyKgEc0gCf0vJkGl-A/PEDtYATqVm8.jpg?size=1600x1252&amp;quality=95&amp;sign=19f85c6c27e5ba102c37d7a79ef8146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81000"/>
            <a:ext cx="2362200" cy="1729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8" descr="https://sun9-50.userapi.com/impg/AgtzuY3kiH4S9v3dlUs_oQCfJUD8_ktyl8ssnQ/kSKrRfTObLs.jpg?size=1535x1084&amp;quality=95&amp;sign=9f69e5a6a35dfef87b6c2f5f861c249b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362200"/>
            <a:ext cx="2697578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4" descr="https://sun9-58.userapi.com/impg/T3LBfcCh3iknoPEUsIpHw8wZrq8ezXbelOICrA/lKDKwHkXVkE.jpg?size=1600x1080&amp;quality=95&amp;sign=b3725087023f1f6bc35c0d9cfe727fd5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4419600"/>
            <a:ext cx="2483556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4" descr="https://sun9-79.userapi.com/impg/KixIN68dDNsVDu49IIS3qZMd_aIYfDZwl3GsjA/q-0bWMImvgc.jpg?size=1454x1173&amp;quality=95&amp;sign=3c3915e1268cd5492fb56cb3949cba24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4419600"/>
            <a:ext cx="2057400" cy="1659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6" descr="https://sun9-72.userapi.com/impg/xEvFgW63AZvuIZ-Xc3SW3nSvo8l5EgBzHNsWDw/m5g0QOHL1a0.jpg?size=1600x1066&amp;quality=95&amp;sign=f81a9e54ea5c8f195be235eb60d891f7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4572000"/>
            <a:ext cx="2287429" cy="152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un9-19.userapi.com/impg/gjplO4X69c2b9wInblflKrjoPvWGaS40CoQzNA/owvwj4w-OPY.jpg?size=1280x960&amp;quality=95&amp;sign=e2cc79349405040288c2f6ccb0061a2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685800"/>
            <a:ext cx="24384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 descr="https://sun9-77.userapi.com/impg/QIAeY5ivxFyL6ZNrxSIiGR9FyM69WvHPZfMvpw/cqgwW2k-HKU.jpg?size=1166x960&amp;quality=95&amp;sign=52e620a4686c1ec9c947279f8bc14d7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2406333" cy="1981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9600" y="266700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мастер - класс "</a:t>
            </a:r>
            <a:r>
              <a:rPr lang="ru-RU" sz="1400" dirty="0" err="1" smtClean="0"/>
              <a:t>Триколор</a:t>
            </a:r>
            <a:r>
              <a:rPr lang="ru-RU" sz="1400" dirty="0" smtClean="0"/>
              <a:t>", посвященный </a:t>
            </a:r>
          </a:p>
          <a:p>
            <a:pPr algn="ctr"/>
            <a:r>
              <a:rPr lang="ru-RU" sz="1400" dirty="0" smtClean="0"/>
              <a:t>Дню государственного флага России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5562600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1400" dirty="0" smtClean="0"/>
              <a:t>мастер - класс "Голубь мира» в рамках</a:t>
            </a:r>
          </a:p>
          <a:p>
            <a:pPr algn="ctr"/>
            <a:r>
              <a:rPr lang="ru-RU" sz="1400" dirty="0" smtClean="0"/>
              <a:t> региональной акции "Все для Победы" </a:t>
            </a:r>
          </a:p>
          <a:p>
            <a:pPr algn="ctr"/>
            <a:r>
              <a:rPr lang="ru-RU" sz="1400" dirty="0" smtClean="0"/>
              <a:t>в поддержку  Тульских военнослужащих и их семей</a:t>
            </a:r>
            <a:endParaRPr lang="ru-RU" sz="1400" dirty="0"/>
          </a:p>
        </p:txBody>
      </p:sp>
      <p:pic>
        <p:nvPicPr>
          <p:cNvPr id="33798" name="Picture 6" descr="https://sun9-60.userapi.com/impg/i49tX4SpnjivWhTRy7wT52vcLtARYxwJitY1LA/4ERlW2OKpq0.jpg?size=1461x944&amp;quality=95&amp;sign=f7b1c82793be76c68bef730379c859b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685800"/>
            <a:ext cx="3184174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0" name="Picture 8" descr="https://sun9-45.userapi.com/impg/DikqbC-4VZLKC3aCVqv1T6sQLOS5LyfdXQvazw/JRfWvhqgnWo.jpg?size=1600x1200&amp;quality=95&amp;sign=d66db7c3f9307c487d82ed319d253c4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124200"/>
            <a:ext cx="2895600" cy="217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sun9-39.userapi.com/impg/Vq8jgAAPig-T4kVK6kzGywP15E8FDT15tiWJDg/YOOwo6Ls0OI.jpg?size=1079x960&amp;quality=95&amp;sign=0ae82a21e3af6d40396e4c169a4ffdf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657600"/>
            <a:ext cx="2141140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s://sun9-37.userapi.com/impg/Bg7V_lpIpc2EKJFHqpu3Yay1fUB0Nqk73W3qeA/aq1PEGuE7mE.jpg?size=1066x855&amp;quality=95&amp;sign=fd6a10ee617984b3f5e7d017099ff2e4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3276600"/>
            <a:ext cx="2990605" cy="2398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457200" y="5943600"/>
            <a:ext cx="4114800" cy="381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smtClean="0"/>
              <a:t>Участие в благотворительной</a:t>
            </a:r>
          </a:p>
          <a:p>
            <a:pPr algn="ctr">
              <a:buNone/>
            </a:pPr>
            <a:r>
              <a:rPr lang="ru-RU" sz="1400" dirty="0" smtClean="0"/>
              <a:t> акции «Белый цветок»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sun9-27.userapi.com/impg/TgFLFYOLaQCYAZIVKe2BZ33uUtOG6Cptrtgfcw/tB5e8jllHKw.jpg?size=1236x787&amp;quality=95&amp;sign=e6cd449257d7023ead2e10e3d134a96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4076700" cy="2595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0" name="Picture 8" descr="https://sun9-52.userapi.com/impg/akbNwTTe0ixtTmc6aAKR93TfQpNKFe5oU7ySjQ/xBXeIvabcew.jpg?size=776x1118&amp;quality=95&amp;sign=ec0f02d223738dc0973ffe00a4405f4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1798265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2" name="Picture 10" descr="https://sun9-39.userapi.com/impg/d3rBTM-uFKjNrcFhSAnw0BYSUVxJDwrZWQ3Uag/nIr7XjAMl34.jpg?size=960x1280&amp;quality=95&amp;sign=82ab742628fd3ffff1b2a92eb4bb5e4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505200"/>
            <a:ext cx="1981200" cy="264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4" name="Picture 12" descr="https://sun9-18.userapi.com/impg/xJFbUhEUjS8EVSheWqb-goTTpEiIXE-euXgEcg/EIsV5MJb3ZY.jpg?size=1280x960&amp;quality=95&amp;sign=e4061641e1f150c00325994337b2b22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685800"/>
            <a:ext cx="3429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6" name="Picture 14" descr="https://sun9-7.userapi.com/impg/RWHNk2uqWS153tfZiwDvUDwIJ0Y_R-cIBomK5A/6m1gUlNOZvE.jpg?size=1280x960&amp;quality=95&amp;sign=ef39f7bb12462c0a5e6803cbdfffabe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581400"/>
            <a:ext cx="3454399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7200" y="60960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Мастер-классы для детей, проживающих в пунктах временного размещения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66.userapi.com/impg/JljC0DG6t4j0xU8J_rFgk3k_JpAjcvzlPgTVVA/LUwR3B6UfhI.jpg?size=1600x1200&amp;quality=95&amp;sign=09fcb05f04b146f2756094b311ffed5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33528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2400" y="304800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Ежегодное участие  в благотворительной акции «Кулич в каждый дом»</a:t>
            </a:r>
            <a:endParaRPr lang="ru-RU" sz="1400" dirty="0"/>
          </a:p>
        </p:txBody>
      </p:sp>
      <p:pic>
        <p:nvPicPr>
          <p:cNvPr id="6" name="Picture 8" descr="https://sun9-7.userapi.com/impg/ujAUM1NF7iMUf-SIYa-8alD6sPame3sBmH3Tbw/gWacEg1OAuw.jpg?size=998x853&amp;quality=95&amp;sign=f2c3e48d9f80000e1e7d61e3deaa257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"/>
            <a:ext cx="3120358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8200" y="2971800"/>
            <a:ext cx="4343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 Участие акции  «Щедрый вторник» передали корм для животных, находящихся в приюте.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Picture 2" descr="https://sun9-32.userapi.com/impg/XY5yT8itjTQ_4Dy3SZLKV_drAg3-4aSrKQj7zA/Xk89-qzSMHQ.jpg?size=2560x1707&amp;quality=96&amp;sign=8add008f9f097af40bbedcb2d71d140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3505200" cy="2337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6" descr="https://sun9-38.userapi.com/impg/8hP4LBKqE_ftBWDABMzJ7De9Y3Com-uWEquRhQ/3AaPwHyZn4k.jpg?size=2560x1920&amp;quality=95&amp;sign=9ecf6c00d8ae6fc32068b0a86e11a7b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81400"/>
            <a:ext cx="3175000" cy="23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38200" y="62484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Участие акции «Голубь мира»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43400" y="617220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Приняли участие в акции  «Патруль памяти»</a:t>
            </a:r>
          </a:p>
          <a:p>
            <a:pPr algn="ctr"/>
            <a:r>
              <a:rPr lang="ru-RU" sz="1400" dirty="0" smtClean="0"/>
              <a:t> уборка на могилах участников ВОВ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398</TotalTime>
  <Words>256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ПК</dc:creator>
  <cp:lastModifiedBy>Музей</cp:lastModifiedBy>
  <cp:revision>25</cp:revision>
  <dcterms:created xsi:type="dcterms:W3CDTF">2023-10-18T17:54:35Z</dcterms:created>
  <dcterms:modified xsi:type="dcterms:W3CDTF">2024-08-29T07:27:51Z</dcterms:modified>
</cp:coreProperties>
</file>