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97" r:id="rId4"/>
    <p:sldId id="298" r:id="rId5"/>
    <p:sldId id="299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6B0"/>
    <a:srgbClr val="2A75AF"/>
    <a:srgbClr val="2B76B0"/>
    <a:srgbClr val="347AB5"/>
    <a:srgbClr val="FFFFFF"/>
    <a:srgbClr val="2C77B1"/>
    <a:srgbClr val="47627F"/>
    <a:srgbClr val="BF3C48"/>
    <a:srgbClr val="856E45"/>
    <a:srgbClr val="6F2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017" y="166254"/>
            <a:ext cx="7415547" cy="450965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Презентация проекта:</a:t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«СЛЁТ ДЕЛОВОЙ МОЛОДЕЖИ»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8" y="4675909"/>
            <a:ext cx="2017660" cy="15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364377" y="1168391"/>
            <a:ext cx="4259160" cy="45719"/>
          </a:xfrm>
          <a:prstGeom prst="roundRect">
            <a:avLst/>
          </a:prstGeom>
          <a:solidFill>
            <a:srgbClr val="2C7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721" y="136857"/>
            <a:ext cx="1338383" cy="103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6195" y="190959"/>
            <a:ext cx="3690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ЦЕЛИ и ЗАДАЧИ</a:t>
            </a:r>
            <a:endParaRPr lang="ru-RU" sz="5400" dirty="0">
              <a:solidFill>
                <a:srgbClr val="FF0000"/>
              </a:solidFill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2313379"/>
            <a:ext cx="85300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ЗАДАЧИ: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Bahnschrift Condensed" panose="020B0502040204020203" pitchFamily="34" charset="0"/>
              </a:rPr>
              <a:t>Вовлечение молодежи в волонтерскую деятельность.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Bahnschrift Condensed" panose="020B0502040204020203" pitchFamily="34" charset="0"/>
              </a:rPr>
              <a:t>Знакомство с новыми формами образования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Bahnschrift Condensed" panose="020B0502040204020203" pitchFamily="34" charset="0"/>
              </a:rPr>
              <a:t>Формирование общего представление о волонтерской деятельности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Bahnschrift Condensed" panose="020B0502040204020203" pitchFamily="34" charset="0"/>
              </a:rPr>
              <a:t>Повышение уровня компетентности и профессионализма добровольцев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Bahnschrift Condensed" panose="020B0502040204020203" pitchFamily="34" charset="0"/>
              </a:rPr>
              <a:t>Создание площадки для обмена опытом молодых добровольцев с более опытными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endParaRPr lang="ru-RU" sz="28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1" y="1521060"/>
            <a:ext cx="8216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ЦЕЛЬ:  </a:t>
            </a:r>
            <a:r>
              <a:rPr lang="ru-RU" sz="2800" dirty="0" smtClean="0">
                <a:latin typeface="Bahnschrift Condensed" panose="020B0502040204020203" pitchFamily="34" charset="0"/>
              </a:rPr>
              <a:t>Популяризация </a:t>
            </a:r>
            <a:r>
              <a:rPr lang="ru-RU" sz="2800" dirty="0">
                <a:latin typeface="Bahnschrift Condensed" panose="020B0502040204020203" pitchFamily="34" charset="0"/>
              </a:rPr>
              <a:t>добровольчества, повышение</a:t>
            </a:r>
          </a:p>
          <a:p>
            <a:pPr algn="ctr"/>
            <a:r>
              <a:rPr lang="ru-RU" sz="2800" dirty="0">
                <a:latin typeface="Bahnschrift Condensed" panose="020B0502040204020203" pitchFamily="34" charset="0"/>
              </a:rPr>
              <a:t> социально-культурной активности среди молодежи.</a:t>
            </a:r>
          </a:p>
          <a:p>
            <a:endParaRPr lang="ru-RU" sz="28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1776549"/>
            <a:ext cx="8319407" cy="44004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>
                <a:latin typeface="Bahnschrift Condensed" panose="020B0502040204020203" pitchFamily="34" charset="0"/>
              </a:rPr>
              <a:t>Школьники – 60% </a:t>
            </a:r>
            <a:r>
              <a:rPr lang="ru-RU" sz="2600" dirty="0" smtClean="0">
                <a:latin typeface="Bahnschrift Condensed" panose="020B0502040204020203" pitchFamily="34" charset="0"/>
              </a:rPr>
              <a:t>Студенты </a:t>
            </a:r>
            <a:r>
              <a:rPr lang="ru-RU" sz="2600" dirty="0">
                <a:latin typeface="Bahnschrift Condensed" panose="020B0502040204020203" pitchFamily="34" charset="0"/>
              </a:rPr>
              <a:t>– </a:t>
            </a:r>
            <a:r>
              <a:rPr lang="ru-RU" sz="2600" dirty="0" smtClean="0">
                <a:latin typeface="Bahnschrift Condensed" panose="020B0502040204020203" pitchFamily="34" charset="0"/>
              </a:rPr>
              <a:t>30% Молодые </a:t>
            </a:r>
            <a:r>
              <a:rPr lang="ru-RU" sz="2600" dirty="0">
                <a:latin typeface="Bahnschrift Condensed" panose="020B0502040204020203" pitchFamily="34" charset="0"/>
              </a:rPr>
              <a:t>люди от 23 и старше - 10%</a:t>
            </a: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2063945" y="607792"/>
            <a:ext cx="5016117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ЦЕЛЕВАЯ АУДИТОРИЯ</a:t>
            </a:r>
            <a:endParaRPr lang="ru-RU" sz="5400" dirty="0">
              <a:solidFill>
                <a:srgbClr val="FF0000"/>
              </a:solidFill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67989" y="1429648"/>
            <a:ext cx="5460274" cy="45719"/>
          </a:xfrm>
          <a:prstGeom prst="roundRect">
            <a:avLst/>
          </a:prstGeom>
          <a:solidFill>
            <a:srgbClr val="2C7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75" y="2485214"/>
            <a:ext cx="5539788" cy="369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871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Программа: </a:t>
            </a:r>
            <a:endParaRPr lang="ru-RU" sz="2400" dirty="0" smtClean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r>
              <a:rPr lang="ru-RU" sz="2400" dirty="0" smtClean="0">
                <a:latin typeface="Bahnschrift Condensed" panose="020B0502040204020203" pitchFamily="34" charset="0"/>
              </a:rPr>
              <a:t>1</a:t>
            </a:r>
            <a:r>
              <a:rPr lang="ru-RU" sz="2400" dirty="0">
                <a:latin typeface="Bahnschrift Condensed" panose="020B0502040204020203" pitchFamily="34" charset="0"/>
              </a:rPr>
              <a:t>. Открытие сезона (презентация программы и знакомство с общественными организациями); </a:t>
            </a:r>
            <a:endParaRPr lang="ru-RU" sz="2400" dirty="0" smtClean="0">
              <a:latin typeface="Bahnschrift Condensed" panose="020B0502040204020203" pitchFamily="34" charset="0"/>
            </a:endParaRPr>
          </a:p>
          <a:p>
            <a:r>
              <a:rPr lang="ru-RU" sz="2400" dirty="0" smtClean="0">
                <a:latin typeface="Bahnschrift Condensed" panose="020B0502040204020203" pitchFamily="34" charset="0"/>
              </a:rPr>
              <a:t>2</a:t>
            </a:r>
            <a:r>
              <a:rPr lang="ru-RU" sz="2400" dirty="0">
                <a:latin typeface="Bahnschrift Condensed" panose="020B0502040204020203" pitchFamily="34" charset="0"/>
              </a:rPr>
              <a:t>. 12 тренингов личностного роста и 12 мастер-классов на волонтерскую тематику от общественных организаций</a:t>
            </a:r>
            <a:r>
              <a:rPr lang="ru-RU" sz="2400" dirty="0" smtClean="0">
                <a:latin typeface="Bahnschrift Condensed" panose="020B0502040204020203" pitchFamily="34" charset="0"/>
              </a:rPr>
              <a:t>;</a:t>
            </a:r>
          </a:p>
          <a:p>
            <a:r>
              <a:rPr lang="ru-RU" sz="2400" dirty="0" smtClean="0">
                <a:latin typeface="Bahnschrift Condensed" panose="020B0502040204020203" pitchFamily="34" charset="0"/>
              </a:rPr>
              <a:t> </a:t>
            </a:r>
            <a:r>
              <a:rPr lang="ru-RU" sz="2400" dirty="0">
                <a:latin typeface="Bahnschrift Condensed" panose="020B0502040204020203" pitchFamily="34" charset="0"/>
              </a:rPr>
              <a:t>3. Закрытие сезона (сертификация и распределение участников на практику в общественные организации, посвящение в Клуб выпускников «Школы Волонтера»). </a:t>
            </a:r>
            <a:endParaRPr lang="ru-RU" sz="2400" dirty="0" smtClean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Периодичность</a:t>
            </a:r>
            <a:r>
              <a:rPr lang="ru-RU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</a:t>
            </a:r>
            <a:r>
              <a:rPr lang="ru-RU" sz="2400" dirty="0">
                <a:latin typeface="Bahnschrift Condensed" panose="020B0502040204020203" pitchFamily="34" charset="0"/>
              </a:rPr>
              <a:t> 2 раза в год (весна, </a:t>
            </a:r>
            <a:r>
              <a:rPr lang="ru-RU" sz="2400" dirty="0" smtClean="0">
                <a:latin typeface="Bahnschrift Condensed" panose="020B0502040204020203" pitchFamily="34" charset="0"/>
              </a:rPr>
              <a:t>осень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Ожидаемые </a:t>
            </a:r>
            <a:r>
              <a:rPr lang="ru-RU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результаты: </a:t>
            </a:r>
            <a:r>
              <a:rPr lang="ru-RU" sz="2400" dirty="0" smtClean="0">
                <a:latin typeface="Bahnschrift Condensed" panose="020B0502040204020203" pitchFamily="34" charset="0"/>
              </a:rPr>
              <a:t>2019год </a:t>
            </a:r>
            <a:r>
              <a:rPr lang="ru-RU" sz="2400" dirty="0">
                <a:latin typeface="Bahnschrift Condensed" panose="020B0502040204020203" pitchFamily="34" charset="0"/>
              </a:rPr>
              <a:t>– </a:t>
            </a:r>
            <a:r>
              <a:rPr lang="ru-RU" sz="2400" dirty="0" smtClean="0">
                <a:latin typeface="Bahnschrift Condensed" panose="020B0502040204020203" pitchFamily="34" charset="0"/>
              </a:rPr>
              <a:t>200 </a:t>
            </a:r>
            <a:r>
              <a:rPr lang="ru-RU" sz="2400" dirty="0">
                <a:latin typeface="Bahnschrift Condensed" panose="020B0502040204020203" pitchFamily="34" charset="0"/>
              </a:rPr>
              <a:t>участников, </a:t>
            </a:r>
            <a:r>
              <a:rPr lang="ru-RU" sz="2400" dirty="0" smtClean="0">
                <a:latin typeface="Bahnschrift Condensed" panose="020B0502040204020203" pitchFamily="34" charset="0"/>
              </a:rPr>
              <a:t>2020 </a:t>
            </a:r>
            <a:r>
              <a:rPr lang="ru-RU" sz="2400" dirty="0">
                <a:latin typeface="Bahnschrift Condensed" panose="020B0502040204020203" pitchFamily="34" charset="0"/>
              </a:rPr>
              <a:t>год – не менее </a:t>
            </a:r>
            <a:r>
              <a:rPr lang="ru-RU" sz="2400" dirty="0" smtClean="0">
                <a:latin typeface="Bahnschrift Condensed" panose="020B0502040204020203" pitchFamily="34" charset="0"/>
              </a:rPr>
              <a:t>400 </a:t>
            </a:r>
            <a:r>
              <a:rPr lang="ru-RU" sz="2400" dirty="0">
                <a:latin typeface="Bahnschrift Condensed" panose="020B0502040204020203" pitchFamily="34" charset="0"/>
              </a:rPr>
              <a:t>участников </a:t>
            </a: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378897" y="414289"/>
            <a:ext cx="6412332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ПРОГРАММА И РЕЗУЛЬТАТЫ</a:t>
            </a:r>
            <a:endParaRPr lang="ru-RU" sz="5400" dirty="0">
              <a:solidFill>
                <a:srgbClr val="FF0000"/>
              </a:solidFill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18903" y="1254519"/>
            <a:ext cx="7171509" cy="45719"/>
          </a:xfrm>
          <a:prstGeom prst="roundRect">
            <a:avLst/>
          </a:prstGeom>
          <a:solidFill>
            <a:srgbClr val="2C7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2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Bahnschrift Condensed" panose="020B0502040204020203" pitchFamily="34" charset="0"/>
              </a:rPr>
              <a:t>СТАДИИ РЕАЛИЗАЦИИ И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6" y="1825624"/>
            <a:ext cx="8660674" cy="50323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Bahnschrift Condensed" panose="020B0502040204020203" pitchFamily="34" charset="0"/>
              </a:rPr>
              <a:t>Стадии реализации программы: </a:t>
            </a:r>
            <a:endParaRPr lang="ru-RU" dirty="0" smtClean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r>
              <a:rPr lang="ru-RU" dirty="0" smtClean="0">
                <a:latin typeface="Bahnschrift Condensed" panose="020B0502040204020203" pitchFamily="34" charset="0"/>
              </a:rPr>
              <a:t>1</a:t>
            </a:r>
            <a:r>
              <a:rPr lang="ru-RU" dirty="0">
                <a:latin typeface="Bahnschrift Condensed" panose="020B0502040204020203" pitchFamily="34" charset="0"/>
              </a:rPr>
              <a:t>. Набор участников для прохождения образовательной программы; 2. Обучение и информирование участников о возможностях применения полученных знаний; </a:t>
            </a:r>
            <a:endParaRPr lang="ru-RU" dirty="0" smtClean="0">
              <a:latin typeface="Bahnschrift Condensed" panose="020B0502040204020203" pitchFamily="34" charset="0"/>
            </a:endParaRPr>
          </a:p>
          <a:p>
            <a:r>
              <a:rPr lang="ru-RU" dirty="0" smtClean="0">
                <a:latin typeface="Bahnschrift Condensed" panose="020B0502040204020203" pitchFamily="34" charset="0"/>
              </a:rPr>
              <a:t>3</a:t>
            </a:r>
            <a:r>
              <a:rPr lang="ru-RU" dirty="0">
                <a:latin typeface="Bahnschrift Condensed" panose="020B0502040204020203" pitchFamily="34" charset="0"/>
              </a:rPr>
              <a:t>. Организация волонтерских практик для участников; </a:t>
            </a:r>
            <a:endParaRPr lang="ru-RU" dirty="0" smtClean="0">
              <a:latin typeface="Bahnschrift Condensed" panose="020B0502040204020203" pitchFamily="34" charset="0"/>
            </a:endParaRPr>
          </a:p>
          <a:p>
            <a:r>
              <a:rPr lang="ru-RU" dirty="0" smtClean="0">
                <a:latin typeface="Bahnschrift Condensed" panose="020B0502040204020203" pitchFamily="34" charset="0"/>
              </a:rPr>
              <a:t>4</a:t>
            </a:r>
            <a:r>
              <a:rPr lang="ru-RU" dirty="0">
                <a:latin typeface="Bahnschrift Condensed" panose="020B0502040204020203" pitchFamily="34" charset="0"/>
              </a:rPr>
              <a:t>. Сертификация самых активных участников; </a:t>
            </a:r>
            <a:endParaRPr lang="ru-RU" dirty="0" smtClean="0">
              <a:latin typeface="Bahnschrift Condensed" panose="020B0502040204020203" pitchFamily="34" charset="0"/>
            </a:endParaRPr>
          </a:p>
          <a:p>
            <a:r>
              <a:rPr lang="ru-RU" dirty="0" smtClean="0">
                <a:latin typeface="Bahnschrift Condensed" panose="020B0502040204020203" pitchFamily="34" charset="0"/>
              </a:rPr>
              <a:t>5</a:t>
            </a:r>
            <a:r>
              <a:rPr lang="ru-RU" dirty="0">
                <a:latin typeface="Bahnschrift Condensed" panose="020B0502040204020203" pitchFamily="34" charset="0"/>
              </a:rPr>
              <a:t>. Посвящение в выпускники. </a:t>
            </a:r>
            <a:endParaRPr lang="ru-RU" dirty="0" smtClean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Инновационные </a:t>
            </a:r>
            <a:r>
              <a:rPr lang="ru-RU" dirty="0">
                <a:solidFill>
                  <a:srgbClr val="FF0000"/>
                </a:solidFill>
                <a:latin typeface="Bahnschrift Condensed" panose="020B0502040204020203" pitchFamily="34" charset="0"/>
              </a:rPr>
              <a:t>технологии: </a:t>
            </a:r>
            <a:endParaRPr lang="ru-RU" dirty="0" smtClean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r>
              <a:rPr lang="ru-RU" dirty="0" smtClean="0">
                <a:latin typeface="Bahnschrift Condensed" panose="020B0502040204020203" pitchFamily="34" charset="0"/>
              </a:rPr>
              <a:t>1</a:t>
            </a:r>
            <a:r>
              <a:rPr lang="ru-RU" dirty="0">
                <a:latin typeface="Bahnschrift Condensed" panose="020B0502040204020203" pitchFamily="34" charset="0"/>
              </a:rPr>
              <a:t>. Социализация и вовлечение молодежи в волонтерскую деятельность по средствам образовательной программы</a:t>
            </a:r>
            <a:r>
              <a:rPr lang="ru-RU" dirty="0" smtClean="0">
                <a:latin typeface="Bahnschrift Condensed" panose="020B0502040204020203" pitchFamily="34" charset="0"/>
              </a:rPr>
              <a:t>;</a:t>
            </a:r>
          </a:p>
          <a:p>
            <a:r>
              <a:rPr lang="ru-RU" dirty="0" smtClean="0">
                <a:latin typeface="Bahnschrift Condensed" panose="020B0502040204020203" pitchFamily="34" charset="0"/>
              </a:rPr>
              <a:t> </a:t>
            </a:r>
            <a:r>
              <a:rPr lang="ru-RU" dirty="0">
                <a:latin typeface="Bahnschrift Condensed" panose="020B0502040204020203" pitchFamily="34" charset="0"/>
              </a:rPr>
              <a:t>2. Успешная адаптация клубной системы в волонтерском сообществе; </a:t>
            </a:r>
            <a:endParaRPr lang="ru-RU" dirty="0" smtClean="0">
              <a:latin typeface="Bahnschrift Condensed" panose="020B0502040204020203" pitchFamily="34" charset="0"/>
            </a:endParaRPr>
          </a:p>
          <a:p>
            <a:r>
              <a:rPr lang="ru-RU" dirty="0" smtClean="0">
                <a:latin typeface="Bahnschrift Condensed" panose="020B0502040204020203" pitchFamily="34" charset="0"/>
              </a:rPr>
              <a:t>3</a:t>
            </a:r>
            <a:r>
              <a:rPr lang="ru-RU" dirty="0">
                <a:latin typeface="Bahnschrift Condensed" panose="020B0502040204020203" pitchFamily="34" charset="0"/>
              </a:rPr>
              <a:t>. Формирование волонтерского движения; </a:t>
            </a:r>
            <a:endParaRPr lang="ru-RU" dirty="0" smtClean="0">
              <a:latin typeface="Bahnschrift Condensed" panose="020B0502040204020203" pitchFamily="34" charset="0"/>
            </a:endParaRPr>
          </a:p>
          <a:p>
            <a:r>
              <a:rPr lang="ru-RU" dirty="0" smtClean="0">
                <a:latin typeface="Bahnschrift Condensed" panose="020B0502040204020203" pitchFamily="34" charset="0"/>
              </a:rPr>
              <a:t>4</a:t>
            </a:r>
            <a:r>
              <a:rPr lang="ru-RU" dirty="0">
                <a:latin typeface="Bahnschrift Condensed" panose="020B0502040204020203" pitchFamily="34" charset="0"/>
              </a:rPr>
              <a:t>. Создание команды координаторов волонтерских групп; </a:t>
            </a:r>
            <a:endParaRPr lang="ru-RU" dirty="0" smtClean="0">
              <a:latin typeface="Bahnschrift Condensed" panose="020B0502040204020203" pitchFamily="34" charset="0"/>
            </a:endParaRPr>
          </a:p>
          <a:p>
            <a:r>
              <a:rPr lang="ru-RU" dirty="0" smtClean="0">
                <a:latin typeface="Bahnschrift Condensed" panose="020B0502040204020203" pitchFamily="34" charset="0"/>
              </a:rPr>
              <a:t>5</a:t>
            </a:r>
            <a:r>
              <a:rPr lang="ru-RU" dirty="0">
                <a:latin typeface="Bahnschrift Condensed" panose="020B0502040204020203" pitchFamily="34" charset="0"/>
              </a:rPr>
              <a:t>. Подготовка кадрового резерва.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86245" y="1359022"/>
            <a:ext cx="7171509" cy="45719"/>
          </a:xfrm>
          <a:prstGeom prst="roundRect">
            <a:avLst/>
          </a:prstGeom>
          <a:solidFill>
            <a:srgbClr val="2C7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4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5" b="8274"/>
          <a:stretch/>
        </p:blipFill>
        <p:spPr>
          <a:xfrm>
            <a:off x="0" y="1808256"/>
            <a:ext cx="9144000" cy="4614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39419" y="5961321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ТВОРИ ДОБРО, БРО!</a:t>
            </a:r>
            <a:endParaRPr lang="ru-RU" sz="24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721" y="136857"/>
            <a:ext cx="1338383" cy="1031534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СПАСИБО ЗА ВНИМАНИЕ</a:t>
            </a:r>
            <a:endParaRPr lang="ru-RU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</TotalTime>
  <Words>262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Bahnschrift Condensed</vt:lpstr>
      <vt:lpstr>Calibri</vt:lpstr>
      <vt:lpstr>Calibri Light</vt:lpstr>
      <vt:lpstr>Segoe Print</vt:lpstr>
      <vt:lpstr>Times New Roman</vt:lpstr>
      <vt:lpstr>Office Theme</vt:lpstr>
      <vt:lpstr>Презентация проекта: «СЛЁТ ДЕЛОВОЙ МОЛОДЕЖИ»</vt:lpstr>
      <vt:lpstr>Презентация PowerPoint</vt:lpstr>
      <vt:lpstr>ЦЕЛЕВАЯ АУДИТОРИЯ</vt:lpstr>
      <vt:lpstr>ПРОГРАММА И РЕЗУЛЬТАТЫ</vt:lpstr>
      <vt:lpstr>СТАДИИ РЕАЛИЗАЦИИ И ТЕХНОЛОГИИ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Алёночка</cp:lastModifiedBy>
  <cp:revision>64</cp:revision>
  <dcterms:created xsi:type="dcterms:W3CDTF">2018-09-04T12:10:47Z</dcterms:created>
  <dcterms:modified xsi:type="dcterms:W3CDTF">2020-05-31T14:38:07Z</dcterms:modified>
  <cp:contentStatus/>
</cp:coreProperties>
</file>