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94" r:id="rId5"/>
    <p:sldId id="259" r:id="rId6"/>
    <p:sldId id="260" r:id="rId7"/>
    <p:sldId id="261" r:id="rId8"/>
    <p:sldId id="266" r:id="rId9"/>
    <p:sldId id="267" r:id="rId10"/>
    <p:sldId id="262" r:id="rId11"/>
    <p:sldId id="263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3" r:id="rId28"/>
    <p:sldId id="280" r:id="rId29"/>
    <p:sldId id="281" r:id="rId30"/>
    <p:sldId id="284" r:id="rId31"/>
    <p:sldId id="285" r:id="rId32"/>
    <p:sldId id="286" r:id="rId33"/>
    <p:sldId id="287" r:id="rId34"/>
    <p:sldId id="291" r:id="rId35"/>
    <p:sldId id="289" r:id="rId36"/>
    <p:sldId id="288" r:id="rId37"/>
    <p:sldId id="290" r:id="rId38"/>
    <p:sldId id="298" r:id="rId39"/>
    <p:sldId id="297" r:id="rId40"/>
    <p:sldId id="296" r:id="rId41"/>
    <p:sldId id="300" r:id="rId42"/>
    <p:sldId id="295" r:id="rId43"/>
    <p:sldId id="299" r:id="rId44"/>
    <p:sldId id="301" r:id="rId45"/>
    <p:sldId id="305" r:id="rId46"/>
    <p:sldId id="304" r:id="rId47"/>
    <p:sldId id="303" r:id="rId48"/>
    <p:sldId id="302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4D76B"/>
    <a:srgbClr val="3FD746"/>
    <a:srgbClr val="E65B30"/>
    <a:srgbClr val="D28364"/>
    <a:srgbClr val="DC6624"/>
    <a:srgbClr val="93D050"/>
    <a:srgbClr val="5AAA44"/>
    <a:srgbClr val="E7E200"/>
    <a:srgbClr val="CB8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78" d="100"/>
          <a:sy n="78" d="100"/>
        </p:scale>
        <p:origin x="-924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28DA-B1A6-49C0-A3CC-28D11411C85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317A-7A68-43E4-975B-6D7C3D05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5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28DA-B1A6-49C0-A3CC-28D11411C85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317A-7A68-43E4-975B-6D7C3D05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35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28DA-B1A6-49C0-A3CC-28D11411C85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317A-7A68-43E4-975B-6D7C3D05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18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28DA-B1A6-49C0-A3CC-28D11411C85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317A-7A68-43E4-975B-6D7C3D05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6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28DA-B1A6-49C0-A3CC-28D11411C85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317A-7A68-43E4-975B-6D7C3D05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77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28DA-B1A6-49C0-A3CC-28D11411C85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317A-7A68-43E4-975B-6D7C3D05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09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28DA-B1A6-49C0-A3CC-28D11411C85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317A-7A68-43E4-975B-6D7C3D05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10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28DA-B1A6-49C0-A3CC-28D11411C85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317A-7A68-43E4-975B-6D7C3D05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7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28DA-B1A6-49C0-A3CC-28D11411C85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317A-7A68-43E4-975B-6D7C3D05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24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28DA-B1A6-49C0-A3CC-28D11411C85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317A-7A68-43E4-975B-6D7C3D05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9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28DA-B1A6-49C0-A3CC-28D11411C85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317A-7A68-43E4-975B-6D7C3D05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30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A28DA-B1A6-49C0-A3CC-28D11411C85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5317A-7A68-43E4-975B-6D7C3D05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49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vk.com/bionomicss?w=wall-197388103_107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bionomicss?w=wall-197388103_108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bionomicss?w=wall-197388103_108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bionomicss?w=wall-197388103_1096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hyperlink" Target="https://vk.com/str_volonter?w=wall-93968810_8246/al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bionomicss?w=wall-197388103_1126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bionomicss?w=wall-197388103_1132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bionomicss?w=wall-197388103_113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bionomicss?w=wall-197388103_1158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bionomicss?w=wall-197388103_1158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public216205926?w=wall-216205926_19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bionomicss?w=wall-197388103_1145" TargetMode="External"/><Relationship Id="rId2" Type="http://schemas.openxmlformats.org/officeDocument/2006/relationships/hyperlink" Target="https://vk.com/bionomicss?w=wall-197388103_115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kryshechki_rb" TargetMode="External"/><Relationship Id="rId2" Type="http://schemas.openxmlformats.org/officeDocument/2006/relationships/hyperlink" Target="https://vk.com/bibliomk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public216205926?w=wall-216205926_55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hyperlink" Target="https://vk.com/kryshechki_rb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public216205926?w=wall-216205926_63" TargetMode="External"/><Relationship Id="rId4" Type="http://schemas.openxmlformats.org/officeDocument/2006/relationships/image" Target="../media/image8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str_volonter?w=wall-93968810_695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hyperlink" Target="https://vk.com/str_lm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public216205926?w=wall-216205926_67" TargetMode="External"/><Relationship Id="rId4" Type="http://schemas.openxmlformats.org/officeDocument/2006/relationships/image" Target="../media/image8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197388103_1200" TargetMode="External"/><Relationship Id="rId2" Type="http://schemas.openxmlformats.org/officeDocument/2006/relationships/hyperlink" Target="https://vk.com/away.php?to=https://ecowiki.ru&amp;post=-197388103_1211&amp;cc_key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bionomicss?w=wall-197388103_1211" TargetMode="Externa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public216205926?w=wall-216205926_130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bionomicss?w=wall-197388103_1245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codelai02?w=wall-216205926_150" TargetMode="Externa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codelai02?w=wall-216205926_200" TargetMode="Externa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codelai02?w=wall-216205926_324" TargetMode="Externa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codelai02?w=wall-216205926_336" TargetMode="Externa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bionomicss?w=wall-197388103_1057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kryshechki_rb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bionomicss?w=wall-197388103_105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80" y="3359616"/>
            <a:ext cx="5633891" cy="349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505" y="2060848"/>
            <a:ext cx="7406640" cy="1472184"/>
          </a:xfrm>
          <a:noFill/>
          <a:ln w="19050">
            <a:noFill/>
          </a:ln>
          <a:effectLst/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Экологический</a:t>
            </a:r>
            <a:r>
              <a:rPr lang="ru-RU" sz="4800" b="1" dirty="0" smtClean="0">
                <a:solidFill>
                  <a:srgbClr val="009A00"/>
                </a:solidFill>
              </a:rPr>
              <a:t> </a:t>
            </a:r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проект</a:t>
            </a:r>
            <a:r>
              <a:rPr lang="ru-RU" sz="4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ru-RU" sz="4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sz="4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</a:t>
            </a:r>
            <a:r>
              <a:rPr lang="en-US" sz="4800" b="1" dirty="0" smtClean="0">
                <a:solidFill>
                  <a:srgbClr val="009A00"/>
                </a:solidFill>
              </a:rPr>
              <a:t>Bionomics</a:t>
            </a:r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»</a:t>
            </a:r>
            <a:endParaRPr lang="ru-RU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7" y="315716"/>
            <a:ext cx="11620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5352"/>
            <a:ext cx="2887985" cy="137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213065"/>
            <a:ext cx="1574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2D050"/>
                </a:solidFill>
                <a:latin typeface="+mj-lt"/>
                <a:ea typeface="Batang" panose="02030600000101010101" pitchFamily="18" charset="-127"/>
                <a:cs typeface="Andalus" panose="02020603050405020304" pitchFamily="18" charset="-78"/>
              </a:rPr>
              <a:t>  </a:t>
            </a:r>
            <a:r>
              <a:rPr lang="ru-RU" b="1" dirty="0" smtClean="0">
                <a:solidFill>
                  <a:srgbClr val="008000"/>
                </a:solidFill>
                <a:latin typeface="Comic Sans MS" panose="030F0702030302020204" pitchFamily="66" charset="0"/>
                <a:ea typeface="Batang" panose="02030600000101010101" pitchFamily="18" charset="-127"/>
                <a:cs typeface="Times New Roman" panose="02020603050405020304" pitchFamily="18" charset="0"/>
              </a:rPr>
              <a:t>Экоклуб </a:t>
            </a:r>
          </a:p>
          <a:p>
            <a:r>
              <a:rPr lang="ru-RU" b="1" dirty="0" smtClean="0">
                <a:solidFill>
                  <a:srgbClr val="00800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«</a:t>
            </a:r>
            <a:r>
              <a:rPr lang="en-US" b="1" dirty="0" smtClean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Bionomics</a:t>
            </a:r>
            <a:r>
              <a:rPr lang="ru-RU" b="1" dirty="0" smtClean="0">
                <a:solidFill>
                  <a:srgbClr val="00800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»</a:t>
            </a:r>
            <a:endParaRPr lang="ru-RU" dirty="0">
              <a:solidFill>
                <a:srgbClr val="008000"/>
              </a:solidFill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1128094" y="1988840"/>
            <a:ext cx="7406640" cy="1472184"/>
          </a:xfrm>
          <a:prstGeom prst="rect">
            <a:avLst/>
          </a:prstGeom>
          <a:noFill/>
          <a:ln w="19050"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CAE27E"/>
                </a:solidFill>
              </a:rPr>
              <a:t>Экологический проект</a:t>
            </a:r>
            <a:br>
              <a:rPr lang="ru-RU" sz="4800" b="1" dirty="0" smtClean="0">
                <a:solidFill>
                  <a:srgbClr val="CAE27E"/>
                </a:solidFill>
              </a:rPr>
            </a:br>
            <a:r>
              <a:rPr lang="ru-RU" sz="4800" b="1" dirty="0" smtClean="0">
                <a:solidFill>
                  <a:srgbClr val="CAE27E"/>
                </a:solidFill>
              </a:rPr>
              <a:t> «</a:t>
            </a:r>
            <a:r>
              <a:rPr lang="en-US" sz="4800" b="1" dirty="0" smtClean="0">
                <a:solidFill>
                  <a:srgbClr val="CAE27E"/>
                </a:solidFill>
              </a:rPr>
              <a:t>Bionomics</a:t>
            </a:r>
            <a:r>
              <a:rPr lang="ru-RU" sz="4800" b="1" dirty="0" smtClean="0">
                <a:solidFill>
                  <a:srgbClr val="CAE27E"/>
                </a:solidFill>
              </a:rPr>
              <a:t>»</a:t>
            </a:r>
            <a:endParaRPr lang="ru-RU" sz="4800" b="1" dirty="0">
              <a:solidFill>
                <a:srgbClr val="CAE27E"/>
              </a:solidFill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1169718" y="1961747"/>
            <a:ext cx="7406640" cy="1472184"/>
          </a:xfrm>
          <a:prstGeom prst="rect">
            <a:avLst/>
          </a:prstGeom>
          <a:solidFill>
            <a:srgbClr val="FCE480">
              <a:alpha val="27000"/>
            </a:srgbClr>
          </a:solidFill>
          <a:ln w="19050"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F5A837"/>
                </a:solidFill>
              </a:rPr>
              <a:t>Экологический</a:t>
            </a:r>
            <a:r>
              <a:rPr lang="ru-RU" sz="4800" b="1" dirty="0" smtClean="0">
                <a:solidFill>
                  <a:srgbClr val="FFCD2D"/>
                </a:solidFill>
              </a:rPr>
              <a:t> </a:t>
            </a:r>
            <a:r>
              <a:rPr lang="ru-RU" sz="4800" b="1" dirty="0" smtClean="0">
                <a:solidFill>
                  <a:srgbClr val="F6B104"/>
                </a:solidFill>
              </a:rPr>
              <a:t>проект</a:t>
            </a:r>
            <a:r>
              <a:rPr lang="ru-RU" sz="4800" b="1" dirty="0" smtClean="0">
                <a:solidFill>
                  <a:srgbClr val="FFCD2D"/>
                </a:solidFill>
              </a:rPr>
              <a:t/>
            </a:r>
            <a:br>
              <a:rPr lang="ru-RU" sz="4800" b="1" dirty="0" smtClean="0">
                <a:solidFill>
                  <a:srgbClr val="FFCD2D"/>
                </a:solidFill>
              </a:rPr>
            </a:br>
            <a:r>
              <a:rPr lang="ru-RU" sz="4800" b="1" dirty="0" smtClean="0">
                <a:solidFill>
                  <a:srgbClr val="FFCD2D"/>
                </a:solidFill>
              </a:rPr>
              <a:t> </a:t>
            </a:r>
            <a:r>
              <a:rPr lang="ru-RU" sz="4800" b="1" dirty="0" smtClean="0">
                <a:solidFill>
                  <a:srgbClr val="A6E5F4"/>
                </a:solidFill>
              </a:rPr>
              <a:t>«</a:t>
            </a:r>
            <a:r>
              <a:rPr lang="en-US" sz="4800" b="1" dirty="0" smtClean="0">
                <a:solidFill>
                  <a:srgbClr val="71D5A5"/>
                </a:solidFill>
              </a:rPr>
              <a:t>Bionomics</a:t>
            </a:r>
            <a:r>
              <a:rPr lang="ru-RU" sz="4800" b="1" dirty="0" smtClean="0">
                <a:solidFill>
                  <a:srgbClr val="A6E5F4"/>
                </a:solidFill>
              </a:rPr>
              <a:t>»</a:t>
            </a:r>
            <a:endParaRPr lang="ru-RU" sz="4800" b="1" dirty="0">
              <a:solidFill>
                <a:srgbClr val="A6E5F4"/>
              </a:solidFill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2195736" y="1868517"/>
            <a:ext cx="6583640" cy="1149019"/>
          </a:xfrm>
          <a:prstGeom prst="rect">
            <a:avLst/>
          </a:prstGeom>
          <a:solidFill>
            <a:schemeClr val="accent2">
              <a:lumMod val="40000"/>
              <a:lumOff val="60000"/>
              <a:alpha val="21000"/>
            </a:schemeClr>
          </a:solidFill>
          <a:ln w="19050"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spc="50" dirty="0" smtClean="0">
                <a:ln w="31750" cmpd="sng">
                  <a:solidFill>
                    <a:srgbClr val="D5F533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Экологический</a:t>
            </a:r>
            <a:r>
              <a:rPr lang="ru-RU" sz="4800" b="1" spc="50" dirty="0" smtClean="0">
                <a:ln w="31750" cmpd="sng">
                  <a:solidFill>
                    <a:srgbClr val="D5F533"/>
                  </a:solidFill>
                  <a:prstDash val="solid"/>
                </a:ln>
                <a:noFill/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800" b="1" spc="50" dirty="0" smtClean="0">
                <a:ln w="31750" cmpd="sng">
                  <a:solidFill>
                    <a:srgbClr val="D5F533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проект</a:t>
            </a:r>
            <a:r>
              <a:rPr lang="ru-RU" sz="4800" b="1" spc="50" dirty="0" smtClean="0">
                <a:ln w="31750" cmpd="sng">
                  <a:solidFill>
                    <a:srgbClr val="D5F533"/>
                  </a:solidFill>
                  <a:prstDash val="solid"/>
                </a:ln>
                <a:noFill/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sz="4800" b="1" spc="50" dirty="0" smtClean="0">
                <a:ln w="31750" cmpd="sng">
                  <a:solidFill>
                    <a:srgbClr val="D5F533"/>
                  </a:solidFill>
                  <a:prstDash val="solid"/>
                </a:ln>
                <a:noFill/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4800" b="1" spc="50" dirty="0" smtClean="0">
                <a:ln w="31750" cmpd="sng">
                  <a:solidFill>
                    <a:srgbClr val="D5F533"/>
                  </a:solidFill>
                  <a:prstDash val="solid"/>
                </a:ln>
                <a:noFill/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«</a:t>
            </a:r>
            <a:r>
              <a:rPr lang="en-US" sz="4800" b="1" spc="50" dirty="0" smtClean="0">
                <a:ln w="31750" cmpd="sng">
                  <a:solidFill>
                    <a:srgbClr val="D5F533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Bionomics</a:t>
            </a:r>
            <a:endParaRPr lang="ru-RU" sz="4800" b="1" dirty="0">
              <a:solidFill>
                <a:srgbClr val="A6E5F4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609062" y="2244283"/>
            <a:ext cx="5229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50" dirty="0" smtClean="0">
                <a:ln w="28575" cmpd="sng">
                  <a:solidFill>
                    <a:srgbClr val="D5F533"/>
                  </a:solidFill>
                  <a:prstDash val="solid"/>
                </a:ln>
                <a:noFill/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endParaRPr lang="ru-RU" sz="4800" b="1" cap="none" spc="50" dirty="0">
              <a:ln w="28575" cmpd="sng">
                <a:solidFill>
                  <a:srgbClr val="D5F533"/>
                </a:solidFill>
                <a:prstDash val="solid"/>
              </a:ln>
              <a:noFill/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195" name="Picture 3" descr="C:\Users\Admin\Downloads\Bezymyanny-1-02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171400"/>
            <a:ext cx="2415683" cy="241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5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north.userapi.com/sun9-84/s/v1/ig2/1oUWXLSnS_Igts4sIe9C1Agy-lvPS989xYUOFAS2FjCWg64MlHTJNR3xs-61rs5RDRyGMvdjUY_cFk_Npa9PKs9G.jpg?size=1080x1080&amp;quality=96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2064"/>
            <a:ext cx="3995936" cy="39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211" y="332656"/>
            <a:ext cx="2742701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1442" y="116632"/>
            <a:ext cx="596869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12700" cmpd="sng">
                  <a:solidFill>
                    <a:srgbClr val="F8EDC4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Конкурс «Сбор макулатуры»</a:t>
            </a:r>
            <a:br>
              <a:rPr lang="ru-RU" sz="3200" b="1" cap="none" spc="50" dirty="0" smtClean="0">
                <a:ln w="12700" cmpd="sng">
                  <a:solidFill>
                    <a:srgbClr val="F8EDC4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3200" b="1" cap="none" spc="50" dirty="0" smtClean="0">
                <a:ln w="12700" cmpd="sng">
                  <a:solidFill>
                    <a:srgbClr val="F8EDC4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среди студентов в ИХТИ УГНТУ</a:t>
            </a:r>
            <a:endParaRPr lang="ru-RU" sz="3200" b="1" cap="none" spc="50" dirty="0">
              <a:ln w="12700" cmpd="sng">
                <a:solidFill>
                  <a:srgbClr val="F8EDC4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9742" y="371178"/>
            <a:ext cx="596869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12700" cmpd="sng">
                  <a:solidFill>
                    <a:srgbClr val="B6531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Конкурс «Сбор макулатуры»</a:t>
            </a:r>
            <a:br>
              <a:rPr lang="ru-RU" sz="3200" b="1" cap="none" spc="50" dirty="0" smtClean="0">
                <a:ln w="12700" cmpd="sng">
                  <a:solidFill>
                    <a:srgbClr val="B6531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3200" b="1" cap="none" spc="50" dirty="0" smtClean="0">
                <a:ln w="12700" cmpd="sng">
                  <a:solidFill>
                    <a:srgbClr val="B6531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среди студентов в ИХТИ УГНТУ</a:t>
            </a:r>
            <a:endParaRPr lang="ru-RU" sz="3200" b="1" cap="none" spc="50" dirty="0">
              <a:ln w="12700" cmpd="sng">
                <a:solidFill>
                  <a:srgbClr val="B6531C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992" y="646336"/>
            <a:ext cx="581781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15875" cmpd="sng">
                  <a:solidFill>
                    <a:srgbClr val="A4D76B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Конкурс «Сбор макулатуры»</a:t>
            </a:r>
            <a:br>
              <a:rPr lang="ru-RU" sz="3200" b="1" cap="none" spc="50" dirty="0" smtClean="0">
                <a:ln w="15875" cmpd="sng">
                  <a:solidFill>
                    <a:srgbClr val="A4D76B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3200" b="1" cap="none" spc="50" dirty="0" smtClean="0">
                <a:ln w="15875" cmpd="sng">
                  <a:solidFill>
                    <a:srgbClr val="A4D76B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среди студентов в ИХТИ УГНТУ</a:t>
            </a:r>
            <a:endParaRPr lang="ru-RU" sz="3200" b="1" cap="none" spc="50" dirty="0">
              <a:ln w="15875" cmpd="sng">
                <a:solidFill>
                  <a:srgbClr val="A4D76B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832" y="1916832"/>
            <a:ext cx="3026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587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ФЕВРАЛЬ</a:t>
            </a:r>
            <a:endParaRPr lang="ru-RU" sz="5400" b="1" cap="none" spc="50" dirty="0">
              <a:ln w="1587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4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A9C8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5410" y="1400002"/>
            <a:ext cx="4792576" cy="1776834"/>
          </a:xfrm>
          <a:solidFill>
            <a:schemeClr val="bg1">
              <a:alpha val="78000"/>
            </a:schemeClr>
          </a:solidFill>
          <a:ln w="38100">
            <a:solidFill>
              <a:srgbClr val="E29EC2"/>
            </a:solidFill>
          </a:ln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ru-RU" sz="2600" dirty="0" smtClean="0">
                <a:latin typeface="Century Gothic" panose="020B0502020202020204" pitchFamily="34" charset="0"/>
              </a:rPr>
              <a:t>Собрано </a:t>
            </a:r>
            <a:r>
              <a:rPr lang="ru-RU" sz="2600" b="1" dirty="0" smtClean="0">
                <a:latin typeface="Century Gothic" panose="020B0502020202020204" pitchFamily="34" charset="0"/>
              </a:rPr>
              <a:t>143 кг бумаги </a:t>
            </a:r>
            <a:r>
              <a:rPr lang="ru-RU" sz="2600" dirty="0" smtClean="0">
                <a:latin typeface="Century Gothic" panose="020B0502020202020204" pitchFamily="34" charset="0"/>
              </a:rPr>
              <a:t>и </a:t>
            </a:r>
            <a:r>
              <a:rPr lang="ru-RU" sz="2600" b="1" dirty="0" smtClean="0">
                <a:latin typeface="Century Gothic" panose="020B0502020202020204" pitchFamily="34" charset="0"/>
              </a:rPr>
              <a:t>4,7 кг картона.</a:t>
            </a:r>
          </a:p>
          <a:p>
            <a:pPr marL="82296" indent="0">
              <a:buNone/>
            </a:pPr>
            <a:r>
              <a:rPr lang="ru-RU" sz="2600" dirty="0" smtClean="0">
                <a:latin typeface="Century Gothic" panose="020B0502020202020204" pitchFamily="34" charset="0"/>
              </a:rPr>
              <a:t>Средства отправлены в приют «Дружок».</a:t>
            </a:r>
          </a:p>
          <a:p>
            <a:pPr marL="82296" indent="0">
              <a:buNone/>
            </a:pPr>
            <a:r>
              <a:rPr lang="ru-RU" sz="2600" b="1" dirty="0" smtClean="0">
                <a:latin typeface="Century Gothic" panose="020B0502020202020204" pitchFamily="34" charset="0"/>
              </a:rPr>
              <a:t>Участники: 10 </a:t>
            </a:r>
            <a:r>
              <a:rPr lang="ru-RU" sz="2600" b="1" dirty="0" err="1" smtClean="0">
                <a:latin typeface="Century Gothic" panose="020B0502020202020204" pitchFamily="34" charset="0"/>
              </a:rPr>
              <a:t>чел.студенты</a:t>
            </a:r>
            <a:endParaRPr lang="ru-RU" sz="2600" b="1" dirty="0" smtClean="0">
              <a:latin typeface="Century Gothic" panose="020B0502020202020204" pitchFamily="34" charset="0"/>
            </a:endParaRPr>
          </a:p>
          <a:p>
            <a:pPr marL="82296" indent="0">
              <a:buNone/>
            </a:pPr>
            <a:r>
              <a:rPr lang="ru-RU" sz="2600" b="1" dirty="0" smtClean="0">
                <a:latin typeface="Century Gothic" panose="020B0502020202020204" pitchFamily="34" charset="0"/>
              </a:rPr>
              <a:t>Победители: 3 чел.</a:t>
            </a:r>
          </a:p>
          <a:p>
            <a:pPr marL="82296" indent="0">
              <a:buNone/>
            </a:pPr>
            <a:r>
              <a:rPr lang="ru-RU" sz="2600" b="1" dirty="0" smtClean="0">
                <a:latin typeface="Century Gothic" panose="020B0502020202020204" pitchFamily="34" charset="0"/>
              </a:rPr>
              <a:t>ССЫЛКА НА ПОСТ</a:t>
            </a:r>
          </a:p>
          <a:p>
            <a:pPr marL="82296" indent="0">
              <a:buNone/>
            </a:pPr>
            <a:r>
              <a:rPr lang="en-US" sz="2600" dirty="0" smtClean="0">
                <a:latin typeface="Century Gothic" panose="020B0502020202020204" pitchFamily="34" charset="0"/>
                <a:hlinkClick r:id="rId2"/>
              </a:rPr>
              <a:t>https</a:t>
            </a:r>
            <a:r>
              <a:rPr lang="en-US" sz="2600" dirty="0">
                <a:latin typeface="Century Gothic" panose="020B0502020202020204" pitchFamily="34" charset="0"/>
                <a:hlinkClick r:id="rId2"/>
              </a:rPr>
              <a:t>://</a:t>
            </a:r>
            <a:r>
              <a:rPr lang="en-US" sz="2600" dirty="0" smtClean="0">
                <a:latin typeface="Century Gothic" panose="020B0502020202020204" pitchFamily="34" charset="0"/>
                <a:hlinkClick r:id="rId2"/>
              </a:rPr>
              <a:t>vk.com/bionomicss?w=wall-197388103_1078</a:t>
            </a:r>
            <a:endParaRPr lang="ru-RU" sz="2600" dirty="0" smtClean="0">
              <a:latin typeface="Century Gothic" panose="020B0502020202020204" pitchFamily="34" charset="0"/>
            </a:endParaRPr>
          </a:p>
          <a:p>
            <a:pPr marL="82296" indent="0">
              <a:buNone/>
            </a:pPr>
            <a:endParaRPr lang="ru-RU" sz="1800" dirty="0" smtClean="0"/>
          </a:p>
          <a:p>
            <a:pPr marL="82296" indent="0">
              <a:buNone/>
            </a:pPr>
            <a:endParaRPr lang="ru-RU" sz="1800" dirty="0"/>
          </a:p>
        </p:txBody>
      </p:sp>
      <p:pic>
        <p:nvPicPr>
          <p:cNvPr id="5126" name="Picture 6" descr="https://sun9-north.userapi.com/sun9-82/s/v1/ig2/TZGsWUpiFRW-sLvtYEGTL0ei1ozdYI7nInZgIKjNHHcso8ibtUQizy9h4OH-Ldk2o6WgXIGz_78yWx6ToJjiE5Da.jpg?size=1920x1920&amp;quality=9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925" y="3257600"/>
            <a:ext cx="381642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" r="1306"/>
          <a:stretch/>
        </p:blipFill>
        <p:spPr bwMode="auto">
          <a:xfrm>
            <a:off x="0" y="1484784"/>
            <a:ext cx="4312355" cy="527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74615" y="-199825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9050" cmpd="sng">
                  <a:solidFill>
                    <a:srgbClr val="DD8DB7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Итоги конкурса</a:t>
            </a:r>
            <a:endParaRPr lang="ru-RU" sz="5400" b="1" cap="none" spc="50" dirty="0">
              <a:ln w="19050" cmpd="sng">
                <a:solidFill>
                  <a:srgbClr val="DD8DB7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74615" y="198677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Итоги конкурса</a:t>
            </a:r>
            <a:endParaRPr lang="ru-RU" sz="5400" b="1" cap="none" spc="50" dirty="0">
              <a:ln w="1270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4615" y="476672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rgbClr val="9D50B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Итоги конкурса</a:t>
            </a:r>
            <a:endParaRPr lang="ru-RU" sz="5400" b="1" cap="none" spc="50" dirty="0">
              <a:ln w="12700" cmpd="sng">
                <a:solidFill>
                  <a:srgbClr val="9D50BC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8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un9-west.userapi.com/sun9-69/s/v1/ig2/S1jtQQsqjeyZbXdWZzSp76nofT6GtwFjvNFcg6YypKiO0i-e5jY3TkmEIcJDiedsMXdicDwdIAgfF0vQkOwt_S1Q.jpg?size=1920x1920&amp;quality=9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" y="3175620"/>
            <a:ext cx="3382345" cy="338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un9-north.userapi.com/sun9-77/s/v1/ig2/_8AeO2vM2ujp5mHBAflCUtqCoBy5lBzJqas4AuNK9K90HqyRBjX_oYS-u1n-4SDxMnB4IB4L4voHIPK-T0EI95Sr.jpg?size=1920x1920&amp;quality=9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55" y="39315"/>
            <a:ext cx="3096344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east.userapi.com/sun9-22/s/v1/ig2/CopBXeVSf3SL1wZgTNwI6HW0bOCdDYg62jfF-PaQlCDu9h8t0CdUwQRhNED9ZYhLzwQYCgjKcOGJ_wINpd4V_QNj.jpg?size=1920x1920&amp;quality=9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79" y="3661178"/>
            <a:ext cx="3092021" cy="309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east.userapi.com/sun9-18/s/v1/ig2/xafZphLhzPRm53BxNg2eDXvFN8r5-zasFd2HEI6H7_ec1nK8gpGPHsqKIgoJu58uBs9EtEbRGUF4M1TmNPlAiarF.jpg?size=1920x1920&amp;quality=96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189" y="2492896"/>
            <a:ext cx="2932790" cy="29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9-west.userapi.com/sun9-8/s/v1/ig2/IZwxS5z_y3OE5H6BrhpxBP8p2ZMolC-0KZThMFeGViAtyw5BfB3bmgKe0j71Yn7KRnIno-ZSOO48hr_T79SUlmDV.jpg?size=1920x1920&amp;quality=96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480" y="116632"/>
            <a:ext cx="3312369" cy="360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0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sun9-west.userapi.com/sun9-45/s/v1/ig2/YCr0JsAYumR2McEWwtW1Zb9VFS-c95dww2BtMiqZ2g0gr5Z_NgSJwaRhAEUDuwBqK_lSbDuosgAfavQwhVo8rblh.jpg?size=1920x1920&amp;quality=9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528392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3927416" cy="630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2039" y="476672"/>
            <a:ext cx="4221997" cy="1200329"/>
          </a:xfrm>
          <a:prstGeom prst="rect">
            <a:avLst/>
          </a:prstGeom>
          <a:solidFill>
            <a:srgbClr val="7D6FD3"/>
          </a:solidFill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Ссылка на пост</a:t>
            </a:r>
          </a:p>
          <a:p>
            <a:r>
              <a:rPr lang="en-US" dirty="0" smtClean="0">
                <a:latin typeface="Century Gothic" panose="020B0502020202020204" pitchFamily="34" charset="0"/>
                <a:hlinkClick r:id="rId4"/>
              </a:rPr>
              <a:t>https://vk.com/bionomicss?w=wall-197388103_1083</a:t>
            </a:r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7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76B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un9-west.userapi.com/sun9-2/s/v1/ig2/aSaz2cwRv3z3x-mhnhgrBAIUicvXVKIPmcgRidzlzjzRut7Zm4owIPJ5YZx2hbpxv1og1ISdrij6AhEiKd9gGrda.jpg?size=763x1080&amp;quality=9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40932"/>
            <a:ext cx="2592288" cy="366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70" y="1844824"/>
            <a:ext cx="3674246" cy="443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82705" y="1340768"/>
            <a:ext cx="2883893" cy="1477328"/>
          </a:xfrm>
          <a:prstGeom prst="rect">
            <a:avLst/>
          </a:prstGeom>
          <a:solidFill>
            <a:schemeClr val="bg1"/>
          </a:solidFill>
          <a:ln w="3492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Ссылка на пост</a:t>
            </a:r>
          </a:p>
          <a:p>
            <a:r>
              <a:rPr lang="en-US" dirty="0" smtClean="0">
                <a:latin typeface="Century Gothic" panose="020B0502020202020204" pitchFamily="34" charset="0"/>
                <a:hlinkClick r:id="rId4"/>
              </a:rPr>
              <a:t>https://vk.com/bionomicss?w=wall-197388103_1086</a:t>
            </a:r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0688"/>
            <a:ext cx="86683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Конкурс поделок из вторсырья</a:t>
            </a:r>
            <a:endParaRPr lang="ru-RU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129" y="42950"/>
            <a:ext cx="86683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Конкурс поделок из вторсырья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8129" y="348320"/>
            <a:ext cx="86683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50" dirty="0">
                <a:ln w="22225" cmpd="sng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Конкурс поделок из вторсырья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52173" y="3140928"/>
            <a:ext cx="1944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МАРТ</a:t>
            </a:r>
            <a:endParaRPr lang="ru-RU" sz="5400" b="1" cap="none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24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un9-west.userapi.com/sun9-66/s/v1/ig2/fZhCSLhVzUdwd6n6jtupKKU-Xel08Vp_NLN1ZCnzGw9EaZiZvH1fYJBZLqI2qvCk4sCNzMTJl6Tnt7ZRsn8Wftn-.jpg?size=889x1080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" y="2101144"/>
            <a:ext cx="3204207" cy="38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un9-west.userapi.com/sun9-68/s/v1/ig2/PHjP9Tmo6bq_OVDsLRYgsVled4pltaia78IfkoMDP8q0iox4dsTNltLiR3c0yr6v2Upr311_8VQDY5KwbIWaN4hG.jpg?size=872x10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99" y="1916832"/>
            <a:ext cx="2557231" cy="31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sun9-west.userapi.com/sun9-8/s/v1/ig2/c5ujLaUu-YGYZKZtYN_2KbiGb_kaNsC6OOcSQNFCdnbPwAMDvPI-6nzxi_KVJ7D4GD6ENyTabnuGPM1r6gCkOkNl.jpg?size=877x108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2880817" cy="354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74615" y="-199825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9050" cmpd="sng">
                  <a:solidFill>
                    <a:srgbClr val="DD8DB7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Итоги конкурса</a:t>
            </a:r>
            <a:endParaRPr lang="ru-RU" sz="5400" b="1" cap="none" spc="50" dirty="0">
              <a:ln w="19050" cmpd="sng">
                <a:solidFill>
                  <a:srgbClr val="DD8DB7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74615" y="198677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Итоги конкурса</a:t>
            </a:r>
            <a:endParaRPr lang="ru-RU" sz="5400" b="1" cap="none" spc="50" dirty="0">
              <a:ln w="1270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4615" y="476672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rgbClr val="9D50B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Итоги конкурса</a:t>
            </a:r>
            <a:endParaRPr lang="ru-RU" sz="5400" b="1" cap="none" spc="50" dirty="0">
              <a:ln w="12700" cmpd="sng">
                <a:solidFill>
                  <a:srgbClr val="9D50BC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4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un9-north.userapi.com/sun9-87/s/v1/ig2/QBO-Okc7DzGvr07ac1CMPT5unHQSRLKjkrikyykmgo1LDynBHnaf6slrfTnTu5SMrCx_8w5VMqPkf17PyyjTs4SA.jpg?size=910x1080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047"/>
            <a:ext cx="3024336" cy="358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sun9-east.userapi.com/sun9-74/s/v1/ig2/k7uLMq4Np4neoIFC3q_828lICLfJFtPd0Ypgn7A_a-GLTUP9xnhaBQnJnyq8YwnONVR3g2UxGJeixHGd-LlDxKG5.jpg?size=880x10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3217080" cy="394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80882" y="135728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Итоги конкурса</a:t>
            </a:r>
            <a:endParaRPr lang="ru-RU" sz="5400" b="1" cap="none" spc="50" dirty="0">
              <a:ln w="1270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6602" y="476672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rgbClr val="9D50B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Итоги конкурса</a:t>
            </a:r>
            <a:endParaRPr lang="ru-RU" sz="5400" b="1" cap="none" spc="50" dirty="0">
              <a:ln w="12700" cmpd="sng">
                <a:solidFill>
                  <a:srgbClr val="9D50BC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4615" y="-199825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9050" cmpd="sng">
                  <a:solidFill>
                    <a:srgbClr val="DD8DB7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Итоги конкурса</a:t>
            </a:r>
            <a:endParaRPr lang="ru-RU" sz="5400" b="1" cap="none" spc="50" dirty="0">
              <a:ln w="19050" cmpd="sng">
                <a:solidFill>
                  <a:srgbClr val="DD8DB7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un9-west.userapi.com/sun9-15/s/v1/ig2/gJTrkk6yaFOg22Cj5sDOaJ7vNqVaCKMQltzyqidMCz_V7ox4Ayv0-wlyBKApmxastpHwmgruAPtbWIs7L7lpANW-.jpg?size=901x1080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98" y="2996952"/>
            <a:ext cx="2464099" cy="295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" r="1676"/>
          <a:stretch/>
        </p:blipFill>
        <p:spPr bwMode="auto">
          <a:xfrm>
            <a:off x="2708944" y="1484784"/>
            <a:ext cx="4070792" cy="494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916832"/>
            <a:ext cx="2342308" cy="646331"/>
          </a:xfrm>
          <a:prstGeom prst="rect">
            <a:avLst/>
          </a:prstGeom>
          <a:noFill/>
          <a:ln w="38100">
            <a:solidFill>
              <a:srgbClr val="E29EC2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Участники: 5 чел</a:t>
            </a:r>
          </a:p>
          <a:p>
            <a:r>
              <a:rPr lang="ru-RU" b="1" dirty="0" smtClean="0">
                <a:latin typeface="Century Gothic" panose="020B0502020202020204" pitchFamily="34" charset="0"/>
              </a:rPr>
              <a:t>Победители: 5 чел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80882" y="135728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Итоги конкурса</a:t>
            </a:r>
            <a:endParaRPr lang="ru-RU" sz="5400" b="1" cap="none" spc="50" dirty="0">
              <a:ln w="1270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6602" y="476672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rgbClr val="9D50B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Итоги конкурса</a:t>
            </a:r>
            <a:endParaRPr lang="ru-RU" sz="5400" b="1" cap="none" spc="50" dirty="0">
              <a:ln w="12700" cmpd="sng">
                <a:solidFill>
                  <a:srgbClr val="9D50BC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4615" y="-199825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9050" cmpd="sng">
                  <a:solidFill>
                    <a:srgbClr val="DD8DB7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Итоги конкурса</a:t>
            </a:r>
            <a:endParaRPr lang="ru-RU" sz="5400" b="1" cap="none" spc="50" dirty="0">
              <a:ln w="19050" cmpd="sng">
                <a:solidFill>
                  <a:srgbClr val="DD8DB7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241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50512"/>
            <a:ext cx="5122912" cy="31969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12 апреля </a:t>
            </a:r>
            <a:r>
              <a:rPr lang="ru-RU" dirty="0" err="1">
                <a:latin typeface="Century Gothic" panose="020B0502020202020204" pitchFamily="34" charset="0"/>
              </a:rPr>
              <a:t>Казарочкина</a:t>
            </a:r>
            <a:r>
              <a:rPr lang="ru-RU" dirty="0">
                <a:latin typeface="Century Gothic" panose="020B0502020202020204" pitchFamily="34" charset="0"/>
              </a:rPr>
              <a:t> Анастасия провела </a:t>
            </a:r>
            <a:r>
              <a:rPr lang="ru-RU" dirty="0" err="1">
                <a:latin typeface="Century Gothic" panose="020B0502020202020204" pitchFamily="34" charset="0"/>
              </a:rPr>
              <a:t>экоурок</a:t>
            </a:r>
            <a:r>
              <a:rPr lang="ru-RU" dirty="0">
                <a:latin typeface="Century Gothic" panose="020B0502020202020204" pitchFamily="34" charset="0"/>
              </a:rPr>
              <a:t> в 16 школе для 4 класса на тему «</a:t>
            </a:r>
            <a:r>
              <a:rPr lang="ru-RU" dirty="0" err="1">
                <a:latin typeface="Century Gothic" panose="020B0502020202020204" pitchFamily="34" charset="0"/>
              </a:rPr>
              <a:t>Лесомания</a:t>
            </a:r>
            <a:r>
              <a:rPr lang="ru-RU" dirty="0">
                <a:latin typeface="Century Gothic" panose="020B0502020202020204" pitchFamily="34" charset="0"/>
              </a:rPr>
              <a:t>».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/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Цель занятия: сформировать у ребят бережное отношение к лесам и обучить их навыкам ответственного выбора и использования продукции из древесины.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/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Благодаря этому </a:t>
            </a:r>
            <a:r>
              <a:rPr lang="ru-RU" dirty="0" err="1">
                <a:latin typeface="Century Gothic" panose="020B0502020202020204" pitchFamily="34" charset="0"/>
              </a:rPr>
              <a:t>экоуроку</a:t>
            </a:r>
            <a:r>
              <a:rPr lang="ru-RU" dirty="0">
                <a:latin typeface="Century Gothic" panose="020B0502020202020204" pitchFamily="34" charset="0"/>
              </a:rPr>
              <a:t> школьники получили новые знания о лесах и проблеме их исчезновения, а также получили базовые знания о том, что такое ответственное потребление.</a:t>
            </a:r>
          </a:p>
        </p:txBody>
      </p:sp>
      <p:pic>
        <p:nvPicPr>
          <p:cNvPr id="1026" name="Picture 2" descr="https://sun9-west.userapi.com/sun9-68/s/v1/ig2/bu83WoC-fd0hZQn5upDY_OiAv4P3LWXt7-6TvFjVV1qc4TRwu272LScIB2huq6U-IDNjyvwFfpOqVo28ULxy927N.jpg?size=1280x804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95" y="2165330"/>
            <a:ext cx="366846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east.userapi.com/sun9-29/s/v1/ig2/kYTxapn0blyu_9DIt1V-LpF5ltzZP_0khyieLtROFHlAHBghTieFm0wFaFdqHulqt-BIjBE6pz0WwVrDkIBx30Cb.jpg?size=1280x96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57317"/>
            <a:ext cx="3334243" cy="250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6161" y="451991"/>
            <a:ext cx="88392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2700" cmpd="sng">
                  <a:solidFill>
                    <a:srgbClr val="5AAA44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Экологический урок «</a:t>
            </a:r>
            <a:r>
              <a:rPr lang="ru-RU" sz="4400" b="1" cap="none" spc="50" dirty="0" err="1" smtClean="0">
                <a:ln w="12700" cmpd="sng">
                  <a:solidFill>
                    <a:srgbClr val="5AAA44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Лесомания</a:t>
            </a:r>
            <a:r>
              <a:rPr lang="ru-RU" sz="4400" b="1" cap="none" spc="50" dirty="0" smtClean="0">
                <a:ln w="12700" cmpd="sng">
                  <a:solidFill>
                    <a:srgbClr val="5AAA44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endParaRPr lang="ru-RU" sz="4400" b="1" cap="none" spc="50" dirty="0">
              <a:ln w="12700" cmpd="sng">
                <a:solidFill>
                  <a:srgbClr val="5AAA44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1221432"/>
            <a:ext cx="2597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АПРЕЛЬ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108" y="116037"/>
            <a:ext cx="91293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5875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Экологический урок «</a:t>
            </a:r>
            <a:r>
              <a:rPr lang="ru-RU" sz="4400" b="1" cap="none" spc="50" dirty="0" err="1" smtClean="0">
                <a:ln w="15875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Лесомания</a:t>
            </a:r>
            <a:r>
              <a:rPr lang="ru-RU" sz="4400" b="1" cap="none" spc="50" dirty="0" smtClean="0">
                <a:ln w="15875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endParaRPr lang="ru-RU" sz="4400" b="1" cap="none" spc="50" dirty="0">
              <a:ln w="15875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74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528392" cy="496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5149" y="1844824"/>
            <a:ext cx="4032448" cy="2862322"/>
          </a:xfrm>
          <a:prstGeom prst="rect">
            <a:avLst/>
          </a:prstGeom>
          <a:solidFill>
            <a:srgbClr val="A4D76B">
              <a:alpha val="44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В рамках  экологического урока произошло 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награждение школьников,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которые набрали 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больше всего баллов в тесте.</a:t>
            </a:r>
          </a:p>
          <a:p>
            <a:r>
              <a:rPr lang="ru-RU" b="1" dirty="0" smtClean="0">
                <a:latin typeface="Century Gothic" panose="020B0502020202020204" pitchFamily="34" charset="0"/>
              </a:rPr>
              <a:t>Участники: 22 чел. школьников</a:t>
            </a:r>
            <a:endParaRPr lang="en-US" b="1" dirty="0" smtClean="0">
              <a:latin typeface="Century Gothic" panose="020B0502020202020204" pitchFamily="34" charset="0"/>
            </a:endParaRPr>
          </a:p>
          <a:p>
            <a:r>
              <a:rPr lang="en-US" b="1" dirty="0" smtClean="0">
                <a:latin typeface="Century Gothic" panose="020B0502020202020204" pitchFamily="34" charset="0"/>
              </a:rPr>
              <a:t>C</a:t>
            </a:r>
            <a:r>
              <a:rPr lang="ru-RU" b="1" dirty="0" smtClean="0">
                <a:latin typeface="Century Gothic" panose="020B0502020202020204" pitchFamily="34" charset="0"/>
              </a:rPr>
              <a:t>СЫЛКА НА ПОСТ</a:t>
            </a:r>
          </a:p>
          <a:p>
            <a:r>
              <a:rPr lang="en-US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US" dirty="0" smtClean="0">
                <a:latin typeface="Century Gothic" panose="020B0502020202020204" pitchFamily="34" charset="0"/>
                <a:hlinkClick r:id="rId3"/>
              </a:rPr>
              <a:t>vk.com/bionomicss?w=wall-197388103_1096</a:t>
            </a:r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 smtClean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6161" y="451991"/>
            <a:ext cx="88392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2700" cmpd="sng">
                  <a:solidFill>
                    <a:srgbClr val="5AAA44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Экологический урок «</a:t>
            </a:r>
            <a:r>
              <a:rPr lang="ru-RU" sz="4400" b="1" cap="none" spc="50" dirty="0" err="1" smtClean="0">
                <a:ln w="12700" cmpd="sng">
                  <a:solidFill>
                    <a:srgbClr val="5AAA44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Лесомания</a:t>
            </a:r>
            <a:r>
              <a:rPr lang="ru-RU" sz="4400" b="1" cap="none" spc="50" dirty="0" smtClean="0">
                <a:ln w="12700" cmpd="sng">
                  <a:solidFill>
                    <a:srgbClr val="5AAA44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endParaRPr lang="ru-RU" sz="4400" b="1" cap="none" spc="50" dirty="0">
              <a:ln w="12700" cmpd="sng">
                <a:solidFill>
                  <a:srgbClr val="5AAA44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108" y="116037"/>
            <a:ext cx="91293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5875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Экологический урок «</a:t>
            </a:r>
            <a:r>
              <a:rPr lang="ru-RU" sz="4400" b="1" cap="none" spc="50" dirty="0" err="1" smtClean="0">
                <a:ln w="15875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Лесомания</a:t>
            </a:r>
            <a:r>
              <a:rPr lang="ru-RU" sz="4400" b="1" cap="none" spc="50" dirty="0" smtClean="0">
                <a:ln w="15875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endParaRPr lang="ru-RU" sz="4400" b="1" cap="none" spc="50" dirty="0">
              <a:ln w="15875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110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692696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ru-RU" b="1" i="1" dirty="0" smtClean="0">
                <a:solidFill>
                  <a:srgbClr val="A84B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Патриотизм </a:t>
            </a:r>
            <a:r>
              <a:rPr lang="ru-RU" i="1" dirty="0" smtClean="0">
                <a:solidFill>
                  <a:srgbClr val="A84B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(Любовь к Родине) - это не только сохранение исторической памяти своей страны, но и  забота об окружающей среде для будущих поколений.</a:t>
            </a:r>
            <a:endParaRPr lang="ru-RU" i="1" dirty="0">
              <a:solidFill>
                <a:srgbClr val="A84B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luckclub.ru/images/luckclub/2020/07/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12976"/>
            <a:ext cx="8831288" cy="439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1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east.userapi.com/sun9-29/s/v1/ig2/kYTxapn0blyu_9DIt1V-LpF5ltzZP_0khyieLtROFHlAHBghTieFm0wFaFdqHulqt-BIjBE6pz0WwVrDkIBx30Cb.jpg?size=1280x960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58670"/>
            <a:ext cx="3792421" cy="28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east.userapi.com/sun9-18/s/v1/ig2/u7Yl4kt5yIdiLD8dKU0p7HBoKIIJnjy9NZ5gFvdI4IuAtSVSnXfCPwkyO8ojORfxCOp3uvEwnDLKOXC1duVxRszY.jpg?size=1280x96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670"/>
            <a:ext cx="3792420" cy="28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east.userapi.com/sun9-20/s/v1/ig2/7Ta2DxNziadHLHvjGjp7JHPbT2J5pJ1SFsjgw5O_3JDrwiy-ewCZEOvBf8h2M7iPM3IBydDrGoSadknHG9g9NTLW.jpg?size=1280x858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958" y="3356992"/>
            <a:ext cx="4919192" cy="329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42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3810"/>
            <a:ext cx="5112568" cy="3817358"/>
          </a:xfrm>
          <a:noFill/>
          <a:ln w="38100">
            <a:solidFill>
              <a:srgbClr val="5AAA44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latin typeface="Century Gothic" panose="020B0502020202020204" pitchFamily="34" charset="0"/>
              </a:rPr>
              <a:t>13 августа </a:t>
            </a:r>
            <a:r>
              <a:rPr lang="ru-RU" sz="1600" dirty="0">
                <a:latin typeface="Century Gothic" panose="020B0502020202020204" pitchFamily="34" charset="0"/>
              </a:rPr>
              <a:t>при поддержке отдела по молодежной политике и волонтерского корпуса </a:t>
            </a:r>
            <a:r>
              <a:rPr lang="ru-RU" sz="1600" dirty="0" err="1">
                <a:latin typeface="Century Gothic" panose="020B0502020202020204" pitchFamily="34" charset="0"/>
              </a:rPr>
              <a:t>г.Стерлитамак</a:t>
            </a:r>
            <a:r>
              <a:rPr lang="ru-RU" sz="1600" dirty="0">
                <a:latin typeface="Century Gothic" panose="020B0502020202020204" pitchFamily="34" charset="0"/>
              </a:rPr>
              <a:t> на базе </a:t>
            </a:r>
            <a:r>
              <a:rPr lang="ru-RU" sz="1600" dirty="0" err="1">
                <a:latin typeface="Century Gothic" panose="020B0502020202020204" pitchFamily="34" charset="0"/>
              </a:rPr>
              <a:t>коворкинга</a:t>
            </a:r>
            <a:r>
              <a:rPr lang="ru-RU" sz="1600" dirty="0">
                <a:latin typeface="Century Gothic" panose="020B0502020202020204" pitchFamily="34" charset="0"/>
              </a:rPr>
              <a:t> СФ </a:t>
            </a:r>
            <a:r>
              <a:rPr lang="ru-RU" sz="1600" dirty="0" err="1">
                <a:latin typeface="Century Gothic" panose="020B0502020202020204" pitchFamily="34" charset="0"/>
              </a:rPr>
              <a:t>БашГУ</a:t>
            </a:r>
            <a:r>
              <a:rPr lang="ru-RU" sz="1600" dirty="0">
                <a:latin typeface="Century Gothic" panose="020B0502020202020204" pitchFamily="34" charset="0"/>
              </a:rPr>
              <a:t> прошла Интеллектуальная экологическая игра "</a:t>
            </a:r>
            <a:r>
              <a:rPr lang="ru-RU" sz="1600" dirty="0" err="1">
                <a:latin typeface="Century Gothic" panose="020B0502020202020204" pitchFamily="34" charset="0"/>
              </a:rPr>
              <a:t>ЭкоЭстафета</a:t>
            </a:r>
            <a:r>
              <a:rPr lang="ru-RU" sz="1600" dirty="0">
                <a:latin typeface="Century Gothic" panose="020B0502020202020204" pitchFamily="34" charset="0"/>
              </a:rPr>
              <a:t> "</a:t>
            </a:r>
            <a:r>
              <a:rPr lang="ru-RU" sz="1600" dirty="0" err="1">
                <a:latin typeface="Century Gothic" panose="020B0502020202020204" pitchFamily="34" charset="0"/>
              </a:rPr>
              <a:t>ЭкоГТО</a:t>
            </a:r>
            <a:r>
              <a:rPr lang="ru-RU" sz="1600" dirty="0" smtClean="0">
                <a:latin typeface="Century Gothic" panose="020B0502020202020204" pitchFamily="34" charset="0"/>
              </a:rPr>
              <a:t>".</a:t>
            </a:r>
            <a:r>
              <a:rPr lang="ru-RU" sz="1600" dirty="0">
                <a:latin typeface="Century Gothic" panose="020B0502020202020204" pitchFamily="34" charset="0"/>
              </a:rPr>
              <a:t/>
            </a:r>
            <a:br>
              <a:rPr lang="ru-RU" sz="1600" dirty="0">
                <a:latin typeface="Century Gothic" panose="020B0502020202020204" pitchFamily="34" charset="0"/>
              </a:rPr>
            </a:br>
            <a:r>
              <a:rPr lang="ru-RU" sz="1600" dirty="0">
                <a:latin typeface="Century Gothic" panose="020B0502020202020204" pitchFamily="34" charset="0"/>
              </a:rPr>
              <a:t/>
            </a:r>
            <a:br>
              <a:rPr lang="ru-RU" sz="1600" dirty="0">
                <a:latin typeface="Century Gothic" panose="020B0502020202020204" pitchFamily="34" charset="0"/>
              </a:rPr>
            </a:br>
            <a:r>
              <a:rPr lang="ru-RU" sz="1600" dirty="0">
                <a:latin typeface="Century Gothic" panose="020B0502020202020204" pitchFamily="34" charset="0"/>
              </a:rPr>
              <a:t>Активисты узнали как важно заботиться об экологии и развеяли несколько экологических мифов: миф об </a:t>
            </a:r>
            <a:r>
              <a:rPr lang="ru-RU" sz="1600" dirty="0" err="1">
                <a:latin typeface="Century Gothic" panose="020B0502020202020204" pitchFamily="34" charset="0"/>
              </a:rPr>
              <a:t>экологичности</a:t>
            </a:r>
            <a:r>
              <a:rPr lang="ru-RU" sz="1600" dirty="0">
                <a:latin typeface="Century Gothic" panose="020B0502020202020204" pitchFamily="34" charset="0"/>
              </a:rPr>
              <a:t> бумажных пакетов, о том что любой пластик подлежит переработке и др</a:t>
            </a:r>
            <a:r>
              <a:rPr lang="ru-RU" sz="16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latin typeface="Century Gothic" panose="020B0502020202020204" pitchFamily="34" charset="0"/>
              </a:rPr>
              <a:t>В игровой форме </a:t>
            </a:r>
            <a:r>
              <a:rPr lang="ru-RU" sz="1600" dirty="0" err="1">
                <a:latin typeface="Century Gothic" panose="020B0502020202020204" pitchFamily="34" charset="0"/>
              </a:rPr>
              <a:t>ЭкоЭстафеты</a:t>
            </a:r>
            <a:r>
              <a:rPr lang="ru-RU" sz="1600" dirty="0">
                <a:latin typeface="Century Gothic" panose="020B0502020202020204" pitchFamily="34" charset="0"/>
              </a:rPr>
              <a:t> ребята научились правильно сортировать мусор, узнали как его перерабатывают и даже построили свой эко-город.</a:t>
            </a:r>
          </a:p>
          <a:p>
            <a:pPr marL="0" indent="0">
              <a:buNone/>
            </a:pPr>
            <a:r>
              <a:rPr lang="ru-RU" sz="1600" dirty="0">
                <a:latin typeface="Comic Sans MS" panose="030F0702030302020204" pitchFamily="66" charset="0"/>
              </a:rPr>
              <a:t/>
            </a:r>
            <a:br>
              <a:rPr lang="ru-RU" sz="1600" dirty="0">
                <a:latin typeface="Comic Sans MS" panose="030F0702030302020204" pitchFamily="66" charset="0"/>
              </a:rPr>
            </a:br>
            <a:r>
              <a:rPr lang="ru-RU" sz="1600" dirty="0">
                <a:latin typeface="Comic Sans MS" panose="030F0702030302020204" pitchFamily="66" charset="0"/>
              </a:rPr>
              <a:t/>
            </a:r>
            <a:br>
              <a:rPr lang="ru-RU" sz="1600" dirty="0">
                <a:latin typeface="Comic Sans MS" panose="030F0702030302020204" pitchFamily="66" charset="0"/>
              </a:rPr>
            </a:br>
            <a:endParaRPr lang="ru-RU" sz="1600" dirty="0">
              <a:latin typeface="Comic Sans MS" panose="030F0702030302020204" pitchFamily="66" charset="0"/>
            </a:endParaRPr>
          </a:p>
        </p:txBody>
      </p:sp>
      <p:pic>
        <p:nvPicPr>
          <p:cNvPr id="4100" name="Picture 4" descr="https://sun9-west.userapi.com/sun9-11/s/v1/ig2/3YH6IwX8kfdNe8eXJgJnLWVGoM1FxJdojvOnOnRuekG-EMq-66LoNGvXAr72SgJEw2_THMSBKKpPnsCstlg7n85A.jpg?size=1040x780&amp;quality=9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23" y="4138385"/>
            <a:ext cx="3559471" cy="266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west.userapi.com/sun9-70/s/v1/ig2/4OeWFWlhCSAKgozdEwcqRxomNFL0DtT2NyPc7zG7iiVmP8K3KFi5JWWLhX7kG0oxdcbU9KOOTdPfG3Wrz8kpowFg.jpg?size=1040x780&amp;quality=9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271" y="1159799"/>
            <a:ext cx="3722273" cy="29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188640"/>
            <a:ext cx="606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9050" cmpd="sng">
                  <a:solidFill>
                    <a:srgbClr val="E7E2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Эстафета «</a:t>
            </a:r>
            <a:r>
              <a:rPr lang="ru-RU" sz="5400" b="1" cap="none" spc="50" dirty="0" err="1" smtClean="0">
                <a:ln w="19050" cmpd="sng">
                  <a:solidFill>
                    <a:srgbClr val="E7E2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ЭкоГТО</a:t>
            </a:r>
            <a:r>
              <a:rPr lang="ru-RU" sz="5400" b="1" cap="none" spc="50" dirty="0" smtClean="0">
                <a:ln w="19050" cmpd="sng">
                  <a:solidFill>
                    <a:srgbClr val="E7E2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endParaRPr lang="ru-RU" sz="5400" b="1" cap="none" spc="50" dirty="0">
              <a:ln w="19050" cmpd="sng">
                <a:solidFill>
                  <a:srgbClr val="E7E2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5477865"/>
            <a:ext cx="2400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25400" cmpd="sng">
                  <a:solidFill>
                    <a:srgbClr val="DC6624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АВГУСТ</a:t>
            </a:r>
            <a:endParaRPr lang="ru-RU" sz="5400" b="1" cap="none" spc="50" dirty="0">
              <a:ln w="25400" cmpd="sng">
                <a:solidFill>
                  <a:srgbClr val="DC6624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-99392"/>
            <a:ext cx="606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22225" cmpd="sng">
                  <a:solidFill>
                    <a:srgbClr val="93D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Эстафета «</a:t>
            </a:r>
            <a:r>
              <a:rPr lang="ru-RU" sz="5400" b="1" cap="none" spc="50" dirty="0" err="1" smtClean="0">
                <a:ln w="22225" cmpd="sng">
                  <a:solidFill>
                    <a:srgbClr val="93D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ЭкоГТО</a:t>
            </a:r>
            <a:r>
              <a:rPr lang="ru-RU" sz="5400" b="1" cap="none" spc="50" dirty="0" smtClean="0">
                <a:ln w="22225" cmpd="sng">
                  <a:solidFill>
                    <a:srgbClr val="93D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endParaRPr lang="ru-RU" sz="5400" b="1" cap="none" spc="50" dirty="0">
              <a:ln w="22225" cmpd="sng">
                <a:solidFill>
                  <a:srgbClr val="93D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6938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west.userapi.com/sun9-40/s/v1/ig2/A1k4HwRuvQr3_xv3qAdLr6fuxjg_9LVYrecvi4msXsXU7VArblF98RZ-uFSmbhRnKcg-W0itL3FR-8uYg_vGhuiA.jpg?size=607x1080&amp;quality=9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5" y="1535615"/>
            <a:ext cx="2792718" cy="496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west.userapi.com/sun9-38/s/v1/ig2/lBgxS34HKaRNH64Pnsk1MMnI_sv2l7v3wXeCVEJvKMMueUWNh0G7GmSsE-txqW-iDZnqcWZdHW4fN7FXYFAY3EJ_.jpg?size=1280x720&amp;quality=9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19" y="3879610"/>
            <a:ext cx="5112568" cy="28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8820" y="198686"/>
            <a:ext cx="6500497" cy="1200329"/>
          </a:xfrm>
          <a:prstGeom prst="rect">
            <a:avLst/>
          </a:prstGeom>
          <a:solidFill>
            <a:srgbClr val="FCE8C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Приняло участие 15 чел.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Ссылка на пост:</a:t>
            </a:r>
          </a:p>
          <a:p>
            <a:r>
              <a:rPr lang="en-US" dirty="0" smtClean="0">
                <a:latin typeface="Century Gothic" panose="020B0502020202020204" pitchFamily="34" charset="0"/>
                <a:hlinkClick r:id="rId4"/>
              </a:rPr>
              <a:t>https</a:t>
            </a:r>
            <a:r>
              <a:rPr lang="en-US" dirty="0">
                <a:latin typeface="Century Gothic" panose="020B0502020202020204" pitchFamily="34" charset="0"/>
                <a:hlinkClick r:id="rId4"/>
              </a:rPr>
              <a:t>://</a:t>
            </a:r>
            <a:r>
              <a:rPr lang="en-US" dirty="0" smtClean="0">
                <a:latin typeface="Century Gothic" panose="020B0502020202020204" pitchFamily="34" charset="0"/>
                <a:hlinkClick r:id="rId4"/>
              </a:rPr>
              <a:t>vk.com/str_volonter?w=wall-93968810_8246%2Fall</a:t>
            </a:r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5126" name="Picture 6" descr="https://sun9-north.userapi.com/sun9-87/s/v1/ig2/BEqvB-ptOA2lJfnGAsXMMOruO3JPIlLfrBZUDB1u4KHo7ZUOJiG-b457QVpChT6gxkMMkAj_afRv9iw-12W0KCnQ.jpg?size=1280x720&amp;quality=96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55812"/>
            <a:ext cx="4640188" cy="261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139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24768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Century Gothic" panose="020B0502020202020204" pitchFamily="34" charset="0"/>
              </a:rPr>
              <a:t>24 августа  на праздники двора возле ТЦ «</a:t>
            </a:r>
            <a:r>
              <a:rPr lang="ru-RU" sz="2400" dirty="0" err="1" smtClean="0">
                <a:latin typeface="Century Gothic" panose="020B0502020202020204" pitchFamily="34" charset="0"/>
              </a:rPr>
              <a:t>Ситимолл</a:t>
            </a:r>
            <a:r>
              <a:rPr lang="ru-RU" sz="2400" dirty="0" smtClean="0">
                <a:latin typeface="Century Gothic" panose="020B0502020202020204" pitchFamily="34" charset="0"/>
              </a:rPr>
              <a:t>» каждый желающий мог проверить свои знания в сфере переработки отходов или узнать что-то новое.</a:t>
            </a:r>
          </a:p>
          <a:p>
            <a:pPr marL="0" indent="0">
              <a:buNone/>
            </a:pPr>
            <a:r>
              <a:rPr lang="ru-RU" sz="2400" b="1" dirty="0" smtClean="0">
                <a:latin typeface="Century Gothic" panose="020B0502020202020204" pitchFamily="34" charset="0"/>
              </a:rPr>
              <a:t>Приняло участие 20 чел.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pic>
        <p:nvPicPr>
          <p:cNvPr id="7170" name="Picture 2" descr="https://sun9-east.userapi.com/sun9-28/s/v1/ig2/dft8JRUpMG_kRNa7G5XZLJoq01pVf19O96lzUYAjRZayyFYRkaXOLYSbdo3TCcoQ99m2hq_wNjXU3Y_5HROS8o1P.jpg?size=1280x960&amp;quality=9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188" y="1196752"/>
            <a:ext cx="3673962" cy="275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west.userapi.com/sun9-66/s/v1/ig2/eeYdznBEqOuHuzwW7LYwOdWrpYR3dchWp1UazyAHH9us10kbU_oHM8WVSKvVOxWjPFbebDV8IwL0COKMDSS-uEdR.jpg?size=1280x961&amp;quality=9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37806"/>
            <a:ext cx="3456384" cy="259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north.userapi.com/sun9-88/s/v1/ig2/AP4W_LyfcfY2hWUBkFqtg8yFqLxpF12CIWimQQVQ27ImRyfqEBndY_V7xsYMT9m5K2BmKO7VXBIvbuEvkTACVLOy.jpg?size=1040x780&amp;quality=9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86047"/>
            <a:ext cx="3085340" cy="231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0579" y="427311"/>
            <a:ext cx="83161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Эстафета</a:t>
            </a:r>
            <a:r>
              <a:rPr lang="ru-RU" sz="4400" b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«ЭкоГТО</a:t>
            </a:r>
            <a:r>
              <a:rPr lang="ru-RU" sz="4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от 24.08.2022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1164" y="60200"/>
            <a:ext cx="83161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Эстафета</a:t>
            </a:r>
            <a:r>
              <a:rPr lang="ru-RU" sz="4400" b="1" cap="none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«ЭкоГТО</a:t>
            </a:r>
            <a:r>
              <a:rPr lang="ru-RU" sz="4400" b="1" cap="none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r>
              <a:rPr lang="ru-RU" sz="4400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от 24.08.2022</a:t>
            </a:r>
            <a:endParaRPr lang="ru-RU" sz="4400" b="1" cap="none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761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917" y="1327994"/>
            <a:ext cx="4747617" cy="1612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Century Gothic" panose="020B0502020202020204" pitchFamily="34" charset="0"/>
              </a:rPr>
              <a:t>12 сентября прошел праздник двора возле школы №16,где каждый желающий мог Сделать </a:t>
            </a:r>
            <a:r>
              <a:rPr lang="ru-RU" sz="2000" dirty="0" err="1" smtClean="0">
                <a:latin typeface="Century Gothic" panose="020B0502020202020204" pitchFamily="34" charset="0"/>
              </a:rPr>
              <a:t>экозадания</a:t>
            </a:r>
            <a:r>
              <a:rPr lang="ru-RU" sz="2000" dirty="0" smtClean="0">
                <a:latin typeface="Century Gothic" panose="020B0502020202020204" pitchFamily="34" charset="0"/>
              </a:rPr>
              <a:t>, проверить себя  или узнать что-то для себя в сфере переработки отходов.</a:t>
            </a:r>
          </a:p>
          <a:p>
            <a:pPr marL="0" indent="0">
              <a:buNone/>
            </a:pPr>
            <a:r>
              <a:rPr lang="ru-RU" sz="2000" b="1" dirty="0" smtClean="0">
                <a:latin typeface="Century Gothic" panose="020B0502020202020204" pitchFamily="34" charset="0"/>
              </a:rPr>
              <a:t>Приняло участие 12 чел.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pic>
        <p:nvPicPr>
          <p:cNvPr id="9218" name="Picture 2" descr="https://sun9-west.userapi.com/sun9-16/s/v1/ig2/jeH3LpVoDYgil41jpdKiEMrX4ihRWW3NS-TmrxOg5nxNI1geFnwNk843aPVi0Grld_BnAt1OkDc_sv9T1JuAMUHL.jpg?size=1027x1080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816" y="2702379"/>
            <a:ext cx="3834648" cy="40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west.userapi.com/sun9-46/s/v1/ig2/3wWUGdalpqgAIvxxzePvBhY95wmIf2BVg1Bb9ws5jCK45eB0OOW_eHzEQxPc0SZpddGRfqIrC5wYl4AwBN1fUksU.jpg?size=884x10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1792"/>
            <a:ext cx="2417190" cy="295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91586" y="1556792"/>
            <a:ext cx="3247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9050" cmpd="sng">
                  <a:solidFill>
                    <a:srgbClr val="DC6624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СЕНТЯБРЬ</a:t>
            </a:r>
            <a:endParaRPr lang="ru-RU" sz="5400" b="1" cap="none" spc="50" dirty="0">
              <a:ln w="19050" cmpd="sng">
                <a:solidFill>
                  <a:srgbClr val="DC6624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35424" y="404664"/>
            <a:ext cx="6614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25400" cmpd="sng">
                  <a:solidFill>
                    <a:srgbClr val="D28364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ЭкоГТО</a:t>
            </a:r>
            <a:r>
              <a:rPr lang="ru-RU" sz="5400" b="1" cap="none" spc="50" dirty="0" smtClean="0">
                <a:ln w="25400" cmpd="sng">
                  <a:solidFill>
                    <a:srgbClr val="D28364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от 12.09.2022</a:t>
            </a:r>
            <a:endParaRPr lang="ru-RU" sz="5400" b="1" cap="none" spc="50" dirty="0">
              <a:ln w="25400" cmpd="sng">
                <a:solidFill>
                  <a:srgbClr val="D28364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0194" y="104000"/>
            <a:ext cx="6614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5875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ЭкоГТО</a:t>
            </a:r>
            <a:r>
              <a:rPr lang="ru-RU" sz="5400" b="1" cap="none" spc="50" dirty="0" smtClean="0">
                <a:ln w="15875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от 12.09.2022</a:t>
            </a:r>
            <a:endParaRPr lang="ru-RU" sz="5400" b="1" cap="none" spc="50" dirty="0">
              <a:ln w="15875" cmpd="sng">
                <a:solidFill>
                  <a:srgbClr val="FFC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524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5320"/>
            <a:ext cx="3533077" cy="5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1628800"/>
            <a:ext cx="4464496" cy="1200329"/>
          </a:xfrm>
          <a:prstGeom prst="rect">
            <a:avLst/>
          </a:prstGeom>
          <a:solidFill>
            <a:srgbClr val="A4D76B">
              <a:alpha val="35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ССЫЛКА НА ПОСТ </a:t>
            </a:r>
          </a:p>
          <a:p>
            <a:r>
              <a:rPr lang="en-US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US" dirty="0" smtClean="0">
                <a:latin typeface="Century Gothic" panose="020B0502020202020204" pitchFamily="34" charset="0"/>
                <a:hlinkClick r:id="rId3"/>
              </a:rPr>
              <a:t>vk.com/bionomicss?w=wall-197388103_1126</a:t>
            </a:r>
            <a:endParaRPr lang="ru-RU" dirty="0">
              <a:latin typeface="Century Gothic" panose="020B0502020202020204" pitchFamily="34" charset="0"/>
            </a:endParaRPr>
          </a:p>
          <a:p>
            <a:endParaRPr lang="ru-RU" dirty="0" smtClean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88640"/>
            <a:ext cx="618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Конкурс «</a:t>
            </a:r>
            <a:r>
              <a:rPr lang="ru-RU" sz="5400" b="1" cap="none" spc="50" dirty="0" err="1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Экодело</a:t>
            </a:r>
            <a:r>
              <a:rPr lang="ru-RU" sz="5400" b="1" cap="none" spc="5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endParaRPr lang="ru-RU" sz="5400" b="1" cap="none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-171400"/>
            <a:ext cx="618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22225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Конкурс «</a:t>
            </a:r>
            <a:r>
              <a:rPr lang="ru-RU" sz="5400" b="1" cap="none" spc="50" dirty="0" err="1" smtClean="0">
                <a:ln w="22225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Экодело</a:t>
            </a:r>
            <a:r>
              <a:rPr lang="ru-RU" sz="5400" b="1" cap="none" spc="50" dirty="0" smtClean="0">
                <a:ln w="22225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endParaRPr lang="ru-RU" sz="5400" b="1" cap="none" spc="50" dirty="0">
              <a:ln w="22225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548680"/>
            <a:ext cx="618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Конкурс «</a:t>
            </a:r>
            <a:r>
              <a:rPr lang="ru-RU" sz="5400" b="1" cap="none" spc="50" dirty="0" err="1" smtClean="0">
                <a:ln w="1270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Экодело</a:t>
            </a:r>
            <a:r>
              <a:rPr lang="ru-RU" sz="5400" b="1" cap="none" spc="50" dirty="0" smtClean="0">
                <a:ln w="1270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endParaRPr lang="ru-RU" sz="5400" b="1" cap="none" spc="50" dirty="0">
              <a:ln w="1270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7980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88640"/>
            <a:ext cx="618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Конкурс «</a:t>
            </a:r>
            <a:r>
              <a:rPr lang="ru-RU" sz="5400" b="1" cap="none" spc="50" dirty="0" err="1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Экодело</a:t>
            </a:r>
            <a:r>
              <a:rPr lang="ru-RU" sz="5400" b="1" cap="none" spc="5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endParaRPr lang="ru-RU" sz="5400" b="1" cap="none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-171400"/>
            <a:ext cx="618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22225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Конкурс «</a:t>
            </a:r>
            <a:r>
              <a:rPr lang="ru-RU" sz="5400" b="1" cap="none" spc="50" dirty="0" err="1" smtClean="0">
                <a:ln w="22225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Экодело</a:t>
            </a:r>
            <a:r>
              <a:rPr lang="ru-RU" sz="5400" b="1" cap="none" spc="50" dirty="0" smtClean="0">
                <a:ln w="22225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endParaRPr lang="ru-RU" sz="5400" b="1" cap="none" spc="50" dirty="0">
              <a:ln w="22225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548680"/>
            <a:ext cx="618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Конкурс «</a:t>
            </a:r>
            <a:r>
              <a:rPr lang="ru-RU" sz="5400" b="1" cap="none" spc="50" dirty="0" err="1" smtClean="0">
                <a:ln w="1270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Экодело</a:t>
            </a:r>
            <a:r>
              <a:rPr lang="ru-RU" sz="5400" b="1" cap="none" spc="50" dirty="0" smtClean="0">
                <a:ln w="1270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endParaRPr lang="ru-RU" sz="5400" b="1" cap="none" spc="50" dirty="0">
              <a:ln w="1270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2292" name="Picture 4" descr="https://sun9-east.userapi.com/sun9-33/s/v1/ig2/CXXiEizTv_HlbG_58mPAlr9xAtUwl_oNN0pCFqHs1OqKhr3BLXTTyvYuC8Odv2-Ol0ypnHQWTAe42l2W4RJAVJnO.jpg?size=600x907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2010"/>
            <a:ext cx="3562948" cy="53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sun9-west.userapi.com/sun9-11/s/v1/ig2/FXXw6YLhQmVYiMgScDQqJgcg9x4495xPN44SvG6SMVsNuBS9HYn15tOrcepCXtUsoSoozBDtGnIHRqkbj-qDUIvN.jpg?size=608x767&amp;quality=9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68760"/>
            <a:ext cx="3196292" cy="403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sun9-north.userapi.com/sun9-83/s/v1/ig2/7B-YH7t5qIj25owOF08jul5TEu_rWdc94RPbUlmdL1q3NTf1Ex7Xy0atGURdMtSvrQ4_x4NjON8JSd5qSki7cg4Q.jpg?size=570x847&amp;quality=95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20888"/>
            <a:ext cx="2932519" cy="435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015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696" y="188640"/>
            <a:ext cx="618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Конкурс «</a:t>
            </a:r>
            <a:r>
              <a:rPr lang="ru-RU" sz="5400" b="1" cap="none" spc="50" dirty="0" err="1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Экодело</a:t>
            </a:r>
            <a:r>
              <a:rPr lang="ru-RU" sz="5400" b="1" cap="none" spc="5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endParaRPr lang="ru-RU" sz="5400" b="1" cap="none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-171400"/>
            <a:ext cx="618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22225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Конкурс «</a:t>
            </a:r>
            <a:r>
              <a:rPr lang="ru-RU" sz="5400" b="1" cap="none" spc="50" dirty="0" err="1" smtClean="0">
                <a:ln w="22225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Экодело</a:t>
            </a:r>
            <a:r>
              <a:rPr lang="ru-RU" sz="5400" b="1" cap="none" spc="50" dirty="0" smtClean="0">
                <a:ln w="22225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endParaRPr lang="ru-RU" sz="5400" b="1" cap="none" spc="50" dirty="0">
              <a:ln w="22225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548680"/>
            <a:ext cx="618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Конкурс «</a:t>
            </a:r>
            <a:r>
              <a:rPr lang="ru-RU" sz="5400" b="1" cap="none" spc="50" dirty="0" err="1" smtClean="0">
                <a:ln w="1270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Экодело</a:t>
            </a:r>
            <a:r>
              <a:rPr lang="ru-RU" sz="5400" b="1" cap="none" spc="50" dirty="0" smtClean="0">
                <a:ln w="1270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endParaRPr lang="ru-RU" sz="5400" b="1" cap="none" spc="50" dirty="0">
              <a:ln w="1270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3314" name="Picture 2" descr="https://sun9-east.userapi.com/sun9-76/s/v1/ig2/jWVg_oLrcCDtxVjJgbOtsLTTQh-BQ2Pd23a1mAb3v0u0CMEpggVcP4V80rFogguqMMc_wjq8BsMDwCl6J1EnOLMN.jpg?size=720x1018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3402"/>
            <a:ext cx="3891942" cy="550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sun9-north.userapi.com/sun9-80/s/v1/ig2/hgHXYW_uwhw-LV2a9nRlLbgG8OVK8zqj-F2L5aGr5HTjyMXVKHG9cmBk6P5fZRC4WXFFjdvoc3jsRhWJqFIOaW0g.jpg?size=606x874&amp;quality=9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50991"/>
            <a:ext cx="3388881" cy="488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901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12487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1628800"/>
            <a:ext cx="4464496" cy="1200329"/>
          </a:xfrm>
          <a:prstGeom prst="rect">
            <a:avLst/>
          </a:prstGeom>
          <a:solidFill>
            <a:schemeClr val="accent2">
              <a:lumMod val="40000"/>
              <a:lumOff val="60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ССЫЛКА НА ПОСТ</a:t>
            </a:r>
            <a:endParaRPr lang="ru-RU" b="1" dirty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  <a:hlinkClick r:id="rId3"/>
              </a:rPr>
              <a:t>https</a:t>
            </a:r>
            <a:r>
              <a:rPr lang="en-US" dirty="0">
                <a:latin typeface="Century Gothic" panose="020B0502020202020204" pitchFamily="34" charset="0"/>
                <a:hlinkClick r:id="rId3"/>
              </a:rPr>
              <a:t>://</a:t>
            </a:r>
            <a:r>
              <a:rPr lang="en-US" dirty="0" smtClean="0">
                <a:latin typeface="Century Gothic" panose="020B0502020202020204" pitchFamily="34" charset="0"/>
                <a:hlinkClick r:id="rId3"/>
              </a:rPr>
              <a:t>vk.com/bionomicss?w=wall-197388103_1132</a:t>
            </a:r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ru-RU" b="1" dirty="0" smtClean="0">
                <a:latin typeface="Century Gothic" panose="020B0502020202020204" pitchFamily="34" charset="0"/>
              </a:rPr>
              <a:t>Приняло участие :5 чел.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74615" y="198677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Итоги конкурса</a:t>
            </a:r>
            <a:endParaRPr lang="ru-RU" sz="5400" b="1" cap="none" spc="50" dirty="0">
              <a:ln w="1270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74615" y="476672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rgbClr val="9D50B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Итоги конкурса</a:t>
            </a:r>
            <a:endParaRPr lang="ru-RU" sz="5400" b="1" cap="none" spc="50" dirty="0">
              <a:ln w="12700" cmpd="sng">
                <a:solidFill>
                  <a:srgbClr val="9D50BC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4615" y="-199825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9050" cmpd="sng">
                  <a:solidFill>
                    <a:srgbClr val="DD8DB7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Итоги конкурса</a:t>
            </a:r>
            <a:endParaRPr lang="ru-RU" sz="5400" b="1" cap="none" spc="50" dirty="0">
              <a:ln w="19050" cmpd="sng">
                <a:solidFill>
                  <a:srgbClr val="DD8DB7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9373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2008" y="404664"/>
            <a:ext cx="7982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rgbClr val="E65B3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Конкурс «Герои чистоты»</a:t>
            </a:r>
            <a:endParaRPr lang="ru-RU" sz="5400" b="1" cap="none" spc="50" dirty="0">
              <a:ln w="12700" cmpd="sng">
                <a:solidFill>
                  <a:srgbClr val="E65B3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6632"/>
            <a:ext cx="7982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Конкурс «Герои чистоты»</a:t>
            </a:r>
            <a:endParaRPr lang="ru-RU" sz="5400" b="1" cap="none" spc="50" dirty="0">
              <a:ln w="127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692696"/>
            <a:ext cx="7982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rgbClr val="3FD746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Конкурс «Герои чистоты»</a:t>
            </a:r>
            <a:endParaRPr lang="ru-RU" sz="5400" b="1" cap="none" spc="50" dirty="0">
              <a:ln w="12700" cmpd="sng">
                <a:solidFill>
                  <a:srgbClr val="3FD746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4338" name="Picture 2" descr="https://sun9-east.userapi.com/sun9-59/s/v1/ig2/Xry7VEosAmr__tkLoQNKhuUHTPPm7hNRo-lv0xdMtWoH6CfeNNFHXcQlaVC-GvVQyaeyf6ZPqw3DguOnxjRk5zTH.jpg?size=793x1080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3082027" cy="419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5641" y="1484784"/>
            <a:ext cx="2950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905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ОКТЯБРЬ</a:t>
            </a:r>
            <a:endParaRPr lang="ru-RU" sz="5400" b="1" cap="none" spc="50" dirty="0">
              <a:ln w="190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3480081" cy="470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72000" y="1513775"/>
            <a:ext cx="4572000" cy="1200329"/>
          </a:xfrm>
          <a:prstGeom prst="rect">
            <a:avLst/>
          </a:prstGeom>
          <a:ln w="19050">
            <a:noFill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ССЫЛКА НА ПОСТ</a:t>
            </a:r>
          </a:p>
          <a:p>
            <a:r>
              <a:rPr lang="en-US" dirty="0" smtClean="0">
                <a:latin typeface="Century Gothic" panose="020B0502020202020204" pitchFamily="34" charset="0"/>
                <a:hlinkClick r:id="rId4"/>
              </a:rPr>
              <a:t>https</a:t>
            </a:r>
            <a:r>
              <a:rPr lang="en-US" dirty="0">
                <a:latin typeface="Century Gothic" panose="020B0502020202020204" pitchFamily="34" charset="0"/>
                <a:hlinkClick r:id="rId4"/>
              </a:rPr>
              <a:t>://</a:t>
            </a:r>
            <a:r>
              <a:rPr lang="en-US" dirty="0" smtClean="0">
                <a:latin typeface="Century Gothic" panose="020B0502020202020204" pitchFamily="34" charset="0"/>
                <a:hlinkClick r:id="rId4"/>
              </a:rPr>
              <a:t>vk.com/bionomicss?w=wall-197388103_1138</a:t>
            </a:r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13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D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3287266"/>
            <a:ext cx="6237017" cy="3000400"/>
          </a:xfrm>
          <a:solidFill>
            <a:srgbClr val="FFFFFF">
              <a:alpha val="56000"/>
            </a:srgbClr>
          </a:solidFill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b="1" dirty="0" smtClean="0">
                <a:latin typeface="Century Gothic" panose="020B0502020202020204" pitchFamily="34" charset="0"/>
              </a:rPr>
              <a:t>Основная цель проекта: </a:t>
            </a:r>
            <a:r>
              <a:rPr lang="ru-RU" dirty="0">
                <a:latin typeface="Century Gothic" panose="020B0502020202020204" pitchFamily="34" charset="0"/>
              </a:rPr>
              <a:t>д</a:t>
            </a:r>
            <a:r>
              <a:rPr lang="ru-RU" dirty="0" smtClean="0">
                <a:latin typeface="Century Gothic" panose="020B0502020202020204" pitchFamily="34" charset="0"/>
              </a:rPr>
              <a:t>онести </a:t>
            </a:r>
            <a:r>
              <a:rPr lang="ru-RU" dirty="0">
                <a:latin typeface="Century Gothic" panose="020B0502020202020204" pitchFamily="34" charset="0"/>
              </a:rPr>
              <a:t>до школьников и студентов  об экологических </a:t>
            </a:r>
            <a:r>
              <a:rPr lang="ru-RU" dirty="0" smtClean="0">
                <a:latin typeface="Century Gothic" panose="020B0502020202020204" pitchFamily="34" charset="0"/>
              </a:rPr>
              <a:t>проблемах, о </a:t>
            </a:r>
            <a:r>
              <a:rPr lang="ru-RU" dirty="0">
                <a:latin typeface="Century Gothic" panose="020B0502020202020204" pitchFamily="34" charset="0"/>
              </a:rPr>
              <a:t>способах их решения,  </a:t>
            </a:r>
            <a:r>
              <a:rPr lang="ru-RU" dirty="0" smtClean="0">
                <a:latin typeface="Century Gothic" panose="020B0502020202020204" pitchFamily="34" charset="0"/>
              </a:rPr>
              <a:t>создание мотивации </a:t>
            </a:r>
            <a:r>
              <a:rPr lang="ru-RU" dirty="0">
                <a:latin typeface="Century Gothic" panose="020B0502020202020204" pitchFamily="34" charset="0"/>
              </a:rPr>
              <a:t>влияния на данную  проблему. Рассказать о том, как уже сегодня </a:t>
            </a:r>
            <a:r>
              <a:rPr lang="ru-RU" dirty="0" smtClean="0">
                <a:latin typeface="Century Gothic" panose="020B0502020202020204" pitchFamily="34" charset="0"/>
              </a:rPr>
              <a:t>студенты, школьники и их </a:t>
            </a:r>
            <a:r>
              <a:rPr lang="ru-RU" dirty="0">
                <a:latin typeface="Century Gothic" panose="020B0502020202020204" pitchFamily="34" charset="0"/>
              </a:rPr>
              <a:t> родители могут вносить свой вклад в сохранение природы. </a:t>
            </a:r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8248" y="188640"/>
            <a:ext cx="4350871" cy="3139321"/>
          </a:xfrm>
          <a:prstGeom prst="rect">
            <a:avLst/>
          </a:prstGeom>
          <a:solidFill>
            <a:srgbClr val="FFFFFF">
              <a:alpha val="34000"/>
            </a:srgbClr>
          </a:solidFill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Century Gothic" panose="020B0502020202020204" pitchFamily="34" charset="0"/>
              </a:rPr>
              <a:t>Грандополучатель:</a:t>
            </a:r>
            <a:r>
              <a:rPr lang="ru-RU" dirty="0" err="1" smtClean="0">
                <a:latin typeface="Century Gothic" panose="020B0502020202020204" pitchFamily="34" charset="0"/>
              </a:rPr>
              <a:t>Знобищева</a:t>
            </a:r>
            <a:r>
              <a:rPr lang="ru-RU" dirty="0" smtClean="0">
                <a:latin typeface="Century Gothic" panose="020B0502020202020204" pitchFamily="34" charset="0"/>
              </a:rPr>
              <a:t> Н.О.</a:t>
            </a:r>
          </a:p>
          <a:p>
            <a:r>
              <a:rPr lang="ru-RU" b="1" dirty="0" smtClean="0">
                <a:latin typeface="Century Gothic" panose="020B0502020202020204" pitchFamily="34" charset="0"/>
              </a:rPr>
              <a:t>Организаторы: </a:t>
            </a:r>
          </a:p>
          <a:p>
            <a:r>
              <a:rPr lang="ru-RU" dirty="0" err="1" smtClean="0">
                <a:latin typeface="Century Gothic" panose="020B0502020202020204" pitchFamily="34" charset="0"/>
              </a:rPr>
              <a:t>Минибаева</a:t>
            </a:r>
            <a:r>
              <a:rPr lang="ru-RU" dirty="0" smtClean="0">
                <a:latin typeface="Century Gothic" panose="020B0502020202020204" pitchFamily="34" charset="0"/>
              </a:rPr>
              <a:t> Лира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Матвеева Анна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Хабибуллин Алмаз</a:t>
            </a:r>
          </a:p>
          <a:p>
            <a:r>
              <a:rPr lang="ru-RU" dirty="0" err="1" smtClean="0">
                <a:latin typeface="Century Gothic" panose="020B0502020202020204" pitchFamily="34" charset="0"/>
              </a:rPr>
              <a:t>Псянчина</a:t>
            </a:r>
            <a:r>
              <a:rPr lang="ru-RU" dirty="0" smtClean="0">
                <a:latin typeface="Century Gothic" panose="020B0502020202020204" pitchFamily="34" charset="0"/>
              </a:rPr>
              <a:t> Алина</a:t>
            </a:r>
          </a:p>
          <a:p>
            <a:r>
              <a:rPr lang="ru-RU" dirty="0" err="1" smtClean="0">
                <a:latin typeface="Century Gothic" panose="020B0502020202020204" pitchFamily="34" charset="0"/>
              </a:rPr>
              <a:t>Казарочкина</a:t>
            </a:r>
            <a:r>
              <a:rPr lang="ru-RU" dirty="0" smtClean="0">
                <a:latin typeface="Century Gothic" panose="020B0502020202020204" pitchFamily="34" charset="0"/>
              </a:rPr>
              <a:t> Анастасия </a:t>
            </a:r>
          </a:p>
          <a:p>
            <a:r>
              <a:rPr lang="ru-RU" dirty="0" err="1" smtClean="0">
                <a:latin typeface="Century Gothic" panose="020B0502020202020204" pitchFamily="34" charset="0"/>
              </a:rPr>
              <a:t>Назирова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Севара</a:t>
            </a:r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ru-RU" dirty="0" err="1" smtClean="0">
                <a:latin typeface="Century Gothic" panose="020B0502020202020204" pitchFamily="34" charset="0"/>
              </a:rPr>
              <a:t>Дрягин</a:t>
            </a:r>
            <a:r>
              <a:rPr lang="ru-RU" dirty="0" smtClean="0">
                <a:latin typeface="Century Gothic" panose="020B0502020202020204" pitchFamily="34" charset="0"/>
              </a:rPr>
              <a:t> Кирилл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Сидорова Вероника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Жигалова Евгения</a:t>
            </a:r>
            <a:endParaRPr lang="ru-RU" dirty="0">
              <a:latin typeface="Century Gothic" panose="020B0502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313818" y="4002578"/>
            <a:ext cx="2596134" cy="2556000"/>
            <a:chOff x="2436673" y="2047351"/>
            <a:chExt cx="2596134" cy="2556000"/>
          </a:xfrm>
        </p:grpSpPr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2626749" y="2231525"/>
              <a:ext cx="2228968" cy="2230154"/>
            </a:xfrm>
            <a:prstGeom prst="ellipse">
              <a:avLst/>
            </a:prstGeom>
            <a:solidFill>
              <a:srgbClr val="A5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436673" y="2585705"/>
              <a:ext cx="748499" cy="439183"/>
            </a:xfrm>
            <a:custGeom>
              <a:avLst/>
              <a:gdLst>
                <a:gd name="T0" fmla="*/ 205 w 268"/>
                <a:gd name="T1" fmla="*/ 33 h 157"/>
                <a:gd name="T2" fmla="*/ 192 w 268"/>
                <a:gd name="T3" fmla="*/ 35 h 157"/>
                <a:gd name="T4" fmla="*/ 125 w 268"/>
                <a:gd name="T5" fmla="*/ 0 h 157"/>
                <a:gd name="T6" fmla="*/ 45 w 268"/>
                <a:gd name="T7" fmla="*/ 70 h 157"/>
                <a:gd name="T8" fmla="*/ 45 w 268"/>
                <a:gd name="T9" fmla="*/ 70 h 157"/>
                <a:gd name="T10" fmla="*/ 0 w 268"/>
                <a:gd name="T11" fmla="*/ 113 h 157"/>
                <a:gd name="T12" fmla="*/ 45 w 268"/>
                <a:gd name="T13" fmla="*/ 157 h 157"/>
                <a:gd name="T14" fmla="*/ 205 w 268"/>
                <a:gd name="T15" fmla="*/ 157 h 157"/>
                <a:gd name="T16" fmla="*/ 268 w 268"/>
                <a:gd name="T17" fmla="*/ 95 h 157"/>
                <a:gd name="T18" fmla="*/ 205 w 268"/>
                <a:gd name="T19" fmla="*/ 3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157">
                  <a:moveTo>
                    <a:pt x="205" y="33"/>
                  </a:moveTo>
                  <a:cubicBezTo>
                    <a:pt x="201" y="33"/>
                    <a:pt x="196" y="34"/>
                    <a:pt x="192" y="35"/>
                  </a:cubicBezTo>
                  <a:cubicBezTo>
                    <a:pt x="178" y="14"/>
                    <a:pt x="153" y="0"/>
                    <a:pt x="125" y="0"/>
                  </a:cubicBezTo>
                  <a:cubicBezTo>
                    <a:pt x="84" y="0"/>
                    <a:pt x="49" y="3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20" y="70"/>
                    <a:pt x="0" y="89"/>
                    <a:pt x="0" y="113"/>
                  </a:cubicBezTo>
                  <a:cubicBezTo>
                    <a:pt x="0" y="137"/>
                    <a:pt x="20" y="157"/>
                    <a:pt x="45" y="157"/>
                  </a:cubicBezTo>
                  <a:cubicBezTo>
                    <a:pt x="205" y="157"/>
                    <a:pt x="205" y="157"/>
                    <a:pt x="205" y="157"/>
                  </a:cubicBezTo>
                  <a:cubicBezTo>
                    <a:pt x="240" y="157"/>
                    <a:pt x="268" y="129"/>
                    <a:pt x="268" y="95"/>
                  </a:cubicBezTo>
                  <a:cubicBezTo>
                    <a:pt x="268" y="61"/>
                    <a:pt x="240" y="33"/>
                    <a:pt x="205" y="33"/>
                  </a:cubicBezTo>
                </a:path>
              </a:pathLst>
            </a:custGeom>
            <a:solidFill>
              <a:srgbClr val="46D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799116" y="2585705"/>
              <a:ext cx="386056" cy="439183"/>
            </a:xfrm>
            <a:custGeom>
              <a:avLst/>
              <a:gdLst>
                <a:gd name="T0" fmla="*/ 0 w 138"/>
                <a:gd name="T1" fmla="*/ 0 h 157"/>
                <a:gd name="T2" fmla="*/ 0 w 138"/>
                <a:gd name="T3" fmla="*/ 157 h 157"/>
                <a:gd name="T4" fmla="*/ 75 w 138"/>
                <a:gd name="T5" fmla="*/ 157 h 157"/>
                <a:gd name="T6" fmla="*/ 138 w 138"/>
                <a:gd name="T7" fmla="*/ 95 h 157"/>
                <a:gd name="T8" fmla="*/ 75 w 138"/>
                <a:gd name="T9" fmla="*/ 33 h 157"/>
                <a:gd name="T10" fmla="*/ 62 w 138"/>
                <a:gd name="T11" fmla="*/ 35 h 157"/>
                <a:gd name="T12" fmla="*/ 62 w 138"/>
                <a:gd name="T13" fmla="*/ 35 h 157"/>
                <a:gd name="T14" fmla="*/ 0 w 138"/>
                <a:gd name="T1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7">
                  <a:moveTo>
                    <a:pt x="0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75" y="157"/>
                    <a:pt x="75" y="157"/>
                    <a:pt x="75" y="157"/>
                  </a:cubicBezTo>
                  <a:cubicBezTo>
                    <a:pt x="110" y="157"/>
                    <a:pt x="138" y="129"/>
                    <a:pt x="138" y="95"/>
                  </a:cubicBezTo>
                  <a:cubicBezTo>
                    <a:pt x="138" y="61"/>
                    <a:pt x="110" y="33"/>
                    <a:pt x="75" y="33"/>
                  </a:cubicBezTo>
                  <a:cubicBezTo>
                    <a:pt x="71" y="33"/>
                    <a:pt x="66" y="3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48" y="15"/>
                    <a:pt x="26" y="2"/>
                    <a:pt x="0" y="0"/>
                  </a:cubicBezTo>
                </a:path>
              </a:pathLst>
            </a:custGeom>
            <a:solidFill>
              <a:srgbClr val="41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4224097" y="3288162"/>
              <a:ext cx="796904" cy="466337"/>
            </a:xfrm>
            <a:custGeom>
              <a:avLst/>
              <a:gdLst>
                <a:gd name="T0" fmla="*/ 67 w 285"/>
                <a:gd name="T1" fmla="*/ 36 h 167"/>
                <a:gd name="T2" fmla="*/ 81 w 285"/>
                <a:gd name="T3" fmla="*/ 37 h 167"/>
                <a:gd name="T4" fmla="*/ 152 w 285"/>
                <a:gd name="T5" fmla="*/ 0 h 167"/>
                <a:gd name="T6" fmla="*/ 237 w 285"/>
                <a:gd name="T7" fmla="*/ 74 h 167"/>
                <a:gd name="T8" fmla="*/ 238 w 285"/>
                <a:gd name="T9" fmla="*/ 74 h 167"/>
                <a:gd name="T10" fmla="*/ 285 w 285"/>
                <a:gd name="T11" fmla="*/ 120 h 167"/>
                <a:gd name="T12" fmla="*/ 238 w 285"/>
                <a:gd name="T13" fmla="*/ 167 h 167"/>
                <a:gd name="T14" fmla="*/ 67 w 285"/>
                <a:gd name="T15" fmla="*/ 167 h 167"/>
                <a:gd name="T16" fmla="*/ 0 w 285"/>
                <a:gd name="T17" fmla="*/ 101 h 167"/>
                <a:gd name="T18" fmla="*/ 67 w 285"/>
                <a:gd name="T19" fmla="*/ 3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5" h="167">
                  <a:moveTo>
                    <a:pt x="67" y="36"/>
                  </a:moveTo>
                  <a:cubicBezTo>
                    <a:pt x="72" y="36"/>
                    <a:pt x="77" y="36"/>
                    <a:pt x="81" y="37"/>
                  </a:cubicBezTo>
                  <a:cubicBezTo>
                    <a:pt x="97" y="15"/>
                    <a:pt x="123" y="0"/>
                    <a:pt x="152" y="0"/>
                  </a:cubicBezTo>
                  <a:cubicBezTo>
                    <a:pt x="196" y="0"/>
                    <a:pt x="232" y="32"/>
                    <a:pt x="237" y="74"/>
                  </a:cubicBezTo>
                  <a:cubicBezTo>
                    <a:pt x="238" y="74"/>
                    <a:pt x="238" y="74"/>
                    <a:pt x="238" y="74"/>
                  </a:cubicBezTo>
                  <a:cubicBezTo>
                    <a:pt x="264" y="74"/>
                    <a:pt x="285" y="95"/>
                    <a:pt x="285" y="120"/>
                  </a:cubicBezTo>
                  <a:cubicBezTo>
                    <a:pt x="285" y="146"/>
                    <a:pt x="264" y="167"/>
                    <a:pt x="238" y="167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30" y="167"/>
                    <a:pt x="0" y="137"/>
                    <a:pt x="0" y="101"/>
                  </a:cubicBezTo>
                  <a:cubicBezTo>
                    <a:pt x="0" y="65"/>
                    <a:pt x="30" y="36"/>
                    <a:pt x="67" y="36"/>
                  </a:cubicBezTo>
                </a:path>
              </a:pathLst>
            </a:custGeom>
            <a:solidFill>
              <a:srgbClr val="46D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613695" y="3288162"/>
              <a:ext cx="407306" cy="466337"/>
            </a:xfrm>
            <a:custGeom>
              <a:avLst/>
              <a:gdLst>
                <a:gd name="T0" fmla="*/ 13 w 146"/>
                <a:gd name="T1" fmla="*/ 0 h 167"/>
                <a:gd name="T2" fmla="*/ 13 w 146"/>
                <a:gd name="T3" fmla="*/ 0 h 167"/>
                <a:gd name="T4" fmla="*/ 13 w 146"/>
                <a:gd name="T5" fmla="*/ 0 h 167"/>
                <a:gd name="T6" fmla="*/ 13 w 146"/>
                <a:gd name="T7" fmla="*/ 0 h 167"/>
                <a:gd name="T8" fmla="*/ 0 w 146"/>
                <a:gd name="T9" fmla="*/ 1 h 167"/>
                <a:gd name="T10" fmla="*/ 0 w 146"/>
                <a:gd name="T11" fmla="*/ 167 h 167"/>
                <a:gd name="T12" fmla="*/ 99 w 146"/>
                <a:gd name="T13" fmla="*/ 167 h 167"/>
                <a:gd name="T14" fmla="*/ 146 w 146"/>
                <a:gd name="T15" fmla="*/ 120 h 167"/>
                <a:gd name="T16" fmla="*/ 99 w 146"/>
                <a:gd name="T17" fmla="*/ 74 h 167"/>
                <a:gd name="T18" fmla="*/ 98 w 146"/>
                <a:gd name="T19" fmla="*/ 74 h 167"/>
                <a:gd name="T20" fmla="*/ 13 w 146"/>
                <a:gd name="T2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6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4" y="0"/>
                    <a:pt x="0" y="1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99" y="167"/>
                    <a:pt x="99" y="167"/>
                    <a:pt x="99" y="167"/>
                  </a:cubicBezTo>
                  <a:cubicBezTo>
                    <a:pt x="125" y="167"/>
                    <a:pt x="146" y="146"/>
                    <a:pt x="146" y="120"/>
                  </a:cubicBezTo>
                  <a:cubicBezTo>
                    <a:pt x="146" y="95"/>
                    <a:pt x="125" y="74"/>
                    <a:pt x="99" y="74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3" y="32"/>
                    <a:pt x="57" y="0"/>
                    <a:pt x="13" y="0"/>
                  </a:cubicBezTo>
                </a:path>
              </a:pathLst>
            </a:custGeom>
            <a:solidFill>
              <a:srgbClr val="41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463826" y="3282259"/>
              <a:ext cx="631620" cy="376612"/>
            </a:xfrm>
            <a:custGeom>
              <a:avLst/>
              <a:gdLst>
                <a:gd name="T0" fmla="*/ 72 w 226"/>
                <a:gd name="T1" fmla="*/ 0 h 135"/>
                <a:gd name="T2" fmla="*/ 95 w 226"/>
                <a:gd name="T3" fmla="*/ 0 h 135"/>
                <a:gd name="T4" fmla="*/ 161 w 226"/>
                <a:gd name="T5" fmla="*/ 40 h 135"/>
                <a:gd name="T6" fmla="*/ 175 w 226"/>
                <a:gd name="T7" fmla="*/ 40 h 135"/>
                <a:gd name="T8" fmla="*/ 226 w 226"/>
                <a:gd name="T9" fmla="*/ 88 h 135"/>
                <a:gd name="T10" fmla="*/ 175 w 226"/>
                <a:gd name="T11" fmla="*/ 135 h 135"/>
                <a:gd name="T12" fmla="*/ 72 w 226"/>
                <a:gd name="T13" fmla="*/ 135 h 135"/>
                <a:gd name="T14" fmla="*/ 0 w 226"/>
                <a:gd name="T15" fmla="*/ 68 h 135"/>
                <a:gd name="T16" fmla="*/ 72 w 226"/>
                <a:gd name="T1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35">
                  <a:moveTo>
                    <a:pt x="72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125" y="0"/>
                    <a:pt x="150" y="17"/>
                    <a:pt x="161" y="40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203" y="40"/>
                    <a:pt x="226" y="61"/>
                    <a:pt x="226" y="88"/>
                  </a:cubicBezTo>
                  <a:cubicBezTo>
                    <a:pt x="226" y="114"/>
                    <a:pt x="203" y="135"/>
                    <a:pt x="175" y="135"/>
                  </a:cubicBezTo>
                  <a:cubicBezTo>
                    <a:pt x="72" y="135"/>
                    <a:pt x="72" y="135"/>
                    <a:pt x="72" y="135"/>
                  </a:cubicBezTo>
                  <a:cubicBezTo>
                    <a:pt x="32" y="135"/>
                    <a:pt x="0" y="105"/>
                    <a:pt x="0" y="68"/>
                  </a:cubicBezTo>
                  <a:cubicBezTo>
                    <a:pt x="0" y="31"/>
                    <a:pt x="32" y="0"/>
                    <a:pt x="72" y="0"/>
                  </a:cubicBezTo>
                  <a:close/>
                </a:path>
              </a:pathLst>
            </a:custGeom>
            <a:solidFill>
              <a:srgbClr val="1D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3095446" y="2650638"/>
              <a:ext cx="688289" cy="687109"/>
            </a:xfrm>
            <a:prstGeom prst="ellipse">
              <a:avLst/>
            </a:prstGeom>
            <a:solidFill>
              <a:srgbClr val="FBD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3442542" y="2650638"/>
              <a:ext cx="341193" cy="687109"/>
            </a:xfrm>
            <a:custGeom>
              <a:avLst/>
              <a:gdLst>
                <a:gd name="T0" fmla="*/ 0 w 122"/>
                <a:gd name="T1" fmla="*/ 0 h 246"/>
                <a:gd name="T2" fmla="*/ 0 w 122"/>
                <a:gd name="T3" fmla="*/ 246 h 246"/>
                <a:gd name="T4" fmla="*/ 122 w 122"/>
                <a:gd name="T5" fmla="*/ 123 h 246"/>
                <a:gd name="T6" fmla="*/ 0 w 122"/>
                <a:gd name="T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246">
                  <a:moveTo>
                    <a:pt x="0" y="0"/>
                  </a:moveTo>
                  <a:cubicBezTo>
                    <a:pt x="0" y="246"/>
                    <a:pt x="0" y="246"/>
                    <a:pt x="0" y="246"/>
                  </a:cubicBezTo>
                  <a:cubicBezTo>
                    <a:pt x="67" y="245"/>
                    <a:pt x="122" y="191"/>
                    <a:pt x="122" y="123"/>
                  </a:cubicBezTo>
                  <a:cubicBezTo>
                    <a:pt x="122" y="55"/>
                    <a:pt x="67" y="1"/>
                    <a:pt x="0" y="0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411846" y="2516050"/>
              <a:ext cx="55488" cy="95629"/>
            </a:xfrm>
            <a:custGeom>
              <a:avLst/>
              <a:gdLst>
                <a:gd name="T0" fmla="*/ 20 w 20"/>
                <a:gd name="T1" fmla="*/ 23 h 34"/>
                <a:gd name="T2" fmla="*/ 10 w 20"/>
                <a:gd name="T3" fmla="*/ 34 h 34"/>
                <a:gd name="T4" fmla="*/ 0 w 20"/>
                <a:gd name="T5" fmla="*/ 23 h 34"/>
                <a:gd name="T6" fmla="*/ 0 w 20"/>
                <a:gd name="T7" fmla="*/ 11 h 34"/>
                <a:gd name="T8" fmla="*/ 10 w 20"/>
                <a:gd name="T9" fmla="*/ 0 h 34"/>
                <a:gd name="T10" fmla="*/ 20 w 20"/>
                <a:gd name="T11" fmla="*/ 11 h 34"/>
                <a:gd name="T12" fmla="*/ 20 w 20"/>
                <a:gd name="T1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4">
                  <a:moveTo>
                    <a:pt x="20" y="23"/>
                  </a:moveTo>
                  <a:cubicBezTo>
                    <a:pt x="20" y="29"/>
                    <a:pt x="16" y="34"/>
                    <a:pt x="10" y="34"/>
                  </a:cubicBezTo>
                  <a:cubicBezTo>
                    <a:pt x="4" y="34"/>
                    <a:pt x="0" y="29"/>
                    <a:pt x="0" y="2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6" y="0"/>
                    <a:pt x="20" y="5"/>
                    <a:pt x="20" y="11"/>
                  </a:cubicBezTo>
                  <a:lnTo>
                    <a:pt x="20" y="23"/>
                  </a:lnTo>
                  <a:close/>
                </a:path>
              </a:pathLst>
            </a:custGeom>
            <a:solidFill>
              <a:srgbClr val="FBD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3182810" y="2572719"/>
              <a:ext cx="83823" cy="96809"/>
            </a:xfrm>
            <a:custGeom>
              <a:avLst/>
              <a:gdLst>
                <a:gd name="T0" fmla="*/ 27 w 30"/>
                <a:gd name="T1" fmla="*/ 18 h 35"/>
                <a:gd name="T2" fmla="*/ 23 w 30"/>
                <a:gd name="T3" fmla="*/ 32 h 35"/>
                <a:gd name="T4" fmla="*/ 9 w 30"/>
                <a:gd name="T5" fmla="*/ 28 h 35"/>
                <a:gd name="T6" fmla="*/ 3 w 30"/>
                <a:gd name="T7" fmla="*/ 17 h 35"/>
                <a:gd name="T8" fmla="*/ 7 w 30"/>
                <a:gd name="T9" fmla="*/ 3 h 35"/>
                <a:gd name="T10" fmla="*/ 21 w 30"/>
                <a:gd name="T11" fmla="*/ 7 h 35"/>
                <a:gd name="T12" fmla="*/ 27 w 30"/>
                <a:gd name="T13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5">
                  <a:moveTo>
                    <a:pt x="27" y="18"/>
                  </a:moveTo>
                  <a:cubicBezTo>
                    <a:pt x="30" y="23"/>
                    <a:pt x="28" y="29"/>
                    <a:pt x="23" y="32"/>
                  </a:cubicBezTo>
                  <a:cubicBezTo>
                    <a:pt x="18" y="35"/>
                    <a:pt x="12" y="33"/>
                    <a:pt x="9" y="2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FBD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3017527" y="2736822"/>
              <a:ext cx="97990" cy="83823"/>
            </a:xfrm>
            <a:custGeom>
              <a:avLst/>
              <a:gdLst>
                <a:gd name="T0" fmla="*/ 28 w 35"/>
                <a:gd name="T1" fmla="*/ 9 h 30"/>
                <a:gd name="T2" fmla="*/ 32 w 35"/>
                <a:gd name="T3" fmla="*/ 23 h 30"/>
                <a:gd name="T4" fmla="*/ 18 w 35"/>
                <a:gd name="T5" fmla="*/ 27 h 30"/>
                <a:gd name="T6" fmla="*/ 7 w 35"/>
                <a:gd name="T7" fmla="*/ 21 h 30"/>
                <a:gd name="T8" fmla="*/ 3 w 35"/>
                <a:gd name="T9" fmla="*/ 7 h 30"/>
                <a:gd name="T10" fmla="*/ 17 w 35"/>
                <a:gd name="T11" fmla="*/ 3 h 30"/>
                <a:gd name="T12" fmla="*/ 28 w 35"/>
                <a:gd name="T1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28" y="9"/>
                  </a:moveTo>
                  <a:cubicBezTo>
                    <a:pt x="33" y="12"/>
                    <a:pt x="35" y="18"/>
                    <a:pt x="32" y="23"/>
                  </a:cubicBezTo>
                  <a:cubicBezTo>
                    <a:pt x="29" y="28"/>
                    <a:pt x="23" y="30"/>
                    <a:pt x="18" y="27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FBD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2962038" y="2965858"/>
              <a:ext cx="94448" cy="56669"/>
            </a:xfrm>
            <a:custGeom>
              <a:avLst/>
              <a:gdLst>
                <a:gd name="T0" fmla="*/ 23 w 34"/>
                <a:gd name="T1" fmla="*/ 0 h 20"/>
                <a:gd name="T2" fmla="*/ 34 w 34"/>
                <a:gd name="T3" fmla="*/ 10 h 20"/>
                <a:gd name="T4" fmla="*/ 23 w 34"/>
                <a:gd name="T5" fmla="*/ 20 h 20"/>
                <a:gd name="T6" fmla="*/ 11 w 34"/>
                <a:gd name="T7" fmla="*/ 20 h 20"/>
                <a:gd name="T8" fmla="*/ 0 w 34"/>
                <a:gd name="T9" fmla="*/ 10 h 20"/>
                <a:gd name="T10" fmla="*/ 11 w 34"/>
                <a:gd name="T11" fmla="*/ 0 h 20"/>
                <a:gd name="T12" fmla="*/ 23 w 3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0">
                  <a:moveTo>
                    <a:pt x="23" y="0"/>
                  </a:moveTo>
                  <a:cubicBezTo>
                    <a:pt x="29" y="0"/>
                    <a:pt x="34" y="4"/>
                    <a:pt x="34" y="10"/>
                  </a:cubicBezTo>
                  <a:cubicBezTo>
                    <a:pt x="34" y="16"/>
                    <a:pt x="29" y="20"/>
                    <a:pt x="23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DDC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3017527" y="3167741"/>
              <a:ext cx="97990" cy="83823"/>
            </a:xfrm>
            <a:custGeom>
              <a:avLst/>
              <a:gdLst>
                <a:gd name="T0" fmla="*/ 18 w 35"/>
                <a:gd name="T1" fmla="*/ 3 h 30"/>
                <a:gd name="T2" fmla="*/ 32 w 35"/>
                <a:gd name="T3" fmla="*/ 7 h 30"/>
                <a:gd name="T4" fmla="*/ 28 w 35"/>
                <a:gd name="T5" fmla="*/ 21 h 30"/>
                <a:gd name="T6" fmla="*/ 17 w 35"/>
                <a:gd name="T7" fmla="*/ 27 h 30"/>
                <a:gd name="T8" fmla="*/ 3 w 35"/>
                <a:gd name="T9" fmla="*/ 23 h 30"/>
                <a:gd name="T10" fmla="*/ 7 w 35"/>
                <a:gd name="T11" fmla="*/ 9 h 30"/>
                <a:gd name="T12" fmla="*/ 18 w 35"/>
                <a:gd name="T13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18" y="3"/>
                  </a:moveTo>
                  <a:cubicBezTo>
                    <a:pt x="23" y="0"/>
                    <a:pt x="29" y="2"/>
                    <a:pt x="32" y="7"/>
                  </a:cubicBezTo>
                  <a:cubicBezTo>
                    <a:pt x="35" y="12"/>
                    <a:pt x="33" y="18"/>
                    <a:pt x="28" y="21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2" y="30"/>
                    <a:pt x="6" y="28"/>
                    <a:pt x="3" y="23"/>
                  </a:cubicBezTo>
                  <a:cubicBezTo>
                    <a:pt x="0" y="18"/>
                    <a:pt x="2" y="12"/>
                    <a:pt x="7" y="9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rgbClr val="DDC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3182810" y="3318858"/>
              <a:ext cx="83823" cy="96809"/>
            </a:xfrm>
            <a:custGeom>
              <a:avLst/>
              <a:gdLst>
                <a:gd name="T0" fmla="*/ 9 w 30"/>
                <a:gd name="T1" fmla="*/ 7 h 35"/>
                <a:gd name="T2" fmla="*/ 23 w 30"/>
                <a:gd name="T3" fmla="*/ 3 h 35"/>
                <a:gd name="T4" fmla="*/ 27 w 30"/>
                <a:gd name="T5" fmla="*/ 17 h 35"/>
                <a:gd name="T6" fmla="*/ 21 w 30"/>
                <a:gd name="T7" fmla="*/ 28 h 35"/>
                <a:gd name="T8" fmla="*/ 7 w 30"/>
                <a:gd name="T9" fmla="*/ 32 h 35"/>
                <a:gd name="T10" fmla="*/ 3 w 30"/>
                <a:gd name="T11" fmla="*/ 18 h 35"/>
                <a:gd name="T12" fmla="*/ 9 w 30"/>
                <a:gd name="T13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5">
                  <a:moveTo>
                    <a:pt x="9" y="7"/>
                  </a:moveTo>
                  <a:cubicBezTo>
                    <a:pt x="12" y="2"/>
                    <a:pt x="18" y="0"/>
                    <a:pt x="23" y="3"/>
                  </a:cubicBezTo>
                  <a:cubicBezTo>
                    <a:pt x="28" y="6"/>
                    <a:pt x="30" y="12"/>
                    <a:pt x="27" y="1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8" y="33"/>
                    <a:pt x="12" y="35"/>
                    <a:pt x="7" y="32"/>
                  </a:cubicBezTo>
                  <a:cubicBezTo>
                    <a:pt x="2" y="29"/>
                    <a:pt x="0" y="23"/>
                    <a:pt x="3" y="18"/>
                  </a:cubicBezTo>
                  <a:lnTo>
                    <a:pt x="9" y="7"/>
                  </a:lnTo>
                  <a:close/>
                </a:path>
              </a:pathLst>
            </a:custGeom>
            <a:solidFill>
              <a:srgbClr val="DDC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3411846" y="3376707"/>
              <a:ext cx="55488" cy="95629"/>
            </a:xfrm>
            <a:custGeom>
              <a:avLst/>
              <a:gdLst>
                <a:gd name="T0" fmla="*/ 0 w 20"/>
                <a:gd name="T1" fmla="*/ 11 h 34"/>
                <a:gd name="T2" fmla="*/ 10 w 20"/>
                <a:gd name="T3" fmla="*/ 0 h 34"/>
                <a:gd name="T4" fmla="*/ 20 w 20"/>
                <a:gd name="T5" fmla="*/ 11 h 34"/>
                <a:gd name="T6" fmla="*/ 20 w 20"/>
                <a:gd name="T7" fmla="*/ 23 h 34"/>
                <a:gd name="T8" fmla="*/ 10 w 20"/>
                <a:gd name="T9" fmla="*/ 34 h 34"/>
                <a:gd name="T10" fmla="*/ 0 w 20"/>
                <a:gd name="T11" fmla="*/ 23 h 34"/>
                <a:gd name="T12" fmla="*/ 0 w 20"/>
                <a:gd name="T13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4">
                  <a:moveTo>
                    <a:pt x="0" y="11"/>
                  </a:moveTo>
                  <a:cubicBezTo>
                    <a:pt x="0" y="5"/>
                    <a:pt x="4" y="0"/>
                    <a:pt x="10" y="0"/>
                  </a:cubicBezTo>
                  <a:cubicBezTo>
                    <a:pt x="16" y="0"/>
                    <a:pt x="20" y="5"/>
                    <a:pt x="20" y="1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9"/>
                    <a:pt x="16" y="34"/>
                    <a:pt x="10" y="34"/>
                  </a:cubicBezTo>
                  <a:cubicBezTo>
                    <a:pt x="4" y="34"/>
                    <a:pt x="0" y="29"/>
                    <a:pt x="0" y="23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DDC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3612548" y="3318858"/>
              <a:ext cx="83823" cy="96809"/>
            </a:xfrm>
            <a:custGeom>
              <a:avLst/>
              <a:gdLst>
                <a:gd name="T0" fmla="*/ 3 w 30"/>
                <a:gd name="T1" fmla="*/ 17 h 35"/>
                <a:gd name="T2" fmla="*/ 7 w 30"/>
                <a:gd name="T3" fmla="*/ 3 h 35"/>
                <a:gd name="T4" fmla="*/ 21 w 30"/>
                <a:gd name="T5" fmla="*/ 7 h 35"/>
                <a:gd name="T6" fmla="*/ 27 w 30"/>
                <a:gd name="T7" fmla="*/ 18 h 35"/>
                <a:gd name="T8" fmla="*/ 23 w 30"/>
                <a:gd name="T9" fmla="*/ 32 h 35"/>
                <a:gd name="T10" fmla="*/ 9 w 30"/>
                <a:gd name="T11" fmla="*/ 28 h 35"/>
                <a:gd name="T12" fmla="*/ 3 w 30"/>
                <a:gd name="T1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5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30" y="23"/>
                    <a:pt x="28" y="29"/>
                    <a:pt x="23" y="32"/>
                  </a:cubicBezTo>
                  <a:cubicBezTo>
                    <a:pt x="18" y="35"/>
                    <a:pt x="12" y="33"/>
                    <a:pt x="9" y="28"/>
                  </a:cubicBezTo>
                  <a:lnTo>
                    <a:pt x="3" y="17"/>
                  </a:lnTo>
                  <a:close/>
                </a:path>
              </a:pathLst>
            </a:custGeom>
            <a:solidFill>
              <a:srgbClr val="DDC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3763664" y="3167741"/>
              <a:ext cx="97990" cy="83823"/>
            </a:xfrm>
            <a:custGeom>
              <a:avLst/>
              <a:gdLst>
                <a:gd name="T0" fmla="*/ 7 w 35"/>
                <a:gd name="T1" fmla="*/ 21 h 30"/>
                <a:gd name="T2" fmla="*/ 3 w 35"/>
                <a:gd name="T3" fmla="*/ 7 h 30"/>
                <a:gd name="T4" fmla="*/ 17 w 35"/>
                <a:gd name="T5" fmla="*/ 3 h 30"/>
                <a:gd name="T6" fmla="*/ 28 w 35"/>
                <a:gd name="T7" fmla="*/ 9 h 30"/>
                <a:gd name="T8" fmla="*/ 32 w 35"/>
                <a:gd name="T9" fmla="*/ 23 h 30"/>
                <a:gd name="T10" fmla="*/ 18 w 35"/>
                <a:gd name="T11" fmla="*/ 27 h 30"/>
                <a:gd name="T12" fmla="*/ 7 w 35"/>
                <a:gd name="T13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7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3" y="12"/>
                    <a:pt x="35" y="18"/>
                    <a:pt x="32" y="23"/>
                  </a:cubicBezTo>
                  <a:cubicBezTo>
                    <a:pt x="29" y="28"/>
                    <a:pt x="23" y="30"/>
                    <a:pt x="18" y="27"/>
                  </a:cubicBezTo>
                  <a:lnTo>
                    <a:pt x="7" y="21"/>
                  </a:lnTo>
                  <a:close/>
                </a:path>
              </a:pathLst>
            </a:custGeom>
            <a:solidFill>
              <a:srgbClr val="FBD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3822694" y="2965858"/>
              <a:ext cx="94448" cy="56669"/>
            </a:xfrm>
            <a:custGeom>
              <a:avLst/>
              <a:gdLst>
                <a:gd name="T0" fmla="*/ 11 w 34"/>
                <a:gd name="T1" fmla="*/ 20 h 20"/>
                <a:gd name="T2" fmla="*/ 0 w 34"/>
                <a:gd name="T3" fmla="*/ 10 h 20"/>
                <a:gd name="T4" fmla="*/ 11 w 34"/>
                <a:gd name="T5" fmla="*/ 0 h 20"/>
                <a:gd name="T6" fmla="*/ 23 w 34"/>
                <a:gd name="T7" fmla="*/ 0 h 20"/>
                <a:gd name="T8" fmla="*/ 34 w 34"/>
                <a:gd name="T9" fmla="*/ 10 h 20"/>
                <a:gd name="T10" fmla="*/ 23 w 34"/>
                <a:gd name="T11" fmla="*/ 20 h 20"/>
                <a:gd name="T12" fmla="*/ 11 w 3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0">
                  <a:moveTo>
                    <a:pt x="11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4"/>
                    <a:pt x="34" y="10"/>
                  </a:cubicBezTo>
                  <a:cubicBezTo>
                    <a:pt x="34" y="16"/>
                    <a:pt x="29" y="20"/>
                    <a:pt x="23" y="20"/>
                  </a:cubicBezTo>
                  <a:lnTo>
                    <a:pt x="11" y="20"/>
                  </a:lnTo>
                  <a:close/>
                </a:path>
              </a:pathLst>
            </a:custGeom>
            <a:solidFill>
              <a:srgbClr val="FBD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3763664" y="2736822"/>
              <a:ext cx="97990" cy="83823"/>
            </a:xfrm>
            <a:custGeom>
              <a:avLst/>
              <a:gdLst>
                <a:gd name="T0" fmla="*/ 17 w 35"/>
                <a:gd name="T1" fmla="*/ 27 h 30"/>
                <a:gd name="T2" fmla="*/ 3 w 35"/>
                <a:gd name="T3" fmla="*/ 23 h 30"/>
                <a:gd name="T4" fmla="*/ 7 w 35"/>
                <a:gd name="T5" fmla="*/ 9 h 30"/>
                <a:gd name="T6" fmla="*/ 18 w 35"/>
                <a:gd name="T7" fmla="*/ 3 h 30"/>
                <a:gd name="T8" fmla="*/ 32 w 35"/>
                <a:gd name="T9" fmla="*/ 7 h 30"/>
                <a:gd name="T10" fmla="*/ 28 w 35"/>
                <a:gd name="T11" fmla="*/ 21 h 30"/>
                <a:gd name="T12" fmla="*/ 17 w 35"/>
                <a:gd name="T13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17" y="27"/>
                  </a:moveTo>
                  <a:cubicBezTo>
                    <a:pt x="12" y="30"/>
                    <a:pt x="6" y="28"/>
                    <a:pt x="3" y="23"/>
                  </a:cubicBezTo>
                  <a:cubicBezTo>
                    <a:pt x="0" y="18"/>
                    <a:pt x="2" y="12"/>
                    <a:pt x="7" y="9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23" y="0"/>
                    <a:pt x="29" y="2"/>
                    <a:pt x="32" y="7"/>
                  </a:cubicBezTo>
                  <a:cubicBezTo>
                    <a:pt x="35" y="12"/>
                    <a:pt x="33" y="18"/>
                    <a:pt x="28" y="21"/>
                  </a:cubicBezTo>
                  <a:lnTo>
                    <a:pt x="17" y="27"/>
                  </a:lnTo>
                  <a:close/>
                </a:path>
              </a:pathLst>
            </a:custGeom>
            <a:solidFill>
              <a:srgbClr val="FBD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3612548" y="2572719"/>
              <a:ext cx="83823" cy="96809"/>
            </a:xfrm>
            <a:custGeom>
              <a:avLst/>
              <a:gdLst>
                <a:gd name="T0" fmla="*/ 21 w 30"/>
                <a:gd name="T1" fmla="*/ 28 h 35"/>
                <a:gd name="T2" fmla="*/ 7 w 30"/>
                <a:gd name="T3" fmla="*/ 32 h 35"/>
                <a:gd name="T4" fmla="*/ 3 w 30"/>
                <a:gd name="T5" fmla="*/ 18 h 35"/>
                <a:gd name="T6" fmla="*/ 9 w 30"/>
                <a:gd name="T7" fmla="*/ 7 h 35"/>
                <a:gd name="T8" fmla="*/ 23 w 30"/>
                <a:gd name="T9" fmla="*/ 3 h 35"/>
                <a:gd name="T10" fmla="*/ 27 w 30"/>
                <a:gd name="T11" fmla="*/ 17 h 35"/>
                <a:gd name="T12" fmla="*/ 21 w 30"/>
                <a:gd name="T1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5">
                  <a:moveTo>
                    <a:pt x="21" y="28"/>
                  </a:moveTo>
                  <a:cubicBezTo>
                    <a:pt x="18" y="33"/>
                    <a:pt x="12" y="35"/>
                    <a:pt x="7" y="32"/>
                  </a:cubicBezTo>
                  <a:cubicBezTo>
                    <a:pt x="2" y="29"/>
                    <a:pt x="0" y="23"/>
                    <a:pt x="3" y="1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2"/>
                    <a:pt x="18" y="0"/>
                    <a:pt x="23" y="3"/>
                  </a:cubicBezTo>
                  <a:cubicBezTo>
                    <a:pt x="28" y="6"/>
                    <a:pt x="30" y="12"/>
                    <a:pt x="27" y="17"/>
                  </a:cubicBezTo>
                  <a:lnTo>
                    <a:pt x="21" y="28"/>
                  </a:lnTo>
                  <a:close/>
                </a:path>
              </a:pathLst>
            </a:custGeom>
            <a:solidFill>
              <a:srgbClr val="FBD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2843979" y="2815922"/>
              <a:ext cx="942117" cy="910243"/>
            </a:xfrm>
            <a:custGeom>
              <a:avLst/>
              <a:gdLst>
                <a:gd name="T0" fmla="*/ 0 w 337"/>
                <a:gd name="T1" fmla="*/ 40 h 326"/>
                <a:gd name="T2" fmla="*/ 108 w 337"/>
                <a:gd name="T3" fmla="*/ 269 h 326"/>
                <a:gd name="T4" fmla="*/ 314 w 337"/>
                <a:gd name="T5" fmla="*/ 255 h 326"/>
                <a:gd name="T6" fmla="*/ 253 w 337"/>
                <a:gd name="T7" fmla="*/ 58 h 326"/>
                <a:gd name="T8" fmla="*/ 0 w 337"/>
                <a:gd name="T9" fmla="*/ 4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326">
                  <a:moveTo>
                    <a:pt x="0" y="40"/>
                  </a:moveTo>
                  <a:cubicBezTo>
                    <a:pt x="0" y="40"/>
                    <a:pt x="24" y="212"/>
                    <a:pt x="108" y="269"/>
                  </a:cubicBezTo>
                  <a:cubicBezTo>
                    <a:pt x="192" y="326"/>
                    <a:pt x="314" y="255"/>
                    <a:pt x="314" y="255"/>
                  </a:cubicBezTo>
                  <a:cubicBezTo>
                    <a:pt x="314" y="255"/>
                    <a:pt x="337" y="115"/>
                    <a:pt x="253" y="58"/>
                  </a:cubicBezTo>
                  <a:cubicBezTo>
                    <a:pt x="169" y="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93B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843979" y="2815922"/>
              <a:ext cx="942117" cy="910243"/>
            </a:xfrm>
            <a:custGeom>
              <a:avLst/>
              <a:gdLst>
                <a:gd name="T0" fmla="*/ 0 w 337"/>
                <a:gd name="T1" fmla="*/ 40 h 326"/>
                <a:gd name="T2" fmla="*/ 108 w 337"/>
                <a:gd name="T3" fmla="*/ 269 h 326"/>
                <a:gd name="T4" fmla="*/ 314 w 337"/>
                <a:gd name="T5" fmla="*/ 255 h 326"/>
                <a:gd name="T6" fmla="*/ 253 w 337"/>
                <a:gd name="T7" fmla="*/ 58 h 326"/>
                <a:gd name="T8" fmla="*/ 0 w 337"/>
                <a:gd name="T9" fmla="*/ 4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326">
                  <a:moveTo>
                    <a:pt x="0" y="40"/>
                  </a:moveTo>
                  <a:cubicBezTo>
                    <a:pt x="0" y="40"/>
                    <a:pt x="24" y="212"/>
                    <a:pt x="108" y="269"/>
                  </a:cubicBezTo>
                  <a:cubicBezTo>
                    <a:pt x="192" y="326"/>
                    <a:pt x="314" y="255"/>
                    <a:pt x="314" y="255"/>
                  </a:cubicBezTo>
                  <a:cubicBezTo>
                    <a:pt x="314" y="255"/>
                    <a:pt x="337" y="115"/>
                    <a:pt x="253" y="58"/>
                  </a:cubicBezTo>
                  <a:cubicBezTo>
                    <a:pt x="169" y="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49882" y="2824186"/>
              <a:ext cx="924408" cy="701277"/>
            </a:xfrm>
            <a:custGeom>
              <a:avLst/>
              <a:gdLst>
                <a:gd name="T0" fmla="*/ 0 w 331"/>
                <a:gd name="T1" fmla="*/ 37 h 251"/>
                <a:gd name="T2" fmla="*/ 312 w 331"/>
                <a:gd name="T3" fmla="*/ 251 h 251"/>
                <a:gd name="T4" fmla="*/ 251 w 331"/>
                <a:gd name="T5" fmla="*/ 55 h 251"/>
                <a:gd name="T6" fmla="*/ 0 w 331"/>
                <a:gd name="T7" fmla="*/ 3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1" h="251">
                  <a:moveTo>
                    <a:pt x="0" y="37"/>
                  </a:moveTo>
                  <a:cubicBezTo>
                    <a:pt x="312" y="251"/>
                    <a:pt x="312" y="251"/>
                    <a:pt x="312" y="251"/>
                  </a:cubicBezTo>
                  <a:cubicBezTo>
                    <a:pt x="313" y="239"/>
                    <a:pt x="331" y="109"/>
                    <a:pt x="251" y="55"/>
                  </a:cubicBezTo>
                  <a:cubicBezTo>
                    <a:pt x="171" y="0"/>
                    <a:pt x="14" y="33"/>
                    <a:pt x="0" y="37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2847521" y="2926899"/>
              <a:ext cx="918505" cy="674123"/>
            </a:xfrm>
            <a:custGeom>
              <a:avLst/>
              <a:gdLst>
                <a:gd name="T0" fmla="*/ 778 w 778"/>
                <a:gd name="T1" fmla="*/ 497 h 571"/>
                <a:gd name="T2" fmla="*/ 37 w 778"/>
                <a:gd name="T3" fmla="*/ 24 h 571"/>
                <a:gd name="T4" fmla="*/ 2 w 778"/>
                <a:gd name="T5" fmla="*/ 0 h 571"/>
                <a:gd name="T6" fmla="*/ 19 w 778"/>
                <a:gd name="T7" fmla="*/ 12 h 571"/>
                <a:gd name="T8" fmla="*/ 0 w 778"/>
                <a:gd name="T9" fmla="*/ 0 h 571"/>
                <a:gd name="T10" fmla="*/ 35 w 778"/>
                <a:gd name="T11" fmla="*/ 26 h 571"/>
                <a:gd name="T12" fmla="*/ 778 w 778"/>
                <a:gd name="T13" fmla="*/ 571 h 571"/>
                <a:gd name="T14" fmla="*/ 778 w 778"/>
                <a:gd name="T15" fmla="*/ 497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8" h="571">
                  <a:moveTo>
                    <a:pt x="778" y="497"/>
                  </a:moveTo>
                  <a:lnTo>
                    <a:pt x="37" y="24"/>
                  </a:lnTo>
                  <a:lnTo>
                    <a:pt x="2" y="0"/>
                  </a:lnTo>
                  <a:lnTo>
                    <a:pt x="19" y="12"/>
                  </a:lnTo>
                  <a:lnTo>
                    <a:pt x="0" y="0"/>
                  </a:lnTo>
                  <a:lnTo>
                    <a:pt x="35" y="26"/>
                  </a:lnTo>
                  <a:lnTo>
                    <a:pt x="778" y="571"/>
                  </a:lnTo>
                  <a:lnTo>
                    <a:pt x="778" y="497"/>
                  </a:lnTo>
                  <a:close/>
                </a:path>
              </a:pathLst>
            </a:custGeom>
            <a:solidFill>
              <a:srgbClr val="00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3741233" y="2980025"/>
              <a:ext cx="723707" cy="539535"/>
            </a:xfrm>
            <a:custGeom>
              <a:avLst/>
              <a:gdLst>
                <a:gd name="T0" fmla="*/ 259 w 259"/>
                <a:gd name="T1" fmla="*/ 32 h 193"/>
                <a:gd name="T2" fmla="*/ 12 w 259"/>
                <a:gd name="T3" fmla="*/ 193 h 193"/>
                <a:gd name="T4" fmla="*/ 63 w 259"/>
                <a:gd name="T5" fmla="*/ 41 h 193"/>
                <a:gd name="T6" fmla="*/ 259 w 259"/>
                <a:gd name="T7" fmla="*/ 3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93">
                  <a:moveTo>
                    <a:pt x="259" y="32"/>
                  </a:moveTo>
                  <a:cubicBezTo>
                    <a:pt x="12" y="193"/>
                    <a:pt x="12" y="193"/>
                    <a:pt x="12" y="193"/>
                  </a:cubicBezTo>
                  <a:cubicBezTo>
                    <a:pt x="10" y="184"/>
                    <a:pt x="0" y="82"/>
                    <a:pt x="63" y="41"/>
                  </a:cubicBezTo>
                  <a:cubicBezTo>
                    <a:pt x="126" y="0"/>
                    <a:pt x="248" y="30"/>
                    <a:pt x="259" y="32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3732969" y="3069751"/>
              <a:ext cx="734332" cy="517103"/>
            </a:xfrm>
            <a:custGeom>
              <a:avLst/>
              <a:gdLst>
                <a:gd name="T0" fmla="*/ 606 w 622"/>
                <a:gd name="T1" fmla="*/ 12 h 438"/>
                <a:gd name="T2" fmla="*/ 620 w 622"/>
                <a:gd name="T3" fmla="*/ 0 h 438"/>
                <a:gd name="T4" fmla="*/ 592 w 622"/>
                <a:gd name="T5" fmla="*/ 19 h 438"/>
                <a:gd name="T6" fmla="*/ 0 w 622"/>
                <a:gd name="T7" fmla="*/ 374 h 438"/>
                <a:gd name="T8" fmla="*/ 0 w 622"/>
                <a:gd name="T9" fmla="*/ 438 h 438"/>
                <a:gd name="T10" fmla="*/ 592 w 622"/>
                <a:gd name="T11" fmla="*/ 21 h 438"/>
                <a:gd name="T12" fmla="*/ 622 w 622"/>
                <a:gd name="T13" fmla="*/ 2 h 438"/>
                <a:gd name="T14" fmla="*/ 606 w 622"/>
                <a:gd name="T15" fmla="*/ 12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2" h="438">
                  <a:moveTo>
                    <a:pt x="606" y="12"/>
                  </a:moveTo>
                  <a:lnTo>
                    <a:pt x="620" y="0"/>
                  </a:lnTo>
                  <a:lnTo>
                    <a:pt x="592" y="19"/>
                  </a:lnTo>
                  <a:lnTo>
                    <a:pt x="0" y="374"/>
                  </a:lnTo>
                  <a:lnTo>
                    <a:pt x="0" y="438"/>
                  </a:lnTo>
                  <a:lnTo>
                    <a:pt x="592" y="21"/>
                  </a:lnTo>
                  <a:lnTo>
                    <a:pt x="622" y="2"/>
                  </a:lnTo>
                  <a:lnTo>
                    <a:pt x="606" y="12"/>
                  </a:lnTo>
                  <a:close/>
                </a:path>
              </a:pathLst>
            </a:custGeom>
            <a:solidFill>
              <a:srgbClr val="00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3712898" y="3527824"/>
              <a:ext cx="75558" cy="695374"/>
            </a:xfrm>
            <a:custGeom>
              <a:avLst/>
              <a:gdLst>
                <a:gd name="T0" fmla="*/ 0 w 27"/>
                <a:gd name="T1" fmla="*/ 240 h 249"/>
                <a:gd name="T2" fmla="*/ 9 w 27"/>
                <a:gd name="T3" fmla="*/ 249 h 249"/>
                <a:gd name="T4" fmla="*/ 18 w 27"/>
                <a:gd name="T5" fmla="*/ 249 h 249"/>
                <a:gd name="T6" fmla="*/ 27 w 27"/>
                <a:gd name="T7" fmla="*/ 240 h 249"/>
                <a:gd name="T8" fmla="*/ 27 w 27"/>
                <a:gd name="T9" fmla="*/ 9 h 249"/>
                <a:gd name="T10" fmla="*/ 18 w 27"/>
                <a:gd name="T11" fmla="*/ 0 h 249"/>
                <a:gd name="T12" fmla="*/ 9 w 27"/>
                <a:gd name="T13" fmla="*/ 0 h 249"/>
                <a:gd name="T14" fmla="*/ 0 w 27"/>
                <a:gd name="T15" fmla="*/ 9 h 249"/>
                <a:gd name="T16" fmla="*/ 0 w 27"/>
                <a:gd name="T17" fmla="*/ 24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49">
                  <a:moveTo>
                    <a:pt x="0" y="240"/>
                  </a:moveTo>
                  <a:cubicBezTo>
                    <a:pt x="0" y="245"/>
                    <a:pt x="4" y="249"/>
                    <a:pt x="9" y="249"/>
                  </a:cubicBezTo>
                  <a:cubicBezTo>
                    <a:pt x="18" y="249"/>
                    <a:pt x="18" y="249"/>
                    <a:pt x="18" y="249"/>
                  </a:cubicBezTo>
                  <a:cubicBezTo>
                    <a:pt x="23" y="249"/>
                    <a:pt x="27" y="245"/>
                    <a:pt x="27" y="24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4"/>
                    <a:pt x="23" y="0"/>
                    <a:pt x="1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lnTo>
                    <a:pt x="0" y="24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3363441" y="3963466"/>
              <a:ext cx="755582" cy="639885"/>
            </a:xfrm>
            <a:custGeom>
              <a:avLst/>
              <a:gdLst>
                <a:gd name="T0" fmla="*/ 576 w 640"/>
                <a:gd name="T1" fmla="*/ 542 h 542"/>
                <a:gd name="T2" fmla="*/ 64 w 640"/>
                <a:gd name="T3" fmla="*/ 542 h 542"/>
                <a:gd name="T4" fmla="*/ 0 w 640"/>
                <a:gd name="T5" fmla="*/ 0 h 542"/>
                <a:gd name="T6" fmla="*/ 640 w 640"/>
                <a:gd name="T7" fmla="*/ 0 h 542"/>
                <a:gd name="T8" fmla="*/ 576 w 640"/>
                <a:gd name="T9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" h="542">
                  <a:moveTo>
                    <a:pt x="576" y="542"/>
                  </a:moveTo>
                  <a:lnTo>
                    <a:pt x="64" y="542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576" y="542"/>
                  </a:lnTo>
                  <a:close/>
                </a:path>
              </a:pathLst>
            </a:custGeom>
            <a:solidFill>
              <a:srgbClr val="7F5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3743594" y="3963466"/>
              <a:ext cx="375430" cy="639885"/>
            </a:xfrm>
            <a:custGeom>
              <a:avLst/>
              <a:gdLst>
                <a:gd name="T0" fmla="*/ 0 w 318"/>
                <a:gd name="T1" fmla="*/ 0 h 542"/>
                <a:gd name="T2" fmla="*/ 0 w 318"/>
                <a:gd name="T3" fmla="*/ 542 h 542"/>
                <a:gd name="T4" fmla="*/ 254 w 318"/>
                <a:gd name="T5" fmla="*/ 542 h 542"/>
                <a:gd name="T6" fmla="*/ 318 w 318"/>
                <a:gd name="T7" fmla="*/ 0 h 542"/>
                <a:gd name="T8" fmla="*/ 0 w 318"/>
                <a:gd name="T9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542">
                  <a:moveTo>
                    <a:pt x="0" y="0"/>
                  </a:moveTo>
                  <a:lnTo>
                    <a:pt x="0" y="542"/>
                  </a:lnTo>
                  <a:lnTo>
                    <a:pt x="254" y="542"/>
                  </a:lnTo>
                  <a:lnTo>
                    <a:pt x="3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5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3363441" y="3963466"/>
              <a:ext cx="755582" cy="56669"/>
            </a:xfrm>
            <a:custGeom>
              <a:avLst/>
              <a:gdLst>
                <a:gd name="T0" fmla="*/ 632 w 640"/>
                <a:gd name="T1" fmla="*/ 48 h 48"/>
                <a:gd name="T2" fmla="*/ 640 w 640"/>
                <a:gd name="T3" fmla="*/ 0 h 48"/>
                <a:gd name="T4" fmla="*/ 0 w 640"/>
                <a:gd name="T5" fmla="*/ 0 h 48"/>
                <a:gd name="T6" fmla="*/ 8 w 640"/>
                <a:gd name="T7" fmla="*/ 48 h 48"/>
                <a:gd name="T8" fmla="*/ 632 w 640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" h="48">
                  <a:moveTo>
                    <a:pt x="632" y="48"/>
                  </a:moveTo>
                  <a:lnTo>
                    <a:pt x="640" y="0"/>
                  </a:lnTo>
                  <a:lnTo>
                    <a:pt x="0" y="0"/>
                  </a:lnTo>
                  <a:lnTo>
                    <a:pt x="8" y="48"/>
                  </a:lnTo>
                  <a:lnTo>
                    <a:pt x="632" y="48"/>
                  </a:lnTo>
                  <a:close/>
                </a:path>
              </a:pathLst>
            </a:custGeom>
            <a:solidFill>
              <a:srgbClr val="705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3307954" y="3846586"/>
              <a:ext cx="866559" cy="116880"/>
            </a:xfrm>
            <a:custGeom>
              <a:avLst/>
              <a:gdLst>
                <a:gd name="T0" fmla="*/ 310 w 310"/>
                <a:gd name="T1" fmla="*/ 35 h 42"/>
                <a:gd name="T2" fmla="*/ 302 w 310"/>
                <a:gd name="T3" fmla="*/ 42 h 42"/>
                <a:gd name="T4" fmla="*/ 8 w 310"/>
                <a:gd name="T5" fmla="*/ 42 h 42"/>
                <a:gd name="T6" fmla="*/ 0 w 310"/>
                <a:gd name="T7" fmla="*/ 35 h 42"/>
                <a:gd name="T8" fmla="*/ 0 w 310"/>
                <a:gd name="T9" fmla="*/ 8 h 42"/>
                <a:gd name="T10" fmla="*/ 8 w 310"/>
                <a:gd name="T11" fmla="*/ 0 h 42"/>
                <a:gd name="T12" fmla="*/ 302 w 310"/>
                <a:gd name="T13" fmla="*/ 0 h 42"/>
                <a:gd name="T14" fmla="*/ 310 w 310"/>
                <a:gd name="T15" fmla="*/ 8 h 42"/>
                <a:gd name="T16" fmla="*/ 310 w 310"/>
                <a:gd name="T17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" h="42">
                  <a:moveTo>
                    <a:pt x="310" y="35"/>
                  </a:moveTo>
                  <a:cubicBezTo>
                    <a:pt x="310" y="39"/>
                    <a:pt x="307" y="42"/>
                    <a:pt x="302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" y="42"/>
                    <a:pt x="0" y="39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7" y="0"/>
                    <a:pt x="310" y="3"/>
                    <a:pt x="310" y="8"/>
                  </a:cubicBezTo>
                  <a:lnTo>
                    <a:pt x="310" y="35"/>
                  </a:lnTo>
                  <a:close/>
                </a:path>
              </a:pathLst>
            </a:custGeom>
            <a:solidFill>
              <a:srgbClr val="7F5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4411812" y="2427504"/>
              <a:ext cx="97990" cy="108615"/>
            </a:xfrm>
            <a:custGeom>
              <a:avLst/>
              <a:gdLst>
                <a:gd name="T0" fmla="*/ 7 w 35"/>
                <a:gd name="T1" fmla="*/ 0 h 39"/>
                <a:gd name="T2" fmla="*/ 0 w 35"/>
                <a:gd name="T3" fmla="*/ 10 h 39"/>
                <a:gd name="T4" fmla="*/ 35 w 35"/>
                <a:gd name="T5" fmla="*/ 39 h 39"/>
                <a:gd name="T6" fmla="*/ 7 w 35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9">
                  <a:moveTo>
                    <a:pt x="7" y="0"/>
                  </a:moveTo>
                  <a:cubicBezTo>
                    <a:pt x="7" y="0"/>
                    <a:pt x="5" y="4"/>
                    <a:pt x="0" y="10"/>
                  </a:cubicBezTo>
                  <a:cubicBezTo>
                    <a:pt x="12" y="19"/>
                    <a:pt x="24" y="29"/>
                    <a:pt x="35" y="39"/>
                  </a:cubicBezTo>
                  <a:cubicBezTo>
                    <a:pt x="21" y="17"/>
                    <a:pt x="7" y="0"/>
                    <a:pt x="7" y="0"/>
                  </a:cubicBezTo>
                </a:path>
              </a:pathLst>
            </a:custGeom>
            <a:solidFill>
              <a:srgbClr val="575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4272501" y="2454658"/>
              <a:ext cx="323484" cy="439183"/>
            </a:xfrm>
            <a:custGeom>
              <a:avLst/>
              <a:gdLst>
                <a:gd name="T0" fmla="*/ 50 w 116"/>
                <a:gd name="T1" fmla="*/ 0 h 157"/>
                <a:gd name="T2" fmla="*/ 48 w 116"/>
                <a:gd name="T3" fmla="*/ 4 h 157"/>
                <a:gd name="T4" fmla="*/ 56 w 116"/>
                <a:gd name="T5" fmla="*/ 35 h 157"/>
                <a:gd name="T6" fmla="*/ 0 w 116"/>
                <a:gd name="T7" fmla="*/ 110 h 157"/>
                <a:gd name="T8" fmla="*/ 57 w 116"/>
                <a:gd name="T9" fmla="*/ 157 h 157"/>
                <a:gd name="T10" fmla="*/ 116 w 116"/>
                <a:gd name="T11" fmla="*/ 99 h 157"/>
                <a:gd name="T12" fmla="*/ 85 w 116"/>
                <a:gd name="T13" fmla="*/ 29 h 157"/>
                <a:gd name="T14" fmla="*/ 50 w 116"/>
                <a:gd name="T1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57">
                  <a:moveTo>
                    <a:pt x="50" y="0"/>
                  </a:moveTo>
                  <a:cubicBezTo>
                    <a:pt x="49" y="1"/>
                    <a:pt x="49" y="2"/>
                    <a:pt x="48" y="4"/>
                  </a:cubicBezTo>
                  <a:cubicBezTo>
                    <a:pt x="53" y="16"/>
                    <a:pt x="56" y="26"/>
                    <a:pt x="56" y="35"/>
                  </a:cubicBezTo>
                  <a:cubicBezTo>
                    <a:pt x="56" y="70"/>
                    <a:pt x="32" y="100"/>
                    <a:pt x="0" y="110"/>
                  </a:cubicBezTo>
                  <a:cubicBezTo>
                    <a:pt x="5" y="137"/>
                    <a:pt x="29" y="157"/>
                    <a:pt x="57" y="157"/>
                  </a:cubicBezTo>
                  <a:cubicBezTo>
                    <a:pt x="90" y="157"/>
                    <a:pt x="116" y="131"/>
                    <a:pt x="116" y="99"/>
                  </a:cubicBezTo>
                  <a:cubicBezTo>
                    <a:pt x="116" y="82"/>
                    <a:pt x="100" y="53"/>
                    <a:pt x="85" y="29"/>
                  </a:cubicBezTo>
                  <a:cubicBezTo>
                    <a:pt x="74" y="19"/>
                    <a:pt x="62" y="9"/>
                    <a:pt x="50" y="0"/>
                  </a:cubicBezTo>
                </a:path>
              </a:pathLst>
            </a:custGeom>
            <a:solidFill>
              <a:srgbClr val="433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4107218" y="2147702"/>
              <a:ext cx="288066" cy="292789"/>
            </a:xfrm>
            <a:custGeom>
              <a:avLst/>
              <a:gdLst>
                <a:gd name="T0" fmla="*/ 36 w 103"/>
                <a:gd name="T1" fmla="*/ 0 h 105"/>
                <a:gd name="T2" fmla="*/ 0 w 103"/>
                <a:gd name="T3" fmla="*/ 52 h 105"/>
                <a:gd name="T4" fmla="*/ 103 w 103"/>
                <a:gd name="T5" fmla="*/ 105 h 105"/>
                <a:gd name="T6" fmla="*/ 36 w 103"/>
                <a:gd name="T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05">
                  <a:moveTo>
                    <a:pt x="36" y="0"/>
                  </a:moveTo>
                  <a:cubicBezTo>
                    <a:pt x="36" y="0"/>
                    <a:pt x="19" y="23"/>
                    <a:pt x="0" y="52"/>
                  </a:cubicBezTo>
                  <a:cubicBezTo>
                    <a:pt x="37" y="65"/>
                    <a:pt x="72" y="83"/>
                    <a:pt x="103" y="105"/>
                  </a:cubicBezTo>
                  <a:cubicBezTo>
                    <a:pt x="81" y="58"/>
                    <a:pt x="36" y="0"/>
                    <a:pt x="36" y="0"/>
                  </a:cubicBezTo>
                </a:path>
              </a:pathLst>
            </a:custGeom>
            <a:solidFill>
              <a:srgbClr val="575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3990339" y="2292916"/>
              <a:ext cx="415570" cy="478143"/>
            </a:xfrm>
            <a:custGeom>
              <a:avLst/>
              <a:gdLst>
                <a:gd name="T0" fmla="*/ 42 w 149"/>
                <a:gd name="T1" fmla="*/ 0 h 171"/>
                <a:gd name="T2" fmla="*/ 0 w 149"/>
                <a:gd name="T3" fmla="*/ 93 h 171"/>
                <a:gd name="T4" fmla="*/ 78 w 149"/>
                <a:gd name="T5" fmla="*/ 171 h 171"/>
                <a:gd name="T6" fmla="*/ 101 w 149"/>
                <a:gd name="T7" fmla="*/ 168 h 171"/>
                <a:gd name="T8" fmla="*/ 100 w 149"/>
                <a:gd name="T9" fmla="*/ 157 h 171"/>
                <a:gd name="T10" fmla="*/ 149 w 149"/>
                <a:gd name="T11" fmla="*/ 62 h 171"/>
                <a:gd name="T12" fmla="*/ 145 w 149"/>
                <a:gd name="T13" fmla="*/ 53 h 171"/>
                <a:gd name="T14" fmla="*/ 42 w 149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171">
                  <a:moveTo>
                    <a:pt x="42" y="0"/>
                  </a:moveTo>
                  <a:cubicBezTo>
                    <a:pt x="22" y="31"/>
                    <a:pt x="0" y="70"/>
                    <a:pt x="0" y="93"/>
                  </a:cubicBezTo>
                  <a:cubicBezTo>
                    <a:pt x="0" y="136"/>
                    <a:pt x="35" y="171"/>
                    <a:pt x="78" y="171"/>
                  </a:cubicBezTo>
                  <a:cubicBezTo>
                    <a:pt x="86" y="171"/>
                    <a:pt x="94" y="170"/>
                    <a:pt x="101" y="168"/>
                  </a:cubicBezTo>
                  <a:cubicBezTo>
                    <a:pt x="100" y="164"/>
                    <a:pt x="100" y="161"/>
                    <a:pt x="100" y="157"/>
                  </a:cubicBezTo>
                  <a:cubicBezTo>
                    <a:pt x="100" y="133"/>
                    <a:pt x="132" y="85"/>
                    <a:pt x="149" y="62"/>
                  </a:cubicBezTo>
                  <a:cubicBezTo>
                    <a:pt x="147" y="59"/>
                    <a:pt x="146" y="56"/>
                    <a:pt x="145" y="53"/>
                  </a:cubicBezTo>
                  <a:cubicBezTo>
                    <a:pt x="114" y="31"/>
                    <a:pt x="79" y="13"/>
                    <a:pt x="42" y="0"/>
                  </a:cubicBezTo>
                </a:path>
              </a:pathLst>
            </a:custGeom>
            <a:solidFill>
              <a:srgbClr val="433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4268960" y="2466464"/>
              <a:ext cx="159381" cy="296331"/>
            </a:xfrm>
            <a:custGeom>
              <a:avLst/>
              <a:gdLst>
                <a:gd name="T0" fmla="*/ 49 w 57"/>
                <a:gd name="T1" fmla="*/ 0 h 106"/>
                <a:gd name="T2" fmla="*/ 0 w 57"/>
                <a:gd name="T3" fmla="*/ 95 h 106"/>
                <a:gd name="T4" fmla="*/ 1 w 57"/>
                <a:gd name="T5" fmla="*/ 106 h 106"/>
                <a:gd name="T6" fmla="*/ 57 w 57"/>
                <a:gd name="T7" fmla="*/ 31 h 106"/>
                <a:gd name="T8" fmla="*/ 49 w 57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6">
                  <a:moveTo>
                    <a:pt x="49" y="0"/>
                  </a:moveTo>
                  <a:cubicBezTo>
                    <a:pt x="32" y="23"/>
                    <a:pt x="0" y="71"/>
                    <a:pt x="0" y="95"/>
                  </a:cubicBezTo>
                  <a:cubicBezTo>
                    <a:pt x="0" y="99"/>
                    <a:pt x="0" y="102"/>
                    <a:pt x="1" y="106"/>
                  </a:cubicBezTo>
                  <a:cubicBezTo>
                    <a:pt x="33" y="96"/>
                    <a:pt x="57" y="66"/>
                    <a:pt x="57" y="31"/>
                  </a:cubicBezTo>
                  <a:cubicBezTo>
                    <a:pt x="57" y="22"/>
                    <a:pt x="54" y="12"/>
                    <a:pt x="49" y="0"/>
                  </a:cubicBezTo>
                </a:path>
              </a:pathLst>
            </a:custGeom>
            <a:solidFill>
              <a:srgbClr val="3F2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4009229" y="2111103"/>
              <a:ext cx="441543" cy="629260"/>
            </a:xfrm>
            <a:custGeom>
              <a:avLst/>
              <a:gdLst>
                <a:gd name="T0" fmla="*/ 158 w 158"/>
                <a:gd name="T1" fmla="*/ 146 h 225"/>
                <a:gd name="T2" fmla="*/ 79 w 158"/>
                <a:gd name="T3" fmla="*/ 225 h 225"/>
                <a:gd name="T4" fmla="*/ 0 w 158"/>
                <a:gd name="T5" fmla="*/ 146 h 225"/>
                <a:gd name="T6" fmla="*/ 79 w 158"/>
                <a:gd name="T7" fmla="*/ 0 h 225"/>
                <a:gd name="T8" fmla="*/ 158 w 158"/>
                <a:gd name="T9" fmla="*/ 14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25">
                  <a:moveTo>
                    <a:pt x="158" y="146"/>
                  </a:moveTo>
                  <a:cubicBezTo>
                    <a:pt x="158" y="190"/>
                    <a:pt x="122" y="225"/>
                    <a:pt x="79" y="225"/>
                  </a:cubicBezTo>
                  <a:cubicBezTo>
                    <a:pt x="35" y="225"/>
                    <a:pt x="0" y="190"/>
                    <a:pt x="0" y="146"/>
                  </a:cubicBezTo>
                  <a:cubicBezTo>
                    <a:pt x="0" y="103"/>
                    <a:pt x="79" y="0"/>
                    <a:pt x="79" y="0"/>
                  </a:cubicBezTo>
                  <a:cubicBezTo>
                    <a:pt x="79" y="0"/>
                    <a:pt x="158" y="103"/>
                    <a:pt x="158" y="146"/>
                  </a:cubicBezTo>
                  <a:close/>
                </a:path>
              </a:pathLst>
            </a:custGeom>
            <a:solidFill>
              <a:srgbClr val="448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4230000" y="2113465"/>
              <a:ext cx="220772" cy="626899"/>
            </a:xfrm>
            <a:custGeom>
              <a:avLst/>
              <a:gdLst>
                <a:gd name="T0" fmla="*/ 0 w 79"/>
                <a:gd name="T1" fmla="*/ 0 h 224"/>
                <a:gd name="T2" fmla="*/ 0 w 79"/>
                <a:gd name="T3" fmla="*/ 224 h 224"/>
                <a:gd name="T4" fmla="*/ 79 w 79"/>
                <a:gd name="T5" fmla="*/ 145 h 224"/>
                <a:gd name="T6" fmla="*/ 0 w 79"/>
                <a:gd name="T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224">
                  <a:moveTo>
                    <a:pt x="0" y="0"/>
                  </a:moveTo>
                  <a:cubicBezTo>
                    <a:pt x="0" y="224"/>
                    <a:pt x="0" y="224"/>
                    <a:pt x="0" y="224"/>
                  </a:cubicBezTo>
                  <a:cubicBezTo>
                    <a:pt x="44" y="224"/>
                    <a:pt x="79" y="188"/>
                    <a:pt x="79" y="145"/>
                  </a:cubicBezTo>
                  <a:cubicBezTo>
                    <a:pt x="79" y="103"/>
                    <a:pt x="6" y="7"/>
                    <a:pt x="0" y="0"/>
                  </a:cubicBezTo>
                  <a:close/>
                </a:path>
              </a:pathLst>
            </a:custGeom>
            <a:solidFill>
              <a:srgbClr val="2F7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4305558" y="2415698"/>
              <a:ext cx="316400" cy="453351"/>
            </a:xfrm>
            <a:custGeom>
              <a:avLst/>
              <a:gdLst>
                <a:gd name="T0" fmla="*/ 113 w 113"/>
                <a:gd name="T1" fmla="*/ 105 h 162"/>
                <a:gd name="T2" fmla="*/ 56 w 113"/>
                <a:gd name="T3" fmla="*/ 162 h 162"/>
                <a:gd name="T4" fmla="*/ 0 w 113"/>
                <a:gd name="T5" fmla="*/ 105 h 162"/>
                <a:gd name="T6" fmla="*/ 56 w 113"/>
                <a:gd name="T7" fmla="*/ 0 h 162"/>
                <a:gd name="T8" fmla="*/ 113 w 113"/>
                <a:gd name="T9" fmla="*/ 10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62">
                  <a:moveTo>
                    <a:pt x="113" y="105"/>
                  </a:moveTo>
                  <a:cubicBezTo>
                    <a:pt x="113" y="136"/>
                    <a:pt x="87" y="162"/>
                    <a:pt x="56" y="162"/>
                  </a:cubicBezTo>
                  <a:cubicBezTo>
                    <a:pt x="25" y="162"/>
                    <a:pt x="0" y="136"/>
                    <a:pt x="0" y="105"/>
                  </a:cubicBezTo>
                  <a:cubicBezTo>
                    <a:pt x="0" y="74"/>
                    <a:pt x="56" y="0"/>
                    <a:pt x="56" y="0"/>
                  </a:cubicBezTo>
                  <a:cubicBezTo>
                    <a:pt x="56" y="0"/>
                    <a:pt x="113" y="74"/>
                    <a:pt x="113" y="105"/>
                  </a:cubicBezTo>
                  <a:close/>
                </a:path>
              </a:pathLst>
            </a:custGeom>
            <a:solidFill>
              <a:srgbClr val="448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4464939" y="2418059"/>
              <a:ext cx="157020" cy="450989"/>
            </a:xfrm>
            <a:custGeom>
              <a:avLst/>
              <a:gdLst>
                <a:gd name="T0" fmla="*/ 0 w 56"/>
                <a:gd name="T1" fmla="*/ 0 h 161"/>
                <a:gd name="T2" fmla="*/ 0 w 56"/>
                <a:gd name="T3" fmla="*/ 161 h 161"/>
                <a:gd name="T4" fmla="*/ 56 w 56"/>
                <a:gd name="T5" fmla="*/ 104 h 161"/>
                <a:gd name="T6" fmla="*/ 0 w 56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61">
                  <a:moveTo>
                    <a:pt x="0" y="0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31" y="160"/>
                    <a:pt x="56" y="135"/>
                    <a:pt x="56" y="104"/>
                  </a:cubicBezTo>
                  <a:cubicBezTo>
                    <a:pt x="56" y="74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2F7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46" name="Oval 49"/>
            <p:cNvSpPr>
              <a:spLocks noChangeArrowheads="1"/>
            </p:cNvSpPr>
            <p:nvPr/>
          </p:nvSpPr>
          <p:spPr bwMode="auto">
            <a:xfrm>
              <a:off x="2684598" y="3830057"/>
              <a:ext cx="277441" cy="276260"/>
            </a:xfrm>
            <a:prstGeom prst="ellipse">
              <a:avLst/>
            </a:prstGeom>
            <a:solidFill>
              <a:srgbClr val="F7A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47" name="Oval 50"/>
            <p:cNvSpPr>
              <a:spLocks noChangeArrowheads="1"/>
            </p:cNvSpPr>
            <p:nvPr/>
          </p:nvSpPr>
          <p:spPr bwMode="auto">
            <a:xfrm>
              <a:off x="2888841" y="2102840"/>
              <a:ext cx="210146" cy="20896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48" name="Oval 51"/>
            <p:cNvSpPr>
              <a:spLocks noChangeArrowheads="1"/>
            </p:cNvSpPr>
            <p:nvPr/>
          </p:nvSpPr>
          <p:spPr bwMode="auto">
            <a:xfrm>
              <a:off x="4769533" y="2980025"/>
              <a:ext cx="263274" cy="263274"/>
            </a:xfrm>
            <a:prstGeom prst="ellipse">
              <a:avLst/>
            </a:prstGeom>
            <a:solidFill>
              <a:srgbClr val="FCE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49" name="Oval 52"/>
            <p:cNvSpPr>
              <a:spLocks noChangeArrowheads="1"/>
            </p:cNvSpPr>
            <p:nvPr/>
          </p:nvSpPr>
          <p:spPr bwMode="auto">
            <a:xfrm>
              <a:off x="3152115" y="2047351"/>
              <a:ext cx="110976" cy="10861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50" name="Oval 53"/>
            <p:cNvSpPr>
              <a:spLocks noChangeArrowheads="1"/>
            </p:cNvSpPr>
            <p:nvPr/>
          </p:nvSpPr>
          <p:spPr bwMode="auto">
            <a:xfrm>
              <a:off x="2539384" y="4011870"/>
              <a:ext cx="145214" cy="145214"/>
            </a:xfrm>
            <a:prstGeom prst="ellipse">
              <a:avLst/>
            </a:prstGeom>
            <a:solidFill>
              <a:srgbClr val="F7A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4364588" y="3944576"/>
              <a:ext cx="310498" cy="276260"/>
            </a:xfrm>
            <a:custGeom>
              <a:avLst/>
              <a:gdLst>
                <a:gd name="T0" fmla="*/ 102 w 111"/>
                <a:gd name="T1" fmla="*/ 11 h 99"/>
                <a:gd name="T2" fmla="*/ 100 w 111"/>
                <a:gd name="T3" fmla="*/ 10 h 99"/>
                <a:gd name="T4" fmla="*/ 66 w 111"/>
                <a:gd name="T5" fmla="*/ 10 h 99"/>
                <a:gd name="T6" fmla="*/ 55 w 111"/>
                <a:gd name="T7" fmla="*/ 21 h 99"/>
                <a:gd name="T8" fmla="*/ 44 w 111"/>
                <a:gd name="T9" fmla="*/ 10 h 99"/>
                <a:gd name="T10" fmla="*/ 11 w 111"/>
                <a:gd name="T11" fmla="*/ 10 h 99"/>
                <a:gd name="T12" fmla="*/ 9 w 111"/>
                <a:gd name="T13" fmla="*/ 11 h 99"/>
                <a:gd name="T14" fmla="*/ 9 w 111"/>
                <a:gd name="T15" fmla="*/ 45 h 99"/>
                <a:gd name="T16" fmla="*/ 24 w 111"/>
                <a:gd name="T17" fmla="*/ 60 h 99"/>
                <a:gd name="T18" fmla="*/ 21 w 111"/>
                <a:gd name="T19" fmla="*/ 64 h 99"/>
                <a:gd name="T20" fmla="*/ 21 w 111"/>
                <a:gd name="T21" fmla="*/ 90 h 99"/>
                <a:gd name="T22" fmla="*/ 22 w 111"/>
                <a:gd name="T23" fmla="*/ 91 h 99"/>
                <a:gd name="T24" fmla="*/ 49 w 111"/>
                <a:gd name="T25" fmla="*/ 91 h 99"/>
                <a:gd name="T26" fmla="*/ 55 w 111"/>
                <a:gd name="T27" fmla="*/ 85 h 99"/>
                <a:gd name="T28" fmla="*/ 62 w 111"/>
                <a:gd name="T29" fmla="*/ 91 h 99"/>
                <a:gd name="T30" fmla="*/ 89 w 111"/>
                <a:gd name="T31" fmla="*/ 91 h 99"/>
                <a:gd name="T32" fmla="*/ 90 w 111"/>
                <a:gd name="T33" fmla="*/ 90 h 99"/>
                <a:gd name="T34" fmla="*/ 90 w 111"/>
                <a:gd name="T35" fmla="*/ 64 h 99"/>
                <a:gd name="T36" fmla="*/ 86 w 111"/>
                <a:gd name="T37" fmla="*/ 60 h 99"/>
                <a:gd name="T38" fmla="*/ 102 w 111"/>
                <a:gd name="T39" fmla="*/ 45 h 99"/>
                <a:gd name="T40" fmla="*/ 102 w 111"/>
                <a:gd name="T41" fmla="*/ 1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99">
                  <a:moveTo>
                    <a:pt x="102" y="11"/>
                  </a:moveTo>
                  <a:cubicBezTo>
                    <a:pt x="100" y="10"/>
                    <a:pt x="100" y="10"/>
                    <a:pt x="100" y="10"/>
                  </a:cubicBezTo>
                  <a:cubicBezTo>
                    <a:pt x="91" y="0"/>
                    <a:pt x="76" y="0"/>
                    <a:pt x="66" y="10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35" y="0"/>
                    <a:pt x="20" y="0"/>
                    <a:pt x="11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21"/>
                    <a:pt x="0" y="36"/>
                    <a:pt x="9" y="45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14" y="71"/>
                    <a:pt x="14" y="83"/>
                    <a:pt x="21" y="90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9" y="99"/>
                    <a:pt x="41" y="99"/>
                    <a:pt x="49" y="91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9" y="99"/>
                    <a:pt x="81" y="99"/>
                    <a:pt x="89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7" y="83"/>
                    <a:pt x="97" y="71"/>
                    <a:pt x="90" y="64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11" y="36"/>
                    <a:pt x="111" y="21"/>
                    <a:pt x="102" y="11"/>
                  </a:cubicBezTo>
                  <a:close/>
                </a:path>
              </a:pathLst>
            </a:custGeom>
            <a:solidFill>
              <a:srgbClr val="C7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  <p:sp>
          <p:nvSpPr>
            <p:cNvPr id="52" name="Freeform 55"/>
            <p:cNvSpPr>
              <a:spLocks/>
            </p:cNvSpPr>
            <p:nvPr/>
          </p:nvSpPr>
          <p:spPr bwMode="auto">
            <a:xfrm>
              <a:off x="4518066" y="3944576"/>
              <a:ext cx="157020" cy="276260"/>
            </a:xfrm>
            <a:custGeom>
              <a:avLst/>
              <a:gdLst>
                <a:gd name="T0" fmla="*/ 47 w 56"/>
                <a:gd name="T1" fmla="*/ 11 h 99"/>
                <a:gd name="T2" fmla="*/ 45 w 56"/>
                <a:gd name="T3" fmla="*/ 10 h 99"/>
                <a:gd name="T4" fmla="*/ 11 w 56"/>
                <a:gd name="T5" fmla="*/ 10 h 99"/>
                <a:gd name="T6" fmla="*/ 0 w 56"/>
                <a:gd name="T7" fmla="*/ 21 h 99"/>
                <a:gd name="T8" fmla="*/ 0 w 56"/>
                <a:gd name="T9" fmla="*/ 85 h 99"/>
                <a:gd name="T10" fmla="*/ 7 w 56"/>
                <a:gd name="T11" fmla="*/ 91 h 99"/>
                <a:gd name="T12" fmla="*/ 34 w 56"/>
                <a:gd name="T13" fmla="*/ 91 h 99"/>
                <a:gd name="T14" fmla="*/ 35 w 56"/>
                <a:gd name="T15" fmla="*/ 90 h 99"/>
                <a:gd name="T16" fmla="*/ 35 w 56"/>
                <a:gd name="T17" fmla="*/ 64 h 99"/>
                <a:gd name="T18" fmla="*/ 31 w 56"/>
                <a:gd name="T19" fmla="*/ 60 h 99"/>
                <a:gd name="T20" fmla="*/ 47 w 56"/>
                <a:gd name="T21" fmla="*/ 45 h 99"/>
                <a:gd name="T22" fmla="*/ 47 w 56"/>
                <a:gd name="T23" fmla="*/ 1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99">
                  <a:moveTo>
                    <a:pt x="47" y="11"/>
                  </a:moveTo>
                  <a:cubicBezTo>
                    <a:pt x="45" y="10"/>
                    <a:pt x="45" y="10"/>
                    <a:pt x="45" y="10"/>
                  </a:cubicBezTo>
                  <a:cubicBezTo>
                    <a:pt x="36" y="0"/>
                    <a:pt x="21" y="0"/>
                    <a:pt x="11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99"/>
                    <a:pt x="26" y="99"/>
                    <a:pt x="34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42" y="83"/>
                    <a:pt x="42" y="71"/>
                    <a:pt x="35" y="64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56" y="36"/>
                    <a:pt x="56" y="21"/>
                    <a:pt x="47" y="11"/>
                  </a:cubicBezTo>
                  <a:close/>
                </a:path>
              </a:pathLst>
            </a:custGeom>
            <a:solidFill>
              <a:srgbClr val="9FD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迷你简粗倩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80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un9-north.userapi.com/sun9-85/s/v1/ig2/bbG7zwWpBEEQj3QWCStdbpAN36swSbs0FgDu7tttM3NnA1JXPuvzwj1K0KfIwqCTrmLQ6HklYPdIq73rhGKZpqet.jpg?size=1280x1280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0002"/>
            <a:ext cx="4271120" cy="427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74615" y="198677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Итоги конкурса</a:t>
            </a:r>
            <a:endParaRPr lang="ru-RU" sz="5400" b="1" cap="none" spc="50" dirty="0">
              <a:ln w="1270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4615" y="476672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rgbClr val="9D50B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Итоги конкурса</a:t>
            </a:r>
            <a:endParaRPr lang="ru-RU" sz="5400" b="1" cap="none" spc="50" dirty="0">
              <a:ln w="12700" cmpd="sng">
                <a:solidFill>
                  <a:srgbClr val="9D50BC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74615" y="-199825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9050" cmpd="sng">
                  <a:solidFill>
                    <a:srgbClr val="DD8DB7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Итоги конкурса</a:t>
            </a:r>
            <a:endParaRPr lang="ru-RU" sz="5400" b="1" cap="none" spc="50" dirty="0">
              <a:ln w="19050" cmpd="sng">
                <a:solidFill>
                  <a:srgbClr val="DD8DB7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5364" name="Picture 4" descr="https://sun9-east.userapi.com/sun9-17/s/v1/ig2/dZL1r8OQOcRYcC2-YI-ISJuMAnrkau8ix1t3wqIevNosFWFGj6eLvExYzVXruaId3ENxhoUfhufbe-ZSZaLxN3AY.jpg?size=1280x12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658" y="1400002"/>
            <a:ext cx="4271120" cy="427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9536" y="5831520"/>
            <a:ext cx="6983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ССЫЛКА НА ПОСТ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vk.com/bionomicss?w=wall-197388103_1158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704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74615" y="198677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Итоги конкурса</a:t>
            </a:r>
            <a:endParaRPr lang="ru-RU" sz="5400" b="1" cap="none" spc="50" dirty="0">
              <a:ln w="1270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74615" y="-199825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9050" cmpd="sng">
                  <a:solidFill>
                    <a:srgbClr val="DD8DB7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Итоги конкурса</a:t>
            </a:r>
            <a:endParaRPr lang="ru-RU" sz="5400" b="1" cap="none" spc="50" dirty="0">
              <a:ln w="19050" cmpd="sng">
                <a:solidFill>
                  <a:srgbClr val="DD8DB7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74615" y="476672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rgbClr val="9D50B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Итоги конкурса</a:t>
            </a:r>
            <a:endParaRPr lang="ru-RU" sz="5400" b="1" cap="none" spc="50" dirty="0">
              <a:ln w="12700" cmpd="sng">
                <a:solidFill>
                  <a:srgbClr val="9D50BC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6386" name="Picture 2" descr="https://sun9-west.userapi.com/sun9-15/s/v1/ig2/aVCzw75zUKmItOS8OM3FpDSEqSrr6mDBdcfmWcRUYk_PlIZSwlAFwvM8AgwLUPGX5n4XT_kRu9tycv_AaqSNhiaa.jpg?size=1280x1280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0002"/>
            <a:ext cx="4349746" cy="434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sun9-west.userapi.com/sun9-40/s/v1/ig2/lbMNNqOlq8NksxUmEHN8mTMPzJECaGBPbpuAporp9qg0XmER0GHWC5oZbtQRB339aLnpPtVA1vxE9GUmIg8IZxhZ.jpg?size=1280x12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00002"/>
            <a:ext cx="4349746" cy="434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593467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ССЫЛКА НА ПОСТ </a:t>
            </a:r>
            <a:r>
              <a:rPr lang="en-US" dirty="0">
                <a:hlinkClick r:id="rId4"/>
              </a:rPr>
              <a:t>https://vk.com/bionomicss?w=wall-197388103_1158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542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03228"/>
            <a:ext cx="3610744" cy="1684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Century Gothic" panose="020B0502020202020204" pitchFamily="34" charset="0"/>
              </a:rPr>
              <a:t>Сотрудники гимназии №6 посадили 10 </a:t>
            </a:r>
            <a:r>
              <a:rPr lang="ru-RU" sz="1800" dirty="0" err="1" smtClean="0">
                <a:latin typeface="Century Gothic" panose="020B0502020202020204" pitchFamily="34" charset="0"/>
              </a:rPr>
              <a:t>шт</a:t>
            </a:r>
            <a:r>
              <a:rPr lang="ru-RU" sz="1800" dirty="0" smtClean="0">
                <a:latin typeface="Century Gothic" panose="020B0502020202020204" pitchFamily="34" charset="0"/>
              </a:rPr>
              <a:t> саженцев кедра.</a:t>
            </a:r>
          </a:p>
          <a:p>
            <a:pPr marL="0" indent="0">
              <a:buNone/>
            </a:pPr>
            <a:r>
              <a:rPr lang="ru-RU" sz="1800" dirty="0" smtClean="0">
                <a:latin typeface="Century Gothic" panose="020B0502020202020204" pitchFamily="34" charset="0"/>
              </a:rPr>
              <a:t>Саженцы предоставлены фондом </a:t>
            </a:r>
            <a:r>
              <a:rPr lang="ru-RU" sz="1800" b="1" dirty="0" smtClean="0">
                <a:latin typeface="Century Gothic" panose="020B0502020202020204" pitchFamily="34" charset="0"/>
              </a:rPr>
              <a:t>АНО «Родной лес».</a:t>
            </a:r>
            <a:endParaRPr lang="ru-RU" sz="1800" b="1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8679"/>
            <a:ext cx="83234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Посадка деревьев от 15.10.22</a:t>
            </a:r>
            <a:endParaRPr lang="ru-RU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208" y="133180"/>
            <a:ext cx="83234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Посадка деревьев от 15.10.22</a:t>
            </a:r>
            <a:endParaRPr lang="ru-RU" sz="4800" b="1" cap="none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7412" name="Picture 4" descr="https://sun9-east.userapi.com/sun9-24/s/v1/ig2/0wy7SBJjUoYwZ74lAtwHtgmwdLey_cD1NU8tsrVMaBgx5k_zCDSF2UOF0_3z1Uj4OH32c8FlyExn0VoxZwsjMcBX.jpg?size=1280x576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718199"/>
            <a:ext cx="4609319" cy="207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sun9-north.userapi.com/sun9-85/s/v1/ig2/uDoqhjlBNAiNbLUQTzAHIwnXiGM9VQR0fAdTLUd35SBviaXAzNHIieIIR7Wrk6DWXAtpEwW03V_na0ZgEnmQUAwW.jpg?size=607x1080&amp;quality=9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12625"/>
            <a:ext cx="2602380" cy="463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sun9-north.userapi.com/sun9-84/s/v1/ig2/M99SMf829ORDQKKB4fPvlC84Jcg4lE4LxwAU-B1k_6k84k_M1ZJWPaKAJsu7WmBwezpLyrzOWdZDmhOXB3SzqoIF.jpg?size=607x1080&amp;quality=95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03228"/>
            <a:ext cx="2973363" cy="529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612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208" y="1070548"/>
            <a:ext cx="5317936" cy="3807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Century Gothic" panose="020B0502020202020204" pitchFamily="34" charset="0"/>
              </a:rPr>
              <a:t>18 октября прошла посадка кедра на базе школы 16 .Школьники высадили 25 </a:t>
            </a:r>
            <a:r>
              <a:rPr lang="ru-RU" sz="2000" dirty="0" err="1">
                <a:latin typeface="Century Gothic" panose="020B0502020202020204" pitchFamily="34" charset="0"/>
              </a:rPr>
              <a:t>шт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latin typeface="Century Gothic" panose="020B0502020202020204" pitchFamily="34" charset="0"/>
              </a:rPr>
              <a:t>кедров.</a:t>
            </a:r>
          </a:p>
          <a:p>
            <a:pPr marL="0" indent="0">
              <a:buNone/>
            </a:pPr>
            <a:r>
              <a:rPr lang="ru-RU" sz="2000" dirty="0" smtClean="0">
                <a:latin typeface="Century Gothic" panose="020B0502020202020204" pitchFamily="34" charset="0"/>
              </a:rPr>
              <a:t>Саженцы предоставлены фондом АНО «Родной лес»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1" y="378029"/>
            <a:ext cx="83234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Посадка деревьев от 18.10.22</a:t>
            </a:r>
            <a:endParaRPr lang="ru-RU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3547" y="-13124"/>
            <a:ext cx="83234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Посадка деревьев от 18.10.22</a:t>
            </a:r>
            <a:endParaRPr lang="ru-RU" sz="4800" b="1" cap="none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8434" name="Picture 2" descr="https://sun9-west.userapi.com/sun9-40/s/v1/ig2/QwS_M7CrbAoa3VXTPYnwVRV7lhEgQQhhCTCvLkutT2LzyBc6jH4-aAJITujnzTOEaUQgyX4CgeymteGGX7pRDVb_.jpg?size=768x1024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88" y="2723418"/>
            <a:ext cx="3008808" cy="401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sun9-west.userapi.com/sun9-56/s/v1/ig2/vx0B-21-Ji5QenJEs44BZFaFFY85QvJa3eJ0-Hw98Ed92hBKjiiAoMYt7wDMdK_YLpcWLZIck1jLVCVM_Hebm8ex.jpg?size=768x1024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3543"/>
            <a:ext cx="2887364" cy="384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sun9-north.userapi.com/sun9-87/s/v1/ig2/PwZKHr-p14M4xdD-KsSj6MgtW_GPPppLVukbH1-0bU4Ib9OR2XX2jT2ezL1K24iWwD1SkA5l1DzdPF3L9S6VTBuQ.jpg?size=768x1024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59" y="1589552"/>
            <a:ext cx="2807877" cy="374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303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4906888" cy="36289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На фестивале двора провели для всех желающих </a:t>
            </a:r>
            <a:r>
              <a:rPr lang="ru-RU" dirty="0" err="1">
                <a:latin typeface="Century Gothic" panose="020B0502020202020204" pitchFamily="34" charset="0"/>
              </a:rPr>
              <a:t>эколекцию</a:t>
            </a:r>
            <a:r>
              <a:rPr lang="ru-RU" dirty="0">
                <a:latin typeface="Century Gothic" panose="020B0502020202020204" pitchFamily="34" charset="0"/>
              </a:rPr>
              <a:t>, где рассказали о выбросе большого количества парниковых газов на планету, о том, что деревья помогают нам жить и бороться с </a:t>
            </a:r>
            <a:r>
              <a:rPr lang="ru-RU" dirty="0" err="1">
                <a:latin typeface="Century Gothic" panose="020B0502020202020204" pitchFamily="34" charset="0"/>
              </a:rPr>
              <a:t>парниковвми</a:t>
            </a:r>
            <a:r>
              <a:rPr lang="ru-RU" dirty="0">
                <a:latin typeface="Century Gothic" panose="020B0502020202020204" pitchFamily="34" charset="0"/>
              </a:rPr>
              <a:t> газами, поэтому важно беречь леса, соблюдать </a:t>
            </a:r>
            <a:r>
              <a:rPr lang="ru-RU" dirty="0" err="1">
                <a:latin typeface="Century Gothic" panose="020B0502020202020204" pitchFamily="34" charset="0"/>
              </a:rPr>
              <a:t>экопривычки</a:t>
            </a:r>
            <a:r>
              <a:rPr lang="ru-RU" dirty="0">
                <a:latin typeface="Century Gothic" panose="020B0502020202020204" pitchFamily="34" charset="0"/>
              </a:rPr>
              <a:t>, сдавать макулатуру на </a:t>
            </a:r>
            <a:r>
              <a:rPr lang="ru-RU" dirty="0" smtClean="0">
                <a:latin typeface="Century Gothic" panose="020B0502020202020204" pitchFamily="34" charset="0"/>
              </a:rPr>
              <a:t>переработку. Рассказали, от чего в лесу происходит возгорание , </a:t>
            </a:r>
            <a:r>
              <a:rPr lang="ru-RU" smtClean="0">
                <a:latin typeface="Century Gothic" panose="020B0502020202020204" pitchFamily="34" charset="0"/>
              </a:rPr>
              <a:t>в случае  лесного </a:t>
            </a:r>
            <a:r>
              <a:rPr lang="ru-RU" dirty="0" smtClean="0">
                <a:latin typeface="Century Gothic" panose="020B0502020202020204" pitchFamily="34" charset="0"/>
              </a:rPr>
              <a:t>пожара ,куда нужно звонить(номер 112).</a:t>
            </a:r>
            <a:r>
              <a:rPr lang="ru-RU" dirty="0">
                <a:latin typeface="Century Gothic" panose="020B0502020202020204" pitchFamily="34" charset="0"/>
              </a:rPr>
              <a:t/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Также провели игру о раздельном сборе отходов и </a:t>
            </a:r>
            <a:r>
              <a:rPr lang="ru-RU" dirty="0" err="1">
                <a:latin typeface="Century Gothic" panose="020B0502020202020204" pitchFamily="34" charset="0"/>
              </a:rPr>
              <a:t>мастеркласс</a:t>
            </a:r>
            <a:r>
              <a:rPr lang="ru-RU" dirty="0">
                <a:latin typeface="Century Gothic" panose="020B0502020202020204" pitchFamily="34" charset="0"/>
              </a:rPr>
              <a:t> по созданию </a:t>
            </a:r>
            <a:r>
              <a:rPr lang="ru-RU" dirty="0" err="1">
                <a:latin typeface="Century Gothic" panose="020B0502020202020204" pitchFamily="34" charset="0"/>
              </a:rPr>
              <a:t>экоручки</a:t>
            </a:r>
            <a:r>
              <a:rPr lang="ru-RU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18451" y="378029"/>
            <a:ext cx="55656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Экоурок</a:t>
            </a:r>
            <a:r>
              <a:rPr lang="ru-RU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от 28.10.22</a:t>
            </a:r>
            <a:endParaRPr lang="ru-RU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2449" y="-13124"/>
            <a:ext cx="55656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50" dirty="0" err="1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Экоурок</a:t>
            </a:r>
            <a:r>
              <a:rPr lang="ru-RU" sz="4800" b="1" cap="none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от 28.10.22</a:t>
            </a:r>
            <a:endParaRPr lang="ru-RU" sz="4800" b="1" cap="none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2530" name="Picture 2" descr="https://sun9-east.userapi.com/sun9-59/s/v1/ig2/7zoR6NcIJxyqPwtRUTVieWU8fhIqzDCzc38Rsi3Y-OhVab8HTvmetwq8iS75mecISkCryWcrr4DRzhcZa78R5K6V.jpg?size=810x1080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70062"/>
            <a:ext cx="3362381" cy="44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sun9-west.userapi.com/sun9-68/s/v1/ig2/nld72ldJxI7GsRETdp5NYpBKV6wD9JetMxel5K4rZaZHd9pDY-Nwy6KJOEnH9kcN7Id9G6d6pONnh3PQ2RdJkUQY.jpg?size=1280x72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28" y="4365105"/>
            <a:ext cx="479391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90382" y="5657671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ССЫЛКА НА ПОСТ</a:t>
            </a: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vk.com/public216205926?w=wall-216205926_19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640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980728"/>
            <a:ext cx="3861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ССЫЛКА НА ПОСТ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vk.com/bionomicss?w=wall-197388103_1152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vk.com/bionomicss?w=wall-197388103_1145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9460" name="Picture 4" descr="https://sun9-east.userapi.com/sun9-57/s/v1/ig2/rC56pWxsGuhjpHX9xUP_7gLd3DxUTR28a0vEo1iZRK-mvpUhzK345v6-pXs95HUpM6wo_9wk4nv-K2lwHAL4PJ36.jpg?size=821x108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36912"/>
            <a:ext cx="3018340" cy="397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08104" y="182831"/>
            <a:ext cx="2659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90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НОЯБРЬ</a:t>
            </a:r>
            <a:endParaRPr lang="ru-RU" sz="5400" b="1" cap="none" spc="50" dirty="0">
              <a:ln w="190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5219"/>
            <a:ext cx="4619625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899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11232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2700" cmpd="sng">
                  <a:solidFill>
                    <a:srgbClr val="FFFF00">
                      <a:alpha val="42000"/>
                    </a:srgb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Экоквиз</a:t>
            </a:r>
            <a:r>
              <a:rPr lang="ru-RU" sz="5400" b="1" cap="none" spc="50" dirty="0" smtClean="0">
                <a:ln w="12700" cmpd="sng">
                  <a:solidFill>
                    <a:srgbClr val="FFFF00">
                      <a:alpha val="42000"/>
                    </a:srgb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для студентов </a:t>
            </a:r>
          </a:p>
          <a:p>
            <a:pPr algn="ctr"/>
            <a:r>
              <a:rPr lang="ru-RU" sz="5400" b="1" cap="none" spc="50" dirty="0" smtClean="0">
                <a:ln w="12700" cmpd="sng">
                  <a:solidFill>
                    <a:srgbClr val="FFFF00">
                      <a:alpha val="42000"/>
                    </a:srgb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ИХТИ УГНТУ</a:t>
            </a:r>
            <a:endParaRPr lang="ru-RU" sz="5400" b="1" cap="none" spc="50" dirty="0">
              <a:ln w="12700" cmpd="sng">
                <a:solidFill>
                  <a:srgbClr val="FFFF00">
                    <a:alpha val="42000"/>
                  </a:srgb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88395"/>
            <a:ext cx="92170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50" dirty="0" err="1" smtClean="0">
                <a:ln w="15875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Экоквиз</a:t>
            </a:r>
            <a:r>
              <a:rPr lang="ru-RU" sz="4800" b="1" cap="none" spc="50" dirty="0" smtClean="0">
                <a:ln w="15875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для студентов </a:t>
            </a:r>
          </a:p>
          <a:p>
            <a:pPr algn="ctr"/>
            <a:r>
              <a:rPr lang="ru-RU" sz="4800" b="1" cap="none" spc="50" dirty="0" smtClean="0">
                <a:ln w="15875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ИХТИ УГНТУ</a:t>
            </a:r>
            <a:endParaRPr lang="ru-RU" sz="4800" b="1" cap="none" spc="50" dirty="0">
              <a:ln w="15875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32656"/>
            <a:ext cx="717471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50" dirty="0" err="1" smtClean="0">
                <a:ln w="190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Экоквиз</a:t>
            </a:r>
            <a:r>
              <a:rPr lang="ru-RU" sz="4800" b="1" cap="none" spc="50" dirty="0" smtClean="0">
                <a:ln w="190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для студентов </a:t>
            </a:r>
          </a:p>
          <a:p>
            <a:pPr algn="ctr"/>
            <a:r>
              <a:rPr lang="ru-RU" sz="4800" b="1" cap="none" spc="50" dirty="0" smtClean="0">
                <a:ln w="190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ИХТИ УГНТУ</a:t>
            </a:r>
          </a:p>
          <a:p>
            <a:pPr algn="ctr"/>
            <a:endParaRPr lang="ru-RU" sz="4800" b="1" cap="none" spc="50" dirty="0">
              <a:ln w="1905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482" name="Picture 2" descr="https://sun9-east.userapi.com/sun9-28/s/v1/ig2/P0QFeUQ5uzNjMiS_SS0HbjYuGwbSoL9F9Oih0TrCC2h1pE20kNWf22hfKN5XMLM2jiUTMsrqPuuJM96aiJ1ppmIm.jpg?size=1280x720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6" y="3748916"/>
            <a:ext cx="5527260" cy="310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sun9-west.userapi.com/sun9-64/s/v1/ig2/I2JrMMhjAhbBi_S13bPtBdkmGt8mnmr7y-0NlAAbPd6a9ZPydg6dW7zKWrhNqnuJnqDFgWNsE5OXRxCQmv1OmKQf.jpg?size=1280x72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56761"/>
            <a:ext cx="4427984" cy="24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s://sun9-west.userapi.com/sun9-61/s/v1/ig2/ynFpze_UD6wB8AiIqTYNIPncezgqoGDEdW10zsAf8kC9W1faKhGll1Jc9ROb45LFdFrOelvQKXcY4SbmbNgFePiY.jpg?size=1280x72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68" y="2350673"/>
            <a:ext cx="3883888" cy="21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s://sun9-west.userapi.com/sun9-1/s/v1/ig2/m7MNMSJ9wPYwz6d-9CeapQhDg37reUV_RT5oWgRMQhZhNFaPJIXnad1d66FcbKCJBMdk9t6kalA3LHsG-GQZFPQ0.jpg?size=1280x720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69995"/>
            <a:ext cx="3888432" cy="229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812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22984"/>
            <a:ext cx="5338936" cy="3629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>
                <a:latin typeface="Century Gothic" panose="020B0502020202020204" pitchFamily="34" charset="0"/>
              </a:rPr>
              <a:t>27 ноября </a:t>
            </a:r>
            <a:r>
              <a:rPr lang="ru-RU" sz="1800" dirty="0">
                <a:latin typeface="Century Gothic" panose="020B0502020202020204" pitchFamily="34" charset="0"/>
              </a:rPr>
              <a:t>для активистов молодёжного </a:t>
            </a:r>
            <a:r>
              <a:rPr lang="ru-RU" sz="1800" dirty="0" err="1">
                <a:latin typeface="Century Gothic" panose="020B0502020202020204" pitchFamily="34" charset="0"/>
              </a:rPr>
              <a:t>движения"Молодая</a:t>
            </a:r>
            <a:r>
              <a:rPr lang="ru-RU" sz="1800" dirty="0">
                <a:latin typeface="Century Gothic" panose="020B0502020202020204" pitchFamily="34" charset="0"/>
              </a:rPr>
              <a:t> гвардия" прошёл всероссийский экологический урок "Миллион Родине" в </a:t>
            </a:r>
            <a:r>
              <a:rPr lang="ru-RU" sz="1800" dirty="0">
                <a:latin typeface="Century Gothic" panose="020B0502020202020204" pitchFamily="34" charset="0"/>
                <a:hlinkClick r:id="rId2"/>
              </a:rPr>
              <a:t>Молодежном </a:t>
            </a:r>
            <a:r>
              <a:rPr lang="ru-RU" sz="1800" dirty="0" err="1">
                <a:latin typeface="Century Gothic" panose="020B0502020202020204" pitchFamily="34" charset="0"/>
                <a:hlinkClick r:id="rId2"/>
              </a:rPr>
              <a:t>Креатив-Центре|Библиотека</a:t>
            </a:r>
            <a:r>
              <a:rPr lang="ru-RU" sz="1800" dirty="0">
                <a:latin typeface="Century Gothic" panose="020B0502020202020204" pitchFamily="34" charset="0"/>
                <a:hlinkClick r:id="rId2"/>
              </a:rPr>
              <a:t> №4</a:t>
            </a:r>
            <a:r>
              <a:rPr lang="ru-RU" sz="1800" dirty="0">
                <a:latin typeface="Century Gothic" panose="020B0502020202020204" pitchFamily="34" charset="0"/>
              </a:rPr>
              <a:t> , где подробно узнали о переработке макулатуры, лесозаготовке, о том, что важно сдавать макулатуру, так как 1 тонна спасает 10 деревьев от вырубки, и как можно сократить потребление бумаги.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dirty="0">
                <a:latin typeface="Century Gothic" panose="020B0502020202020204" pitchFamily="34" charset="0"/>
              </a:rPr>
              <a:t>Также прошла деловая экологическая игра завод 2.0 и сбор крышек для проекта </a:t>
            </a:r>
            <a:r>
              <a:rPr lang="ru-RU" sz="1800" dirty="0">
                <a:latin typeface="Century Gothic" panose="020B0502020202020204" pitchFamily="34" charset="0"/>
                <a:hlinkClick r:id="rId3"/>
              </a:rPr>
              <a:t>КРЫШЕЧКИ СПЕШАТ НА ПОМОЩЬ!</a:t>
            </a:r>
            <a:r>
              <a:rPr lang="ru-RU" sz="1800" dirty="0">
                <a:latin typeface="Century Gothic" panose="020B0502020202020204" pitchFamily="34" charset="0"/>
              </a:rPr>
              <a:t> .</a:t>
            </a:r>
          </a:p>
        </p:txBody>
      </p:sp>
      <p:pic>
        <p:nvPicPr>
          <p:cNvPr id="21508" name="Picture 4" descr="https://sun9-east.userapi.com/sun9-26/s/v1/ig2/hJxsI6NXSpdA5TEy2rk8ZUS8x-Acyaaq46hikOFf9GVnwoMgnaj3dHLU19AnZbnaTiTJxzaAeiOSR1Rjd1iwFjHU.jpg?size=1280x96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82" y="4149080"/>
            <a:ext cx="3400217" cy="255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s://sun9-west.userapi.com/sun9-5/s/v1/ig2/HAJJSLuoduTS1-JgPse_N4Sfh7sQmYAQS89gtUzq3QA9Icz0ftRRB0l3g8KPKhsAHIqyFM_GqeS7xFkjYaHiwbQN.jpg?size=1280x960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51984"/>
            <a:ext cx="2674688" cy="20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s://sun9-east.userapi.com/sun9-41/s/v1/ig2/LhLcJMj3JV9q7Qu_G5T-UTUYzdQSi_aimRBdmNHPBRTRUMsEf4Jy-j6IroezwrNMnsm3WohQWQvL9EvsJ6d2E_Wm.jpg?size=1063x1080&amp;quality=9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376" y="1127208"/>
            <a:ext cx="2974306" cy="302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347" y="332656"/>
            <a:ext cx="8968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Экоурок</a:t>
            </a:r>
            <a:r>
              <a:rPr lang="ru-RU" sz="5400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«Миллион Родине»</a:t>
            </a:r>
            <a:endParaRPr lang="ru-RU" sz="5400" b="1" cap="none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347" y="-75562"/>
            <a:ext cx="8968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90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Экоурок</a:t>
            </a:r>
            <a:r>
              <a:rPr lang="ru-RU" sz="5400" b="1" cap="none" spc="50" dirty="0" smtClean="0">
                <a:ln w="190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«Миллион Родине»</a:t>
            </a:r>
            <a:endParaRPr lang="ru-RU" sz="5400" b="1" cap="none" spc="50" dirty="0">
              <a:ln w="1905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71389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Экоквиз</a:t>
            </a:r>
            <a:r>
              <a:rPr lang="ru-RU" dirty="0" smtClean="0"/>
              <a:t> «Заповедники и национальные парки»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20448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22 </a:t>
            </a:r>
            <a:r>
              <a:rPr lang="ru-RU" dirty="0" smtClean="0"/>
              <a:t>января 2023 г. </a:t>
            </a:r>
            <a:r>
              <a:rPr lang="ru-RU" dirty="0"/>
              <a:t>прошёл </a:t>
            </a:r>
            <a:r>
              <a:rPr lang="ru-RU" dirty="0" err="1"/>
              <a:t>экоквиз</a:t>
            </a:r>
            <a:r>
              <a:rPr lang="ru-RU" dirty="0"/>
              <a:t> "Заповедники и национальные </a:t>
            </a:r>
            <a:r>
              <a:rPr lang="ru-RU" dirty="0" err="1"/>
              <a:t>парки",приуроченный</a:t>
            </a:r>
            <a:r>
              <a:rPr lang="ru-RU" dirty="0"/>
              <a:t> ко дню заповедников и национальных парков( 11 января).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После </a:t>
            </a:r>
            <a:r>
              <a:rPr lang="ru-RU" dirty="0"/>
              <a:t>окончания </a:t>
            </a:r>
            <a:r>
              <a:rPr lang="ru-RU" dirty="0" smtClean="0"/>
              <a:t>все участники получили </a:t>
            </a:r>
            <a:r>
              <a:rPr lang="ru-RU" dirty="0" err="1" smtClean="0"/>
              <a:t>минипризы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Также </a:t>
            </a:r>
            <a:r>
              <a:rPr lang="ru-RU" dirty="0"/>
              <a:t>прошло награждение победителей конкурса "</a:t>
            </a:r>
            <a:r>
              <a:rPr lang="ru-RU" dirty="0" err="1"/>
              <a:t>Экоелка</a:t>
            </a:r>
            <a:r>
              <a:rPr lang="ru-RU" dirty="0"/>
              <a:t>". 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https://sun9-51.userapi.com/impg/3oewkieaaHcYZync5r0lAX06SaAGN0hbBNYoUg/-IreaAHjudk.jpg?size=1280x960&amp;quality=95&amp;sign=696d0a83732589757ed323ae4f03f3b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4127105" cy="309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41.userapi.com/impg/8qvI4nUMv8YrcUIub1giNvI1vyrOOLgM1tuw-g/BS9sewzz_lw.jpg?size=921x1080&amp;quality=95&amp;sign=87ddf2ab41f8f7afc7d65d314ecf45f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3283901" cy="385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87128" y="1412776"/>
            <a:ext cx="3456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ССЫЛКА НА </a:t>
            </a:r>
            <a:r>
              <a:rPr lang="ru-RU" b="1" dirty="0" smtClean="0"/>
              <a:t>ПОСТ </a:t>
            </a:r>
          </a:p>
          <a:p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vk.com/public216205926?w=wall-216205926_55</a:t>
            </a:r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51105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Сбор крышечек для </a:t>
            </a:r>
            <a:r>
              <a:rPr lang="ru-RU" sz="3600" dirty="0" err="1" smtClean="0"/>
              <a:t>проекта»Крышечки</a:t>
            </a:r>
            <a:r>
              <a:rPr lang="ru-RU" sz="3600" dirty="0" smtClean="0"/>
              <a:t> спешат на помощь»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С 12.01 по </a:t>
            </a:r>
            <a:r>
              <a:rPr lang="ru-RU" dirty="0" smtClean="0"/>
              <a:t>5.02.2023 г. </a:t>
            </a:r>
            <a:r>
              <a:rPr lang="ru-RU" dirty="0"/>
              <a:t>прошёл сбор крышек для проекта </a:t>
            </a:r>
            <a:r>
              <a:rPr lang="ru-RU" dirty="0">
                <a:hlinkClick r:id="rId2"/>
              </a:rPr>
              <a:t>КРЫШЕЧКИ СПЕШАТ НА ПОМОЩЬ!</a:t>
            </a:r>
            <a:r>
              <a:rPr lang="ru-RU" dirty="0"/>
              <a:t>. Проект направлен для помощи детям из Уфимского хосписа.</a:t>
            </a:r>
            <a:br>
              <a:rPr lang="ru-RU" dirty="0"/>
            </a:br>
            <a:r>
              <a:rPr lang="ru-RU" dirty="0"/>
              <a:t>В ходе сбора приняли участие неравнодушные жители г. Стерлитамак , активисты, садик № 81 </a:t>
            </a:r>
            <a:r>
              <a:rPr lang="ru-RU" dirty="0" err="1"/>
              <a:t>г.Стерлитамак</a:t>
            </a:r>
            <a:r>
              <a:rPr lang="ru-RU" dirty="0"/>
              <a:t>, школа села Петровское. Также заодно передали крышечки из МАУ ДО ЦВР «Надежда» детско-подросткового клуба «Эврика».</a:t>
            </a:r>
            <a:br>
              <a:rPr lang="ru-RU" dirty="0"/>
            </a:br>
            <a:r>
              <a:rPr lang="ru-RU" dirty="0"/>
              <a:t>Всего было собрано 11 кг крышечек, которые были сданы в магазин Байрам по </a:t>
            </a:r>
            <a:r>
              <a:rPr lang="ru-RU" dirty="0" err="1"/>
              <a:t>Айской</a:t>
            </a:r>
            <a:r>
              <a:rPr lang="ru-RU" dirty="0"/>
              <a:t>, 69 в г. Уфа. 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098" name="Picture 2" descr="https://sun9-74.userapi.com/impg/o6Q0aTyB27Vwn9B2Hqz2Uoq6lxAsEYDK2oOP0w/Cx51SWIyUlk.jpg?size=810x1080&amp;quality=95&amp;sign=0427a2a53a8c1485112a647d61e55c9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5124"/>
            <a:ext cx="2746698" cy="366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6.userapi.com/impg/MLdbikTJyjUoVuGv-zqbtJBPbLKtic2bWRFPUQ/3yCghl7dvuc.jpg?size=810x1080&amp;quality=95&amp;sign=897be9bfd397f377f6a78fe257e626b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37228"/>
            <a:ext cx="2339752" cy="33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55976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ССЫЛКА НА </a:t>
            </a:r>
            <a:r>
              <a:rPr lang="ru-RU" b="1" dirty="0" smtClean="0"/>
              <a:t>ПОСТ </a:t>
            </a:r>
          </a:p>
          <a:p>
            <a:r>
              <a:rPr lang="en-US" b="1" dirty="0">
                <a:hlinkClick r:id="rId5"/>
              </a:rPr>
              <a:t>https://</a:t>
            </a:r>
            <a:r>
              <a:rPr lang="en-US" b="1" dirty="0" smtClean="0">
                <a:hlinkClick r:id="rId5"/>
              </a:rPr>
              <a:t>vk.com/public216205926?w=wall-216205926_63</a:t>
            </a:r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3785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767533" cy="550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8024" y="153506"/>
            <a:ext cx="4551600" cy="1477328"/>
          </a:xfrm>
          <a:prstGeom prst="rect">
            <a:avLst/>
          </a:prstGeom>
          <a:solidFill>
            <a:srgbClr val="FFFFFF">
              <a:alpha val="34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Пост : </a:t>
            </a:r>
            <a:r>
              <a:rPr lang="en-US" dirty="0" smtClean="0">
                <a:latin typeface="Century Gothic" panose="020B0502020202020204" pitchFamily="34" charset="0"/>
                <a:hlinkClick r:id="rId3"/>
              </a:rPr>
              <a:t>https</a:t>
            </a:r>
            <a:r>
              <a:rPr lang="en-US" dirty="0">
                <a:latin typeface="Century Gothic" panose="020B0502020202020204" pitchFamily="34" charset="0"/>
                <a:hlinkClick r:id="rId3"/>
              </a:rPr>
              <a:t>://</a:t>
            </a:r>
            <a:r>
              <a:rPr lang="en-US" dirty="0" smtClean="0">
                <a:latin typeface="Century Gothic" panose="020B0502020202020204" pitchFamily="34" charset="0"/>
                <a:hlinkClick r:id="rId3"/>
              </a:rPr>
              <a:t>vk.com/str_volonter?w=wall-93968810_6958</a:t>
            </a:r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31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Деловая экологическая игра «Завод»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11.02.2023 г. </a:t>
            </a:r>
            <a:r>
              <a:rPr lang="ru-RU" dirty="0"/>
              <a:t>с</a:t>
            </a:r>
            <a:r>
              <a:rPr lang="ru-RU" dirty="0" smtClean="0"/>
              <a:t>овместно </a:t>
            </a:r>
            <a:r>
              <a:rPr lang="ru-RU" dirty="0"/>
              <a:t>с </a:t>
            </a:r>
            <a:r>
              <a:rPr lang="ru-RU" dirty="0">
                <a:hlinkClick r:id="rId2"/>
              </a:rPr>
              <a:t>Лигой Молодёжной Политики </a:t>
            </a:r>
            <a:r>
              <a:rPr lang="ru-RU" dirty="0" err="1">
                <a:hlinkClick r:id="rId2"/>
              </a:rPr>
              <a:t>г.Стерлитамак</a:t>
            </a:r>
            <a:r>
              <a:rPr lang="ru-RU" dirty="0"/>
              <a:t> </a:t>
            </a:r>
            <a:r>
              <a:rPr lang="ru-RU" dirty="0" smtClean="0"/>
              <a:t>провели </a:t>
            </a:r>
            <a:r>
              <a:rPr lang="ru-RU" dirty="0"/>
              <a:t>деловую экологическую игру "Завод 1.0" в ВПО "Отечество" при поддержке отдела по молодежной политике </a:t>
            </a:r>
            <a:r>
              <a:rPr lang="ru-RU" dirty="0" err="1"/>
              <a:t>г.Стерлитамак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Участникам представилась возможность стать директорами этих предприятий, заинтересованных в расширении своего производства, используя различные природные </a:t>
            </a:r>
            <a:r>
              <a:rPr lang="ru-RU" dirty="0" err="1"/>
              <a:t>ресурсы,что</a:t>
            </a:r>
            <a:r>
              <a:rPr lang="ru-RU" dirty="0"/>
              <a:t> ухудшает состояние островной экосистемы.</a:t>
            </a:r>
          </a:p>
        </p:txBody>
      </p:sp>
      <p:pic>
        <p:nvPicPr>
          <p:cNvPr id="3074" name="Picture 2" descr="https://sun9-18.userapi.com/impg/j5_17ieehwCjkZNg3TWoVxJgP5ruvCVGLEVnYw/wn9KhKyFlWg.jpg?size=1280x960&amp;quality=96&amp;sign=c2564ac1d032ffdd18fc105a68ed0fa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196752"/>
            <a:ext cx="3758961" cy="28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58.userapi.com/impg/BMScosDlf5Lz88GIpDxjb0v2qo_wVTkgTJ5psQ/4bgPKnObBw0.jpg?size=1280x960&amp;quality=95&amp;sign=e70c3a4608049b332dcf271f5db4ded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551" y="4015973"/>
            <a:ext cx="3757457" cy="27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ССЫЛКА НА </a:t>
            </a:r>
            <a:r>
              <a:rPr lang="ru-RU" b="1" dirty="0" smtClean="0"/>
              <a:t>ПОСТ </a:t>
            </a:r>
          </a:p>
          <a:p>
            <a:r>
              <a:rPr lang="en-US" b="1" dirty="0">
                <a:hlinkClick r:id="rId5"/>
              </a:rPr>
              <a:t>https://</a:t>
            </a:r>
            <a:r>
              <a:rPr lang="en-US" b="1" dirty="0" smtClean="0">
                <a:hlinkClick r:id="rId5"/>
              </a:rPr>
              <a:t>vk.com/public216205926?w=wall-216205926_67</a:t>
            </a:r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46574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Экологический урок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4330824" cy="31249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27 февраля </a:t>
            </a:r>
            <a:r>
              <a:rPr lang="ru-RU" dirty="0" smtClean="0"/>
              <a:t> 2023 г. студенты </a:t>
            </a:r>
            <a:r>
              <a:rPr lang="ru-RU" dirty="0" err="1"/>
              <a:t>Псянчина</a:t>
            </a:r>
            <a:r>
              <a:rPr lang="ru-RU" dirty="0"/>
              <a:t> Алина и Юриков Роман провели экологический урок в 17 школе для 11 класса «Жить </a:t>
            </a:r>
            <a:r>
              <a:rPr lang="ru-RU" dirty="0" err="1"/>
              <a:t>экологично</a:t>
            </a:r>
            <a:r>
              <a:rPr lang="ru-RU" dirty="0"/>
              <a:t> в мегаполисе» от </a:t>
            </a:r>
            <a:r>
              <a:rPr lang="ru-RU" dirty="0">
                <a:hlinkClick r:id="rId2"/>
              </a:rPr>
              <a:t>https://ecowiki.ru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Ребята узнали, какие </a:t>
            </a:r>
            <a:r>
              <a:rPr lang="ru-RU" dirty="0" err="1"/>
              <a:t>экопривычки</a:t>
            </a:r>
            <a:r>
              <a:rPr lang="ru-RU" dirty="0"/>
              <a:t> можно внести в свою жизнь. Например, писать </a:t>
            </a:r>
            <a:r>
              <a:rPr lang="ru-RU" dirty="0" err="1"/>
              <a:t>вишлист</a:t>
            </a:r>
            <a:r>
              <a:rPr lang="ru-RU" dirty="0"/>
              <a:t> или лист желаний, чтобы друзья знали, что можно подарить на праздники и не дарить не нужных вещей, которые в будущем могут стать мусором.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Также в конце урока ребята провели онлайн конкурс </a:t>
            </a:r>
            <a:r>
              <a:rPr lang="ru-RU" dirty="0">
                <a:hlinkClick r:id="rId3"/>
              </a:rPr>
              <a:t>для школьников</a:t>
            </a:r>
            <a:r>
              <a:rPr lang="ru-RU" dirty="0"/>
              <a:t>. Трое счастливчиков получили классные призы</a:t>
            </a:r>
          </a:p>
        </p:txBody>
      </p:sp>
      <p:pic>
        <p:nvPicPr>
          <p:cNvPr id="7170" name="Picture 2" descr="https://sun9-52.userapi.com/impg/jSljTcph9RgOUXKFdueyiGcyNCFUgYDaFgh6jw/W6SQ1MxJCEA.jpg?size=1280x948&amp;quality=95&amp;sign=989c2ee590504c566bc265c445dc7fd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535117" cy="26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23.userapi.com/impg/VDOy7WqgbFXoCoTGPyDWYGYFPl-6pFmLJWGSTQ/PExiMGchkFE.jpg?size=1280x991&amp;quality=95&amp;sign=adda4d780d5ce09614ff5ae01528f54a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406" y="3933055"/>
            <a:ext cx="3538050" cy="273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1952" y="43651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ССЫЛКА НА </a:t>
            </a:r>
            <a:r>
              <a:rPr lang="ru-RU" b="1" dirty="0" smtClean="0"/>
              <a:t>ПОСТ </a:t>
            </a:r>
          </a:p>
          <a:p>
            <a:r>
              <a:rPr lang="en-US" b="1" dirty="0">
                <a:hlinkClick r:id="rId6"/>
              </a:rPr>
              <a:t>https://</a:t>
            </a:r>
            <a:r>
              <a:rPr lang="en-US" b="1" dirty="0" smtClean="0">
                <a:hlinkClick r:id="rId6"/>
              </a:rPr>
              <a:t>vk.com/bionomicss?w=wall-197388103_1211</a:t>
            </a:r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412512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Деловая экологическая игра «Завод»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54741"/>
            <a:ext cx="4330824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 9.04.2023 г. В </a:t>
            </a:r>
            <a:r>
              <a:rPr lang="ru-RU" dirty="0" err="1"/>
              <a:t>Стерлитамакском</a:t>
            </a:r>
            <a:r>
              <a:rPr lang="ru-RU" dirty="0"/>
              <a:t> филиале Уфимского университета науки и технологий на естественнонаучном факультете прошла деловая экологическая игра «Завод». Организовали </a:t>
            </a:r>
            <a:r>
              <a:rPr lang="ru-RU" dirty="0" err="1"/>
              <a:t>экоигру</a:t>
            </a:r>
            <a:r>
              <a:rPr lang="ru-RU" dirty="0"/>
              <a:t> студентка СФ </a:t>
            </a:r>
            <a:r>
              <a:rPr lang="ru-RU" dirty="0" err="1"/>
              <a:t>УУНиТ</a:t>
            </a:r>
            <a:r>
              <a:rPr lang="ru-RU" dirty="0"/>
              <a:t> Жигалова Евгения совместно с другими </a:t>
            </a:r>
            <a:r>
              <a:rPr lang="ru-RU" dirty="0" err="1"/>
              <a:t>эковолонтёрами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Участникам </a:t>
            </a:r>
            <a:r>
              <a:rPr lang="ru-RU" dirty="0" err="1"/>
              <a:t>предоставилась</a:t>
            </a:r>
            <a:r>
              <a:rPr lang="ru-RU" dirty="0"/>
              <a:t> возможность стать настоящими директорами собственных предприятий. Им пришлось решить экономические и экологические вопросы для производства своих товаров. А так же справляться с непредвиденными событиями.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Все участники получили опыт командного взаимодействия, распределения бюджета и решения неожиданных ситуаций.</a:t>
            </a:r>
          </a:p>
        </p:txBody>
      </p:sp>
      <p:pic>
        <p:nvPicPr>
          <p:cNvPr id="2050" name="Picture 2" descr="https://sun9-39.userapi.com/impg/fVYd_HvdyHn46R48WW5j3X8Vkpv3aYOu4HJxdg/aDbDHo4KB4c.jpg?size=1280x963&amp;quality=96&amp;sign=3606ca6c209c0c2308490fa060cc0d4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485" y="1124744"/>
            <a:ext cx="3623048" cy="283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51.userapi.com/impg/azLX7IYLvyTu7VyuRZVLt7C9qBM7bBPuWJZfGA/iv_u_FVyLZU.jpg?size=1280x963&amp;quality=96&amp;sign=83fd2a34d49fb1c667d055106979a1e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485" y="3960616"/>
            <a:ext cx="3623048" cy="272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ССЫЛКА НА </a:t>
            </a:r>
            <a:r>
              <a:rPr lang="ru-RU" b="1" dirty="0" smtClean="0"/>
              <a:t>ПОСТ </a:t>
            </a:r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vk.com/public216205926?w=wall-216205926_130</a:t>
            </a:r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20856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Экологический урок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5616624" cy="28083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10 апреля наши </a:t>
            </a:r>
            <a:r>
              <a:rPr lang="ru-RU" dirty="0" err="1"/>
              <a:t>экопросветители</a:t>
            </a:r>
            <a:r>
              <a:rPr lang="ru-RU" dirty="0"/>
              <a:t>: </a:t>
            </a:r>
            <a:r>
              <a:rPr lang="ru-RU" dirty="0" err="1"/>
              <a:t>Сынбулатова</a:t>
            </a:r>
            <a:r>
              <a:rPr lang="ru-RU" dirty="0"/>
              <a:t> Алсу и Сидорова Вероника провели </a:t>
            </a:r>
            <a:r>
              <a:rPr lang="ru-RU" dirty="0" err="1"/>
              <a:t>экоурок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Мир без мусора» в школе № 16 </a:t>
            </a:r>
            <a:br>
              <a:rPr lang="ru-RU" dirty="0"/>
            </a:br>
            <a:r>
              <a:rPr lang="ru-RU" dirty="0"/>
              <a:t>Ребята получили много новой информации, касающейся экологической ситуации во всем мире, о способах ее улучшения и о методах достижения безотходной иерархии в будущем.</a:t>
            </a:r>
            <a:br>
              <a:rPr lang="ru-RU" dirty="0"/>
            </a:br>
            <a:r>
              <a:rPr lang="ru-RU" dirty="0"/>
              <a:t>Заключительным этапом </a:t>
            </a:r>
            <a:r>
              <a:rPr lang="ru-RU" dirty="0" err="1"/>
              <a:t>экоурока</a:t>
            </a:r>
            <a:r>
              <a:rPr lang="ru-RU" dirty="0"/>
              <a:t> стал онлайн конкурс. Где были разыграны классные призы для </a:t>
            </a:r>
            <a:r>
              <a:rPr lang="ru-RU" dirty="0" smtClean="0"/>
              <a:t>школьников.</a:t>
            </a:r>
            <a:endParaRPr lang="ru-RU" dirty="0"/>
          </a:p>
        </p:txBody>
      </p:sp>
      <p:pic>
        <p:nvPicPr>
          <p:cNvPr id="6146" name="Picture 2" descr="https://sun9-46.userapi.com/impg/wZW2YQK2033kQ6EK-fp_8jjjEN4tbIV6v2eMvw/OTDeO1MUZPI.jpg?size=1280x960&amp;quality=95&amp;sign=3bdf1218f5eb4c3a3595c64e969ac4c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80919"/>
            <a:ext cx="3960292" cy="297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41.userapi.com/impg/LAlSO0qT1unmH8HFL9MhKryseNXxnHF_muwfVQ/RmbsVprZlU8.jpg?size=773x683&amp;quality=95&amp;sign=1a90bae011b65d5ab36ca3293848c10e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2" y="3274058"/>
            <a:ext cx="4172464" cy="358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08104" y="1268760"/>
            <a:ext cx="3635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ССЫЛКА НА </a:t>
            </a:r>
            <a:r>
              <a:rPr lang="ru-RU" b="1" dirty="0" smtClean="0"/>
              <a:t>ПОСТ</a:t>
            </a:r>
          </a:p>
          <a:p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vk.com/bionomicss?w=wall-197388103_1245</a:t>
            </a:r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149811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Эковечеринка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4392488" cy="43204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29 марта </a:t>
            </a:r>
            <a:r>
              <a:rPr lang="ru-RU" dirty="0" smtClean="0"/>
              <a:t>прошла </a:t>
            </a:r>
            <a:r>
              <a:rPr lang="ru-RU" dirty="0"/>
              <a:t>веселая </a:t>
            </a:r>
            <a:r>
              <a:rPr lang="ru-RU" dirty="0" err="1" smtClean="0"/>
              <a:t>эковечеринка</a:t>
            </a:r>
            <a:r>
              <a:rPr lang="ru-RU" dirty="0" smtClean="0"/>
              <a:t>. Она </a:t>
            </a:r>
            <a:r>
              <a:rPr lang="ru-RU" dirty="0"/>
              <a:t>началась с интересной лекции про макулатуру 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Ребята узнали интересные моменты о </a:t>
            </a:r>
            <a:r>
              <a:rPr lang="ru-RU" dirty="0" smtClean="0"/>
              <a:t>макулатуре</a:t>
            </a:r>
            <a:r>
              <a:rPr lang="ru-RU" dirty="0"/>
              <a:t>, например, почему нельзя выкидывать бумажные стаканы, фотографии, глянцевые журналы к бумажным отходам, а так же про многие другие </a:t>
            </a:r>
            <a:r>
              <a:rPr lang="ru-RU" dirty="0" err="1"/>
              <a:t>экопривычки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После занимательной лекции провели небольшой блиц-опрос, где каждому участнику были вручены подарки от </a:t>
            </a:r>
            <a:r>
              <a:rPr lang="ru-RU" dirty="0" err="1"/>
              <a:t>экоклуба</a:t>
            </a:r>
            <a:r>
              <a:rPr lang="ru-RU" dirty="0"/>
              <a:t> </a:t>
            </a:r>
            <a:r>
              <a:rPr lang="ru-RU" dirty="0" err="1"/>
              <a:t>Bionomics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Заключительным этапом нашей </a:t>
            </a:r>
            <a:r>
              <a:rPr lang="ru-RU" dirty="0" err="1"/>
              <a:t>эковечеринки</a:t>
            </a:r>
            <a:r>
              <a:rPr lang="ru-RU" dirty="0"/>
              <a:t> стал кофе-брейк с </a:t>
            </a:r>
            <a:r>
              <a:rPr lang="ru-RU" dirty="0" err="1"/>
              <a:t>вкусняшками</a:t>
            </a:r>
            <a:r>
              <a:rPr lang="ru-RU" dirty="0"/>
              <a:t> и душевной </a:t>
            </a:r>
            <a:r>
              <a:rPr lang="ru-RU" dirty="0" smtClean="0"/>
              <a:t>беседой.</a:t>
            </a:r>
            <a:endParaRPr lang="ru-RU" dirty="0"/>
          </a:p>
        </p:txBody>
      </p:sp>
      <p:pic>
        <p:nvPicPr>
          <p:cNvPr id="8194" name="Picture 2" descr="https://sun9-42.userapi.com/impg/5gPX9qdrpv6O-Pws7gAyLHwTcSzZzHtVZOtP4A/lcr6XVDHFzc.jpg?size=1280x1017&amp;quality=95&amp;sign=64cb80dbca592e5094b7b9661d41836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159590" cy="330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584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Субботник на «День Земли»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1351"/>
            <a:ext cx="4824536" cy="539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1988840"/>
            <a:ext cx="421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vk.com/ecodelai02?w=wall-216205926_150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6424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6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Экоплощадка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«Секреты переработки»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12" y="1124744"/>
            <a:ext cx="3888432" cy="547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1628800"/>
            <a:ext cx="385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vk.com/ecodelai02?w=wall-216205926_200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8859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Экоквиз</a:t>
            </a:r>
            <a:r>
              <a:rPr lang="ru-RU" dirty="0" smtClean="0"/>
              <a:t> «Заповедный Профи»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4" y="1340768"/>
            <a:ext cx="429325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71816" y="1657628"/>
            <a:ext cx="4264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vk.com/ecodelai02?w=wall-216205926_324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4406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9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Акция «Крышечки спешат на помощь»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004812" cy="558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9953" y="1885474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три акции удалось собрать 57 кг  крышек в 2023 г.</a:t>
            </a:r>
          </a:p>
          <a:p>
            <a:endParaRPr lang="ru-RU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vk.com/ecodelai02?w=wall-216205926_336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29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76B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4022" y="548680"/>
            <a:ext cx="88569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Конкурс «Помогаем птицам»</a:t>
            </a:r>
          </a:p>
        </p:txBody>
      </p:sp>
      <p:pic>
        <p:nvPicPr>
          <p:cNvPr id="1027" name="Picture 3" descr="C:\Users\Admin\Bionomics Dropbox\Maria Malinovskaya\ПК\Desktop\Новая папка\экопроект\конкурс кормушка\Снимок0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80793"/>
            <a:ext cx="3456384" cy="404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1" y="232697"/>
            <a:ext cx="88569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50" dirty="0">
                <a:ln w="12700" cmpd="sng">
                  <a:solidFill>
                    <a:srgbClr val="FFCC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Конкурс «Помогаем птицам»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-121842"/>
            <a:ext cx="88569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50" dirty="0">
                <a:ln w="12700" cmpd="sng">
                  <a:solidFill>
                    <a:srgbClr val="85C8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Конкурс «Помогаем птицам»</a:t>
            </a:r>
          </a:p>
        </p:txBody>
      </p:sp>
      <p:pic>
        <p:nvPicPr>
          <p:cNvPr id="1026" name="Picture 2" descr="C:\Users\Admin\Bionomics Dropbox\Maria Malinovskaya\ПК\Desktop\Новая папка\экопроект\конкурс кормушка\Снимок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1796" r="2424" b="1796"/>
          <a:stretch/>
        </p:blipFill>
        <p:spPr bwMode="auto">
          <a:xfrm>
            <a:off x="6372201" y="1700809"/>
            <a:ext cx="277179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west.userapi.com/sun9-62/s/v1/ig2/SyznbKuQs1ZsD8FRdYt8S-nmK5XSSQ0PRHcgzhh5p4A3Uqcsku2rYZ3bZoNBWvpd99HX4fEHSbI9PKD-0VBzoFih.jpg?size=811x1080&amp;quality=9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9"/>
            <a:ext cx="3395439" cy="515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07831" y="5445224"/>
            <a:ext cx="2609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587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ЯНВАРЬ</a:t>
            </a:r>
            <a:endParaRPr lang="ru-RU" sz="5400" b="1" cap="none" spc="50" dirty="0">
              <a:ln w="1587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81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76B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Bionomics Dropbox\Maria Malinovskaya\ПК\Desktop\Новая папка\экопроект\конкурс кормушка\Снимок6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6" y="620688"/>
            <a:ext cx="402002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Bionomics Dropbox\Maria Malinovskaya\ПК\Desktop\Новая папка\экопроект\конкурс кормушка\Снимокщ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43" y="1844824"/>
            <a:ext cx="3304915" cy="456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Bionomics Dropbox\Maria Malinovskaya\ПК\Desktop\Новая папка\экопроект\конкурс кормушка\Снимок9769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" b="3110"/>
          <a:stretch/>
        </p:blipFill>
        <p:spPr bwMode="auto">
          <a:xfrm>
            <a:off x="6574922" y="620688"/>
            <a:ext cx="2569078" cy="513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06258"/>
            <a:ext cx="3240360" cy="541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8867" y="1556792"/>
            <a:ext cx="3704665" cy="523220"/>
          </a:xfrm>
          <a:prstGeom prst="rect">
            <a:avLst/>
          </a:prstGeom>
          <a:solidFill>
            <a:srgbClr val="DD8DB7">
              <a:alpha val="28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Участники : 5 чел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866" y="2080012"/>
            <a:ext cx="3704665" cy="523220"/>
          </a:xfrm>
          <a:prstGeom prst="rect">
            <a:avLst/>
          </a:prstGeom>
          <a:solidFill>
            <a:srgbClr val="DD8DB7">
              <a:alpha val="83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Победители: 5 чел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8867" y="2603232"/>
            <a:ext cx="3704665" cy="1200329"/>
          </a:xfrm>
          <a:prstGeom prst="rect">
            <a:avLst/>
          </a:prstGeom>
          <a:solidFill>
            <a:srgbClr val="E29EC2">
              <a:alpha val="46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ССЫЛКА НА ПОСТ</a:t>
            </a:r>
          </a:p>
          <a:p>
            <a:r>
              <a:rPr lang="en-US" dirty="0" smtClean="0">
                <a:latin typeface="Century Gothic" panose="020B0502020202020204" pitchFamily="34" charset="0"/>
                <a:hlinkClick r:id="rId3"/>
              </a:rPr>
              <a:t>https://vk.com/bionomicss?w=wall-197388103_1057</a:t>
            </a:r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4615" y="-199825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9050" cmpd="sng">
                  <a:solidFill>
                    <a:srgbClr val="DD8DB7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Итоги конкурса</a:t>
            </a:r>
            <a:endParaRPr lang="ru-RU" sz="5400" b="1" cap="none" spc="50" dirty="0">
              <a:ln w="19050" cmpd="sng">
                <a:solidFill>
                  <a:srgbClr val="DD8DB7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4615" y="198677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Итоги конкурса</a:t>
            </a:r>
            <a:endParaRPr lang="ru-RU" sz="5400" b="1" cap="none" spc="50" dirty="0">
              <a:ln w="1270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74615" y="476672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rgbClr val="9D50B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Итоги конкурса</a:t>
            </a:r>
            <a:endParaRPr lang="ru-RU" sz="5400" b="1" cap="none" spc="50" dirty="0">
              <a:ln w="12700" cmpd="sng">
                <a:solidFill>
                  <a:srgbClr val="9D50BC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01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west.userapi.com/sun9-62/s/v1/ig2/uBi4_z06LowO4MTSuSnQCyQvyWSM3Dl29yjB2pajqn8IVfF_9XdBlRePPEzzhMIzPyQkmYSSSQpf8J300Dymj9rX.jpg?size=810x1080&amp;quality=9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3718"/>
            <a:ext cx="1909530" cy="25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599" y="1484784"/>
            <a:ext cx="4104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Собранные крышечки были сданы 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в магазин «Байрам» </a:t>
            </a:r>
            <a:r>
              <a:rPr lang="ru-RU" sz="1600" dirty="0" err="1" smtClean="0">
                <a:latin typeface="Century Gothic" panose="020B0502020202020204" pitchFamily="34" charset="0"/>
              </a:rPr>
              <a:t>г.Уфа</a:t>
            </a:r>
            <a:r>
              <a:rPr lang="ru-RU" sz="1600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Проект </a:t>
            </a:r>
            <a:r>
              <a:rPr lang="ru-RU" sz="1600" b="1" dirty="0" smtClean="0">
                <a:solidFill>
                  <a:srgbClr val="E34576"/>
                </a:solidFill>
                <a:latin typeface="Century Gothic" panose="020B0502020202020204" pitchFamily="34" charset="0"/>
              </a:rPr>
              <a:t>«Крышечки спешат на помощь</a:t>
            </a:r>
            <a:r>
              <a:rPr lang="ru-RU" sz="1600" dirty="0" smtClean="0">
                <a:latin typeface="Century Gothic" panose="020B0502020202020204" pitchFamily="34" charset="0"/>
              </a:rPr>
              <a:t>»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(</a:t>
            </a:r>
            <a:r>
              <a:rPr lang="en-US" sz="1600" dirty="0" smtClean="0">
                <a:latin typeface="Century Gothic" panose="020B0502020202020204" pitchFamily="34" charset="0"/>
                <a:hlinkClick r:id="rId3"/>
              </a:rPr>
              <a:t>https://vk.com/kryshechki_rb</a:t>
            </a:r>
            <a:r>
              <a:rPr lang="ru-RU" sz="1600" dirty="0" smtClean="0">
                <a:latin typeface="Century Gothic" panose="020B0502020202020204" pitchFamily="34" charset="0"/>
              </a:rPr>
              <a:t>) реализуется по республике Башкортостан движением </a:t>
            </a:r>
          </a:p>
          <a:p>
            <a:r>
              <a:rPr lang="ru-RU" sz="1600" b="1" dirty="0" smtClean="0">
                <a:solidFill>
                  <a:srgbClr val="0097CC"/>
                </a:solidFill>
                <a:latin typeface="Century Gothic" panose="020B0502020202020204" pitchFamily="34" charset="0"/>
              </a:rPr>
              <a:t>«Чистая Уфа» </a:t>
            </a:r>
            <a:r>
              <a:rPr lang="ru-RU" sz="1600" b="1" dirty="0" smtClean="0">
                <a:latin typeface="Century Gothic" panose="020B0502020202020204" pitchFamily="34" charset="0"/>
              </a:rPr>
              <a:t> ,</a:t>
            </a:r>
            <a:r>
              <a:rPr lang="ru-RU" sz="1600" dirty="0" smtClean="0">
                <a:latin typeface="Century Gothic" panose="020B0502020202020204" pitchFamily="34" charset="0"/>
              </a:rPr>
              <a:t>средства от которого идут на помощь</a:t>
            </a:r>
            <a:r>
              <a:rPr lang="ru-RU" sz="1600" b="1" dirty="0" smtClean="0">
                <a:latin typeface="Century Gothic" panose="020B050202020202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</a:rPr>
              <a:t>неизлечимо больным детям Уфимского </a:t>
            </a:r>
            <a:r>
              <a:rPr lang="ru-RU" sz="1600" dirty="0" smtClean="0">
                <a:latin typeface="Century Gothic" panose="020B0502020202020204" pitchFamily="34" charset="0"/>
              </a:rPr>
              <a:t>хосписа.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pic>
        <p:nvPicPr>
          <p:cNvPr id="9220" name="Picture 4" descr="https://sun9-west.userapi.com/sun9-4/s/v1/ig2/pecylbt321FWoavGaiRgtBi6C8c-VZcbxt06KjzI_rX0IdoXv58DkgQCK-nc4O_prYWUhuvqD8kuCByTu6KFMHX2.jpg?size=1280x960&amp;quality=9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23874"/>
            <a:ext cx="2832311" cy="212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21730"/>
            <a:ext cx="3888432" cy="565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4765" y="0"/>
            <a:ext cx="75968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12700" cmpd="sng">
                  <a:solidFill>
                    <a:srgbClr val="FF0000">
                      <a:alpha val="53000"/>
                    </a:srgb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Сбор крышек для проекта </a:t>
            </a:r>
            <a:br>
              <a:rPr lang="ru-RU" sz="4000" b="1" cap="none" spc="50" dirty="0" smtClean="0">
                <a:ln w="12700" cmpd="sng">
                  <a:solidFill>
                    <a:srgbClr val="FF0000">
                      <a:alpha val="53000"/>
                    </a:srgb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4000" b="1" cap="none" spc="50" dirty="0" smtClean="0">
                <a:ln w="12700" cmpd="sng">
                  <a:solidFill>
                    <a:srgbClr val="FF0000">
                      <a:alpha val="53000"/>
                    </a:srgb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«Крышечки спешат на помощь»</a:t>
            </a:r>
            <a:endParaRPr lang="ru-RU" sz="4000" b="1" cap="none" spc="50" dirty="0">
              <a:ln w="12700" cmpd="sng">
                <a:solidFill>
                  <a:srgbClr val="FF0000">
                    <a:alpha val="53000"/>
                  </a:srgb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7627" y="320450"/>
            <a:ext cx="75968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  <a:alpha val="42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Сбор крышек для проекта </a:t>
            </a:r>
            <a:b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  <a:alpha val="42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  <a:alpha val="42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«Крышечки спешат на помощь»</a:t>
            </a:r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  <a:alpha val="42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54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r="1307"/>
          <a:stretch/>
        </p:blipFill>
        <p:spPr bwMode="auto">
          <a:xfrm>
            <a:off x="467544" y="1556792"/>
            <a:ext cx="59250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5928226" cy="923330"/>
          </a:xfrm>
          <a:prstGeom prst="rect">
            <a:avLst/>
          </a:prstGeom>
          <a:solidFill>
            <a:srgbClr val="FCE8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9966"/>
                </a:solidFill>
                <a:latin typeface="Century Gothic" panose="020B0502020202020204" pitchFamily="34" charset="0"/>
              </a:rPr>
              <a:t>Ссылка на пост:</a:t>
            </a:r>
          </a:p>
          <a:p>
            <a:r>
              <a:rPr lang="en-US" dirty="0" smtClean="0">
                <a:solidFill>
                  <a:srgbClr val="996633"/>
                </a:solidFill>
                <a:latin typeface="Century Gothic" panose="020B0502020202020204" pitchFamily="34" charset="0"/>
                <a:hlinkClick r:id="rId3"/>
              </a:rPr>
              <a:t>https://vk.com/bionomicss?w=wall-197388103_1050</a:t>
            </a:r>
            <a:endParaRPr lang="ru-RU" dirty="0" smtClean="0">
              <a:solidFill>
                <a:srgbClr val="996633"/>
              </a:solidFill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</TotalTime>
  <Words>1021</Words>
  <Application>Microsoft Office PowerPoint</Application>
  <PresentationFormat>Экран (4:3)</PresentationFormat>
  <Paragraphs>200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Экологический проект  «Bionomics»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Экоквиз «Заповедники и национальные парки»</vt:lpstr>
      <vt:lpstr>Сбор крышечек для проекта»Крышечки спешат на помощь»</vt:lpstr>
      <vt:lpstr>Деловая экологическая игра «Завод»</vt:lpstr>
      <vt:lpstr>Экологический урок</vt:lpstr>
      <vt:lpstr>Деловая экологическая игра «Завод»</vt:lpstr>
      <vt:lpstr>Экологический урок</vt:lpstr>
      <vt:lpstr>Эковечеринка</vt:lpstr>
      <vt:lpstr>Субботник на «День Земли»</vt:lpstr>
      <vt:lpstr>Экоплощадка  «Секреты переработки»</vt:lpstr>
      <vt:lpstr>Экоквиз «Заповедный Профи»</vt:lpstr>
      <vt:lpstr>Акция «Крышечки спешат на помощь»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«Bionomics»</dc:title>
  <dc:creator>Admin</dc:creator>
  <cp:lastModifiedBy>Admin</cp:lastModifiedBy>
  <cp:revision>72</cp:revision>
  <dcterms:created xsi:type="dcterms:W3CDTF">2022-12-03T20:17:34Z</dcterms:created>
  <dcterms:modified xsi:type="dcterms:W3CDTF">2024-11-24T16:16:32Z</dcterms:modified>
</cp:coreProperties>
</file>