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9" r:id="rId4"/>
    <p:sldId id="260" r:id="rId5"/>
    <p:sldId id="307" r:id="rId6"/>
    <p:sldId id="315" r:id="rId7"/>
    <p:sldId id="280" r:id="rId8"/>
    <p:sldId id="264" r:id="rId9"/>
  </p:sldIdLst>
  <p:sldSz cx="12192000" cy="6858000"/>
  <p:notesSz cx="6797675" cy="9926638"/>
  <p:embeddedFontLst>
    <p:embeddedFont>
      <p:font typeface="Circe Light" panose="020B0604020202020204" charset="-52"/>
      <p:regular r:id="rId11"/>
    </p:embeddedFont>
    <p:embeddedFont>
      <p:font typeface="Circe Extra Bold" panose="020B0604020202020204" charset="0"/>
      <p:bold r:id="rId12"/>
    </p:embeddedFont>
    <p:embeddedFont>
      <p:font typeface="Montserrat" panose="020B0604020202020204" charset="-52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Black" panose="020B0604020202020204" charset="-52"/>
      <p:bold r:id="rId20"/>
    </p:embeddedFont>
    <p:embeddedFont>
      <p:font typeface="Circe ExtraBold" panose="020B0604020202020204" charset="-52"/>
      <p:bold r:id="rId21"/>
    </p:embeddedFont>
    <p:embeddedFont>
      <p:font typeface="Circe" panose="020B0604020202020204" charset="-52"/>
      <p:regular r:id="rId22"/>
    </p:embeddedFont>
    <p:embeddedFont>
      <p:font typeface="Circe Bold" panose="020B0604020202020204" charset="-52"/>
      <p:bold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246" y="-90"/>
      </p:cViewPr>
      <p:guideLst>
        <p:guide orient="horz" pos="2205"/>
        <p:guide orient="horz" pos="3816"/>
        <p:guide orient="horz" pos="1003"/>
        <p:guide orient="horz" pos="1298"/>
        <p:guide orient="horz" pos="1684"/>
        <p:guide orient="horz" pos="2341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3863"/>
        <p:guide pos="2570"/>
        <p:guide pos="513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CERtCSen3o6/?igshid=i3lvri9eyslj" TargetMode="Externa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k.com/7channel_nefteugansk?w=wall-70627715_9615" TargetMode="External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7.jpeg"/><Relationship Id="rId1" Type="http://schemas.microsoft.com/office/2007/relationships/media" Target="../media/media1.mp4"/><Relationship Id="rId6" Type="http://schemas.openxmlformats.org/officeDocument/2006/relationships/hyperlink" Target="https://vk.com/id326020829?w=wall-76529838_9667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vk.com/id326020829?w=wall-30662144_10534" TargetMode="External"/><Relationship Id="rId15" Type="http://schemas.openxmlformats.org/officeDocument/2006/relationships/hyperlink" Target="https://vk.com/7channel_nefteugansk?w=wall-70627715_9757" TargetMode="External"/><Relationship Id="rId10" Type="http://schemas.openxmlformats.org/officeDocument/2006/relationships/hyperlink" Target="https://vk.com/public197451193?w=wall-197451193_11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s://vk.com/public197451193" TargetMode="External"/><Relationship Id="rId14" Type="http://schemas.openxmlformats.org/officeDocument/2006/relationships/hyperlink" Target="https://vk.com/id326020829?w=wall-134579208_737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745119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3482" y="-954793"/>
            <a:ext cx="12407123" cy="7989459"/>
            <a:chOff x="34434" y="-954793"/>
            <a:chExt cx="12662094" cy="798945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4434" y="-954793"/>
              <a:ext cx="12662094" cy="7989459"/>
              <a:chOff x="-187766" y="-1000143"/>
              <a:chExt cx="12662094" cy="798945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E6C6CCDE-DD09-42AE-B302-B2B8C8C92F55}"/>
                  </a:ext>
                </a:extLst>
              </p:cNvPr>
              <p:cNvSpPr/>
              <p:nvPr/>
            </p:nvSpPr>
            <p:spPr>
              <a:xfrm>
                <a:off x="-187766" y="-1000143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0152" y="-164644"/>
                <a:ext cx="2682301" cy="2714860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130711" y="4380302"/>
              <a:ext cx="121651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АВТОР ПРОЕКТА:           ЯРЛЫКОВА ОЛЕСЯ</a:t>
              </a: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</a:t>
              </a: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Р</a:t>
              </a: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уководитель волонтерского объединения «Творим добро»</a:t>
              </a:r>
            </a:p>
            <a:p>
              <a:pPr>
                <a:lnSpc>
                  <a:spcPts val="2400"/>
                </a:lnSpc>
              </a:pPr>
              <a:endPara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endPara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2184567" y="3609821"/>
              <a:ext cx="7772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«МАЛАЯ РОДИНА»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9218649-47E9-455B-AC22-6860FB14F137}"/>
                </a:ext>
              </a:extLst>
            </p:cNvPr>
            <p:cNvSpPr/>
            <p:nvPr/>
          </p:nvSpPr>
          <p:spPr>
            <a:xfrm>
              <a:off x="2184567" y="2572720"/>
              <a:ext cx="836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НАЗВАНИЕ   «ФЛОРБОЛ ДЛЯ ВСЕХ»</a:t>
              </a:r>
              <a:endParaRPr lang="ru-RU" sz="32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14718" r="5894" b="22944"/>
          <a:stretch/>
        </p:blipFill>
        <p:spPr bwMode="auto">
          <a:xfrm>
            <a:off x="217467" y="47729"/>
            <a:ext cx="2514600" cy="2524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75235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62936" y="1338500"/>
            <a:ext cx="1094394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В период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сентября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2020г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. -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по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декабрь 2021г. ,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вовлечь  22 волонтера,100 детей , 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50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родителей  из поселений Нефтеюганского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района.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Организовать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и провести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: 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3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соревнования и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2 чемпионата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школьной и 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семейной лиги, с целью привлечения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детей и родителей в сельских  поселениях к занятию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спортом , а также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формированию активной и  здоровой жизни. </a:t>
            </a:r>
          </a:p>
          <a:p>
            <a:endParaRPr lang="ru-RU" sz="2000" b="1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Задачи:</a:t>
            </a:r>
          </a:p>
          <a:p>
            <a:endParaRPr lang="ru-RU" b="1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. Организовать медиа освещение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проекта.</a:t>
            </a:r>
            <a:endParaRPr lang="ru-RU" sz="2000" b="1" dirty="0">
              <a:solidFill>
                <a:schemeClr val="bg1"/>
              </a:solidFill>
              <a:latin typeface="Circe" panose="020B0604020202020204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2.Обучить волонтеров детей , родителей Нефтеюганского района игре  </a:t>
            </a:r>
            <a:r>
              <a:rPr lang="ru-RU" sz="2000" b="1" dirty="0" err="1" smtClean="0">
                <a:solidFill>
                  <a:schemeClr val="bg1"/>
                </a:solidFill>
                <a:latin typeface="Circe" panose="020B0604020202020204" charset="-52"/>
              </a:rPr>
              <a:t>флорбол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3.Проводить 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совместно с волонтерами  еженедельные тренировки с детьми и родителями.</a:t>
            </a:r>
            <a:endParaRPr lang="ru-RU" sz="2000" b="1" dirty="0">
              <a:solidFill>
                <a:schemeClr val="bg1"/>
              </a:solidFill>
              <a:latin typeface="Circe" panose="020B0604020202020204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4.Организовать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и провести 3 соревнования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 в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Нефтеюганском районе среди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поселений,      2 чемпионата школьной и 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семейный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 лиги 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4.Создать </a:t>
            </a:r>
            <a:r>
              <a:rPr lang="ru-RU" sz="2000" b="1" dirty="0" err="1">
                <a:solidFill>
                  <a:schemeClr val="bg1"/>
                </a:solidFill>
                <a:latin typeface="Circe" panose="020B0604020202020204" charset="-52"/>
              </a:rPr>
              <a:t>флорбольный</a:t>
            </a:r>
            <a:r>
              <a:rPr lang="ru-RU" sz="2000" b="1" dirty="0">
                <a:solidFill>
                  <a:schemeClr val="bg1"/>
                </a:solidFill>
                <a:latin typeface="Circe" panose="020B0604020202020204" charset="-52"/>
              </a:rPr>
              <a:t> клуб для  детей и родителей в Нефтеюганском </a:t>
            </a:r>
            <a:r>
              <a:rPr lang="ru-RU" sz="2000" b="1" dirty="0" smtClean="0">
                <a:solidFill>
                  <a:schemeClr val="bg1"/>
                </a:solidFill>
                <a:latin typeface="Circe" panose="020B0604020202020204" charset="-52"/>
              </a:rPr>
              <a:t>районе.</a:t>
            </a: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3748" y="-159802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914303" y="19802"/>
            <a:ext cx="10854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Волонтеры еженедельно проводят тренировочные занятия с родителями и детьми в своих поселениях, оказывают помощь в организации и  проведении соревнований и чемпионатов.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3601360" y="4476726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ПАРТНЕРЫ </a:t>
            </a:r>
            <a:r>
              <a:rPr lang="ru-RU" sz="22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</a:t>
            </a:r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РОЕКТА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2336" y="5052662"/>
            <a:ext cx="1935124" cy="1775196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Департамент Молодежной политики, Департамент спорта и культуры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5818" y="5623130"/>
            <a:ext cx="21958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Грантовая</a:t>
            </a:r>
            <a:r>
              <a:rPr lang="ru-RU" sz="1400" dirty="0" smtClean="0">
                <a:solidFill>
                  <a:schemeClr val="bg1"/>
                </a:solidFill>
              </a:rPr>
              <a:t> поддержка,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редоставление специалиста по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обучению  волонтеров флорболу.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2478" y="5730157"/>
            <a:ext cx="21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Предоставление спортзала, транспорта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52426" y="5729139"/>
            <a:ext cx="2195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 Репортажи,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публикации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о  проекте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961527" y="4969167"/>
            <a:ext cx="2198598" cy="2037689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50" dirty="0">
                <a:solidFill>
                  <a:prstClr val="black"/>
                </a:solidFill>
              </a:rPr>
              <a:t>Администрации </a:t>
            </a:r>
            <a:r>
              <a:rPr lang="ru-RU" sz="1550" dirty="0" smtClean="0">
                <a:solidFill>
                  <a:prstClr val="black"/>
                </a:solidFill>
              </a:rPr>
              <a:t>поселений , школы Нефтеюганского района</a:t>
            </a:r>
            <a:endParaRPr lang="ru-RU" sz="1550" dirty="0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027583" y="4981554"/>
            <a:ext cx="2200938" cy="1811127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СМИ местное телевидение «7канал», местная газета «Югорское обозрение»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20000" r="40039" b="33333"/>
          <a:stretch/>
        </p:blipFill>
        <p:spPr bwMode="auto">
          <a:xfrm>
            <a:off x="255028" y="2399787"/>
            <a:ext cx="780884" cy="10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5" y="3408048"/>
            <a:ext cx="776932" cy="10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1161" y="3908390"/>
            <a:ext cx="9750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Огорелков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 Данил 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– 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учитель физкультуры, оказание помощи в 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проведении тренировок и занятий по </a:t>
            </a:r>
            <a:r>
              <a:rPr lang="ru-RU" sz="1600" b="1" dirty="0" err="1" smtClean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флорболу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.</a:t>
            </a:r>
            <a:endParaRPr lang="ru-RU" sz="1600" b="1" dirty="0">
              <a:solidFill>
                <a:schemeClr val="bg1"/>
              </a:solidFill>
              <a:effectLst/>
              <a:latin typeface="Circe" panose="020B0604020202020204" charset="-52"/>
              <a:ea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3782" r="34692" b="63446"/>
          <a:stretch/>
        </p:blipFill>
        <p:spPr bwMode="auto">
          <a:xfrm>
            <a:off x="248191" y="1363325"/>
            <a:ext cx="792970" cy="10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2112" y="2496202"/>
            <a:ext cx="10026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</a:rPr>
              <a:t>Стулиев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Алексей– 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специалист Физкультурно-спортивное объединение «Атлант» БУНР ФСО «Атлант», оказание помощи в обучении </a:t>
            </a:r>
            <a:r>
              <a:rPr lang="ru-RU" sz="1600" b="1" dirty="0" err="1" smtClean="0">
                <a:solidFill>
                  <a:schemeClr val="bg1"/>
                </a:solidFill>
                <a:latin typeface="Circe" panose="020B0604020202020204" charset="-52"/>
              </a:rPr>
              <a:t>флорбола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112" y="1419891"/>
            <a:ext cx="9579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  <a:ea typeface="Times New Roman"/>
              </a:rPr>
              <a:t>Ярлыкова Олеся– руководитель волонтёрского объединения «Творим добро», автор проекта, работа с волонтерами, СМИ, ведение группы в социальных сетях.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5F0C0189-9EEA-4F60-B532-47A66BA0098F}"/>
              </a:ext>
            </a:extLst>
          </p:cNvPr>
          <p:cNvSpPr/>
          <p:nvPr/>
        </p:nvSpPr>
        <p:spPr>
          <a:xfrm>
            <a:off x="3357231" y="3844046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DB23581-13AF-4536-8160-88A8EDF3FAE5}"/>
              </a:ext>
            </a:extLst>
          </p:cNvPr>
          <p:cNvSpPr/>
          <p:nvPr/>
        </p:nvSpPr>
        <p:spPr>
          <a:xfrm>
            <a:off x="1575477" y="4687877"/>
            <a:ext cx="4382859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b="1" dirty="0" smtClean="0">
                <a:latin typeface="Montserrat" panose="00000500000000000000" pitchFamily="2" charset="-52"/>
              </a:rPr>
              <a:t>8 </a:t>
            </a:r>
            <a:endParaRPr lang="ru-RU" sz="1270" b="1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631649C1-30EB-4D58-B473-D7D74D9BCF68}"/>
              </a:ext>
            </a:extLst>
          </p:cNvPr>
          <p:cNvSpPr/>
          <p:nvPr/>
        </p:nvSpPr>
        <p:spPr>
          <a:xfrm>
            <a:off x="1217349" y="4238081"/>
            <a:ext cx="4687501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  социальных сетях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BA6E6EF-945F-451C-AC20-E0DC4B701D15}"/>
              </a:ext>
            </a:extLst>
          </p:cNvPr>
          <p:cNvSpPr/>
          <p:nvPr/>
        </p:nvSpPr>
        <p:spPr>
          <a:xfrm>
            <a:off x="1445548" y="5214243"/>
            <a:ext cx="5010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vk.com/id326020829?w=wall-30662144_10534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vk.com/id326020829?w=wall-76529838_9667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vk.com/7channel_nefteugansk?w=wall-70627715_9615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https://www.instagram.com/p/CERtCSen3o6/?igshid=i3lvri9eyslj</a:t>
            </a:r>
            <a:endParaRPr lang="ru-RU" sz="127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8B059-2C4B-4278-886C-E17CA6E47D91}"/>
              </a:ext>
            </a:extLst>
          </p:cNvPr>
          <p:cNvSpPr/>
          <p:nvPr/>
        </p:nvSpPr>
        <p:spPr>
          <a:xfrm>
            <a:off x="7163061" y="1598067"/>
            <a:ext cx="2693320" cy="65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Наличие видео </a:t>
            </a:r>
            <a:br>
              <a:rPr lang="ru-RU" sz="1814" b="1" dirty="0" smtClean="0">
                <a:latin typeface="Montserrat" panose="00000500000000000000" pitchFamily="2" charset="-52"/>
              </a:rPr>
            </a:br>
            <a:r>
              <a:rPr lang="ru-RU" sz="1814" b="1" dirty="0" smtClean="0">
                <a:latin typeface="Montserrat" panose="00000500000000000000" pitchFamily="2" charset="-52"/>
              </a:rPr>
              <a:t>или фото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xmlns="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81A3473-2691-4BA9-A87F-93AE0697EBEA}"/>
              </a:ext>
            </a:extLst>
          </p:cNvPr>
          <p:cNvSpPr/>
          <p:nvPr/>
        </p:nvSpPr>
        <p:spPr>
          <a:xfrm>
            <a:off x="6723341" y="2316623"/>
            <a:ext cx="3618318" cy="59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3" dirty="0">
                <a:latin typeface="Montserrat" panose="00000500000000000000" pitchFamily="2" charset="-52"/>
              </a:rPr>
              <a:t>в</a:t>
            </a:r>
            <a:r>
              <a:rPr lang="ru-RU" sz="1633" dirty="0" smtClean="0">
                <a:latin typeface="Montserrat" panose="00000500000000000000" pitchFamily="2" charset="-52"/>
              </a:rPr>
              <a:t> презентацию вставьте </a:t>
            </a:r>
            <a:br>
              <a:rPr lang="ru-RU" sz="1633" dirty="0" smtClean="0">
                <a:latin typeface="Montserrat" panose="00000500000000000000" pitchFamily="2" charset="-52"/>
              </a:rPr>
            </a:br>
            <a:r>
              <a:rPr lang="ru-RU" sz="1633" dirty="0" smtClean="0">
                <a:latin typeface="Montserrat" panose="00000500000000000000" pitchFamily="2" charset="-52"/>
              </a:rPr>
              <a:t>2-3 фотографии</a:t>
            </a:r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BB32B654-ABDC-47B5-9215-C7406371E7D1}"/>
              </a:ext>
            </a:extLst>
          </p:cNvPr>
          <p:cNvSpPr/>
          <p:nvPr/>
        </p:nvSpPr>
        <p:spPr>
          <a:xfrm>
            <a:off x="8183098" y="87210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A8A7C90-2F1B-4C9C-A522-DED202F1123C}"/>
              </a:ext>
            </a:extLst>
          </p:cNvPr>
          <p:cNvSpPr/>
          <p:nvPr/>
        </p:nvSpPr>
        <p:spPr>
          <a:xfrm>
            <a:off x="3395253" y="383532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CDA04A29-A0F5-4A0C-96F2-84FB5B2B6165}"/>
              </a:ext>
            </a:extLst>
          </p:cNvPr>
          <p:cNvSpPr/>
          <p:nvPr/>
        </p:nvSpPr>
        <p:spPr>
          <a:xfrm>
            <a:off x="8199940" y="381927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9337AB2-A31E-4770-8BBF-915F25932B5A}"/>
              </a:ext>
            </a:extLst>
          </p:cNvPr>
          <p:cNvSpPr/>
          <p:nvPr/>
        </p:nvSpPr>
        <p:spPr>
          <a:xfrm>
            <a:off x="8212717" y="3827297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5E9C91A-735C-4096-A520-279E58A23CA9}"/>
              </a:ext>
            </a:extLst>
          </p:cNvPr>
          <p:cNvSpPr/>
          <p:nvPr/>
        </p:nvSpPr>
        <p:spPr>
          <a:xfrm>
            <a:off x="6420328" y="4806371"/>
            <a:ext cx="46311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hlinkClick r:id="rId9"/>
              </a:rPr>
              <a:t>1. Группа в ВК «Флорбол для всех»</a:t>
            </a:r>
            <a:endParaRPr lang="ru-RU" sz="1600" dirty="0">
              <a:ln>
                <a:solidFill>
                  <a:schemeClr val="tx1"/>
                </a:solidFill>
              </a:ln>
              <a:hlinkClick r:id="rId9"/>
            </a:endParaRPr>
          </a:p>
          <a:p>
            <a:r>
              <a:rPr lang="en-US" sz="1400" dirty="0" smtClean="0">
                <a:hlinkClick r:id="rId9"/>
              </a:rPr>
              <a:t>https</a:t>
            </a:r>
            <a:r>
              <a:rPr lang="en-US" sz="1400" dirty="0">
                <a:hlinkClick r:id="rId9"/>
              </a:rPr>
              <a:t>://</a:t>
            </a:r>
            <a:r>
              <a:rPr lang="en-US" sz="1400" dirty="0" smtClean="0">
                <a:hlinkClick r:id="rId9"/>
              </a:rPr>
              <a:t>vk.com/public197451193</a:t>
            </a:r>
            <a:endParaRPr lang="ru-RU" sz="1400" dirty="0"/>
          </a:p>
          <a:p>
            <a:r>
              <a:rPr lang="ru-RU" sz="1400" b="1" dirty="0" smtClean="0">
                <a:latin typeface="Circe" panose="020B0604020202020204" charset="-52"/>
              </a:rPr>
              <a:t>2.</a:t>
            </a:r>
            <a:r>
              <a:rPr lang="ru-RU" sz="1400" dirty="0" smtClean="0">
                <a:hlinkClick r:id="rId10"/>
              </a:rPr>
              <a:t> </a:t>
            </a:r>
            <a:r>
              <a:rPr lang="en-US" sz="1400" dirty="0" smtClean="0">
                <a:hlinkClick r:id="rId10"/>
              </a:rPr>
              <a:t>https</a:t>
            </a:r>
            <a:r>
              <a:rPr lang="en-US" sz="1400" dirty="0">
                <a:hlinkClick r:id="rId10"/>
              </a:rPr>
              <a:t>://</a:t>
            </a:r>
            <a:r>
              <a:rPr lang="en-US" sz="1400" dirty="0" smtClean="0">
                <a:hlinkClick r:id="rId10"/>
              </a:rPr>
              <a:t>vk.com/public197451193?w=wall-197451193_11</a:t>
            </a:r>
            <a:endParaRPr lang="ru-RU" sz="1400" dirty="0" smtClean="0"/>
          </a:p>
          <a:p>
            <a:endParaRPr lang="ru-RU" sz="1400" b="1" dirty="0">
              <a:latin typeface="Circe" panose="020B060402020202020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31649C1-30EB-4D58-B473-D7D74D9BCF68}"/>
              </a:ext>
            </a:extLst>
          </p:cNvPr>
          <p:cNvSpPr/>
          <p:nvPr/>
        </p:nvSpPr>
        <p:spPr>
          <a:xfrm>
            <a:off x="7277961" y="4212134"/>
            <a:ext cx="2601994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Б</a:t>
            </a:r>
            <a:r>
              <a:rPr lang="ru-RU" sz="1814" b="1" dirty="0" smtClean="0">
                <a:latin typeface="Montserrat" panose="00000500000000000000" pitchFamily="2" charset="-52"/>
              </a:rPr>
              <a:t>лог </a:t>
            </a:r>
            <a:br>
              <a:rPr lang="ru-RU" sz="1814" b="1" dirty="0" smtClean="0">
                <a:latin typeface="Montserrat" panose="00000500000000000000" pitchFamily="2" charset="-52"/>
              </a:rPr>
            </a:br>
            <a:r>
              <a:rPr lang="ru-RU" sz="1814" b="1" dirty="0" smtClean="0">
                <a:latin typeface="Montserrat" panose="00000500000000000000" pitchFamily="2" charset="-52"/>
              </a:rPr>
              <a:t>и значимые посты: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pic>
        <p:nvPicPr>
          <p:cNvPr id="3" name="трениров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800000" flipV="1">
            <a:off x="6813912" y="1208369"/>
            <a:ext cx="4373907" cy="242994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9" y="2054085"/>
            <a:ext cx="101937" cy="1000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5477" y="1887521"/>
            <a:ext cx="4183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irce" panose="020B0604020202020204" charset="-52"/>
                <a:hlinkClick r:id="rId6"/>
              </a:rPr>
              <a:t>https://</a:t>
            </a:r>
            <a:r>
              <a:rPr lang="en-US" sz="1200" dirty="0" smtClean="0">
                <a:latin typeface="Circe" panose="020B0604020202020204" charset="-52"/>
                <a:hlinkClick r:id="rId6"/>
              </a:rPr>
              <a:t>vk.com/id326020829?w=wall-76529838_9667</a:t>
            </a:r>
            <a:endParaRPr lang="ru-RU" sz="1200" dirty="0" smtClean="0">
              <a:latin typeface="Circe" panose="020B0604020202020204" charset="-52"/>
            </a:endParaRPr>
          </a:p>
          <a:p>
            <a:r>
              <a:rPr lang="ru-RU" sz="1200" dirty="0" smtClean="0">
                <a:latin typeface="Circe" panose="020B0604020202020204" charset="-52"/>
              </a:rPr>
              <a:t> </a:t>
            </a:r>
            <a:r>
              <a:rPr lang="ru-RU" sz="1600" dirty="0" smtClean="0">
                <a:latin typeface="Circe" panose="020B0604020202020204" charset="-52"/>
              </a:rPr>
              <a:t>Газета Нефтеюганского района </a:t>
            </a:r>
          </a:p>
          <a:p>
            <a:r>
              <a:rPr lang="ru-RU" sz="1600" dirty="0" smtClean="0">
                <a:latin typeface="Circe" panose="020B0604020202020204" charset="-52"/>
              </a:rPr>
              <a:t>«Югорское обозрение». Тираж 1000 экз.</a:t>
            </a:r>
            <a:endParaRPr lang="ru-RU" sz="1600" dirty="0">
              <a:latin typeface="Circe" panose="020B0604020202020204" charset="-52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7617" y="2670385"/>
            <a:ext cx="103485" cy="1015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3777" y="4983064"/>
            <a:ext cx="5025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4"/>
              </a:rPr>
              <a:t>https://vk.com/id326020829?w=wall-134579208_73712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4273" y="2577918"/>
            <a:ext cx="48275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vk.com/7channel_nefteugansk?w=wall-70627715_9615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https://vk.com/7channel_nefteugansk?w=wall-70627715_9757</a:t>
            </a:r>
            <a:endParaRPr lang="ru-RU" sz="1400" dirty="0" smtClean="0"/>
          </a:p>
          <a:p>
            <a:r>
              <a:rPr lang="ru-RU" sz="1600" dirty="0">
                <a:latin typeface="Circe" panose="020B0604020202020204" charset="-52"/>
              </a:rPr>
              <a:t>Т</a:t>
            </a:r>
            <a:r>
              <a:rPr lang="ru-RU" sz="1600" dirty="0" smtClean="0">
                <a:latin typeface="Circe" panose="020B0604020202020204" charset="-52"/>
              </a:rPr>
              <a:t>елекомпания  Нефтеюганского района «7 канал», </a:t>
            </a:r>
          </a:p>
          <a:p>
            <a:r>
              <a:rPr lang="ru-RU" sz="1600" dirty="0" smtClean="0">
                <a:latin typeface="Circe" panose="020B0604020202020204" charset="-52"/>
              </a:rPr>
              <a:t>8129 подписчиков в соц. сетях</a:t>
            </a:r>
            <a:endParaRPr lang="ru-RU" sz="1600" dirty="0">
              <a:latin typeface="Circe" panose="020B0604020202020204" charset="-52"/>
            </a:endParaRPr>
          </a:p>
        </p:txBody>
      </p:sp>
      <p:pic>
        <p:nvPicPr>
          <p:cNvPr id="1026" name="Picture 2" descr="https://sun1-30.userapi.com/c206824/v206824030/16cb64/d_uKNSrLqk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41" y="4038165"/>
            <a:ext cx="1294832" cy="930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80788" y="5103675"/>
            <a:ext cx="103485" cy="10153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62809" y="5377538"/>
            <a:ext cx="103485" cy="1015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7822" y="5564248"/>
            <a:ext cx="103485" cy="10153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1894" y="5789317"/>
            <a:ext cx="103485" cy="10153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64042" y="5973829"/>
            <a:ext cx="103485" cy="10153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80787" y="4793970"/>
            <a:ext cx="103485" cy="1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9F9D19-87F7-488A-9401-163896B55D25}"/>
              </a:ext>
            </a:extLst>
          </p:cNvPr>
          <p:cNvSpPr/>
          <p:nvPr/>
        </p:nvSpPr>
        <p:spPr>
          <a:xfrm rot="5400000">
            <a:off x="3221219" y="-2427940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74F1E3F-6C90-4869-B1A8-7458C1D69B5F}"/>
              </a:ext>
            </a:extLst>
          </p:cNvPr>
          <p:cNvSpPr/>
          <p:nvPr/>
        </p:nvSpPr>
        <p:spPr>
          <a:xfrm>
            <a:off x="-1199337" y="-32614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A42F3FB-7149-407F-A5DD-6116ACEE578B}"/>
              </a:ext>
            </a:extLst>
          </p:cNvPr>
          <p:cNvSpPr txBox="1"/>
          <p:nvPr/>
        </p:nvSpPr>
        <p:spPr>
          <a:xfrm>
            <a:off x="2656832" y="86251"/>
            <a:ext cx="792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И КАЧЕСТВЕННЫЕ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3801" y="1684368"/>
            <a:ext cx="3879889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 smtClean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1" y="1181933"/>
            <a:ext cx="4388877" cy="166523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63167" y="3318621"/>
            <a:ext cx="4377693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5815" y="3179088"/>
            <a:ext cx="4972399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2" y="231258"/>
            <a:ext cx="950675" cy="95067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441845" y="4888672"/>
            <a:ext cx="5654155" cy="144382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3801" y="4817417"/>
            <a:ext cx="5969180" cy="151508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578832" y="1505577"/>
            <a:ext cx="4488900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Увеличено 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детей школьного возраста, семей занимающихся 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спортом.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 Обучены 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волонтеры, дети, родители технике </a:t>
            </a:r>
            <a:r>
              <a:rPr lang="ru-RU" sz="1500" b="1" dirty="0" err="1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флорбола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490342" y="1181933"/>
            <a:ext cx="4595911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228130" y="3350431"/>
            <a:ext cx="3355432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медиа освещение проекта</a:t>
            </a:r>
            <a:endParaRPr lang="ru-RU" sz="15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122849" y="3179088"/>
            <a:ext cx="3565994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147460" y="4960428"/>
            <a:ext cx="3548409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004259" y="4857196"/>
            <a:ext cx="3958710" cy="134849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3801" y="1670142"/>
            <a:ext cx="3504655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олонтеры / 22</a:t>
            </a:r>
          </a:p>
          <a:p>
            <a:pPr algn="ctr">
              <a:spcAft>
                <a:spcPts val="8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Специалисты/ 2</a:t>
            </a:r>
          </a:p>
          <a:p>
            <a:pPr algn="ctr">
              <a:spcAft>
                <a:spcPts val="8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физкультуры / 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15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600" b="1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6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32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39425" y="5254444"/>
            <a:ext cx="35046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  </a:t>
            </a:r>
            <a:r>
              <a:rPr lang="ru-RU" sz="1500" b="1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флорбольный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клуб в Нефтеюганском районе </a:t>
            </a:r>
            <a:endParaRPr lang="ru-RU" sz="15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16469" y="1181933"/>
            <a:ext cx="3000010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9235" y="1518153"/>
            <a:ext cx="2568638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algn="ctr">
              <a:spcAft>
                <a:spcPts val="800"/>
              </a:spcAft>
            </a:pPr>
            <a:endParaRPr lang="ru-RU" sz="15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07999" y="2069210"/>
            <a:ext cx="41760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одители / 50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3801" y="3179088"/>
            <a:ext cx="437308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  статья в районной газете «Югорское обозрение»</a:t>
            </a:r>
          </a:p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 эфира на местном телеканале «7  канал»</a:t>
            </a:r>
          </a:p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1324 просмотра постов, сюжетов статей о проекте</a:t>
            </a:r>
          </a:p>
          <a:p>
            <a:pPr algn="ctr"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период  июль-август 2020</a:t>
            </a:r>
          </a:p>
          <a:p>
            <a:pPr marL="342900" indent="-342900">
              <a:spcAft>
                <a:spcPts val="800"/>
              </a:spcAft>
              <a:buAutoNum type="arabicPlain" startAt="2"/>
            </a:pPr>
            <a:endParaRPr lang="ru-RU" sz="1400" b="1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400" b="1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400" b="1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4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1845" y="5117201"/>
            <a:ext cx="8907682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Организованы и проведены тренировочные занятия ,  </a:t>
            </a:r>
          </a:p>
          <a:p>
            <a:pPr>
              <a:spcAft>
                <a:spcPts val="8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 , чемпионаты в     Нефтеюганском районе.</a:t>
            </a:r>
            <a:endParaRPr lang="ru-RU" sz="16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864863" y="3179088"/>
            <a:ext cx="2989935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075511" y="3350432"/>
            <a:ext cx="2568638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Партнеры </a:t>
            </a:r>
            <a:r>
              <a:rPr lang="ru-RU" sz="15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/ 6</a:t>
            </a:r>
            <a:endParaRPr lang="ru-RU" sz="1500" b="1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5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 smtClean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  <a:endParaRPr lang="ru-RU" sz="2540" b="1" dirty="0">
              <a:solidFill>
                <a:srgbClr val="B8276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906968" y="-1182418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31321" y="2039725"/>
            <a:ext cx="4550547" cy="78801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1976426" y="1074327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 panose="020B0604020202020204" charset="-52"/>
              </a:rPr>
              <a:t>70 470-00</a:t>
            </a:r>
            <a:endParaRPr lang="ru-RU" sz="254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31321" y="830195"/>
            <a:ext cx="4547184" cy="1110306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2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334860" y="4837572"/>
            <a:ext cx="587638" cy="512841"/>
            <a:chOff x="377332" y="2027353"/>
            <a:chExt cx="706858" cy="616887"/>
          </a:xfrm>
        </p:grpSpPr>
        <p:sp>
          <p:nvSpPr>
            <p:cNvPr id="85" name="Овал 84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6" y="3937964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11116" y="4832271"/>
            <a:ext cx="4098571" cy="463022"/>
            <a:chOff x="1970016" y="1997327"/>
            <a:chExt cx="4098571" cy="4630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27957" y="2916901"/>
            <a:ext cx="4550548" cy="823111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08780" y="4000112"/>
            <a:ext cx="4573088" cy="596017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20050" y="4811740"/>
            <a:ext cx="3004647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018121" y="202322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 panose="020B0604020202020204" charset="-52"/>
              </a:rPr>
              <a:t>81 720 -00</a:t>
            </a:r>
            <a:endParaRPr lang="ru-RU" sz="254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105556" y="2962163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 panose="020B0604020202020204" charset="-52"/>
              </a:rPr>
              <a:t>73 000-00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098404" y="391041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 panose="020B0604020202020204" charset="-52"/>
              </a:rPr>
              <a:t>73 000-00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136714" y="4808198"/>
            <a:ext cx="1598515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Circe" panose="020B0604020202020204" charset="-52"/>
              </a:rPr>
              <a:t>15 000-00</a:t>
            </a:r>
            <a:endParaRPr lang="ru-RU" sz="254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08780" y="1056298"/>
            <a:ext cx="4501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</a:rPr>
              <a:t>Флорбольный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 набор L700 (для детей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)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по 1 набору  (в каждое поселения)</a:t>
            </a:r>
          </a:p>
          <a:p>
            <a:endParaRPr lang="ru-RU" sz="28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00955" y="2030294"/>
            <a:ext cx="457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</a:rPr>
              <a:t>Флорбольный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 набор L900 (для взрослых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)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по 1 набору (в каждое поселения)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57103" y="2923069"/>
            <a:ext cx="3752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Ворота </a:t>
            </a:r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</a:rPr>
              <a:t>флорбольные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irce" panose="020B0604020202020204" charset="-52"/>
              </a:rPr>
              <a:t>Royalstick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Circe" panose="020B0604020202020204" charset="-52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разборные </a:t>
            </a:r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с сеткой, 90х60 см 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 (20 шт., </a:t>
            </a:r>
          </a:p>
          <a:p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 каждое поселения по 2 шт.)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31321" y="4011355"/>
            <a:ext cx="4550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irce" panose="020B0604020202020204" charset="-52"/>
              </a:rPr>
              <a:t>Очки детские PROTECTIVE </a:t>
            </a:r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JR (100шт) (для безопасности )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130854" y="4877297"/>
            <a:ext cx="2597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irce" panose="020B0604020202020204" charset="-52"/>
              </a:rPr>
              <a:t>Футболки для волонтеров</a:t>
            </a:r>
            <a:endParaRPr lang="ru-RU" sz="16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147050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9093" y="1725699"/>
            <a:ext cx="2435552" cy="343218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40706" y="2679324"/>
            <a:ext cx="2465267" cy="247855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Заинтересованность и вовлечение  волонтеров, детей, родителей к новому виду  спорта. </a:t>
            </a:r>
          </a:p>
          <a:p>
            <a:pPr lvl="0" algn="ctr"/>
            <a:endParaRPr lang="ru-RU" sz="1400" b="1" dirty="0" smtClean="0">
              <a:solidFill>
                <a:sysClr val="window" lastClr="FFFFFF"/>
              </a:solidFill>
              <a:latin typeface="Circe" panose="020B0604020202020204" charset="-52"/>
            </a:endParaRPr>
          </a:p>
          <a:p>
            <a:pPr lvl="0" algn="ctr"/>
            <a:r>
              <a:rPr lang="ru-RU" sz="1400" b="1" dirty="0">
                <a:solidFill>
                  <a:sysClr val="window" lastClr="FFFFFF"/>
                </a:solidFill>
                <a:latin typeface="Circe" panose="020B0604020202020204" charset="-52"/>
              </a:rPr>
              <a:t> </a:t>
            </a:r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  Создание </a:t>
            </a:r>
            <a:r>
              <a:rPr lang="ru-RU" sz="1400" b="1" dirty="0">
                <a:solidFill>
                  <a:sysClr val="window" lastClr="FFFFFF"/>
                </a:solidFill>
                <a:latin typeface="Circe" panose="020B0604020202020204" charset="-52"/>
              </a:rPr>
              <a:t>и</a:t>
            </a:r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нициативной группы, освещение в </a:t>
            </a:r>
            <a:r>
              <a:rPr lang="ru-RU" sz="1400" b="1" dirty="0" err="1" smtClean="0">
                <a:solidFill>
                  <a:sysClr val="window" lastClr="FFFFFF"/>
                </a:solidFill>
                <a:latin typeface="Circe" panose="020B0604020202020204" charset="-52"/>
              </a:rPr>
              <a:t>соц.сетях</a:t>
            </a:r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. </a:t>
            </a:r>
          </a:p>
          <a:p>
            <a:pPr lvl="0" algn="ctr"/>
            <a:endParaRPr lang="ru-RU" sz="1400" b="1" dirty="0" smtClean="0">
              <a:solidFill>
                <a:sysClr val="window" lastClr="FFFFFF"/>
              </a:solidFill>
              <a:latin typeface="Circe" panose="020B0604020202020204" charset="-52"/>
            </a:endParaRPr>
          </a:p>
          <a:p>
            <a:pPr lvl="0" algn="ctr"/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Разработка методического материала по игре в </a:t>
            </a:r>
            <a:r>
              <a:rPr lang="ru-RU" sz="1400" b="1" dirty="0" err="1" smtClean="0">
                <a:solidFill>
                  <a:sysClr val="window" lastClr="FFFFFF"/>
                </a:solidFill>
                <a:latin typeface="Circe" panose="020B0604020202020204" charset="-52"/>
              </a:rPr>
              <a:t>флорбол</a:t>
            </a:r>
            <a:r>
              <a:rPr lang="ru-RU" sz="1400" b="1" dirty="0" smtClean="0">
                <a:solidFill>
                  <a:sysClr val="window" lastClr="FFFFFF"/>
                </a:solidFill>
                <a:latin typeface="Circe" panose="020B0604020202020204" charset="-52"/>
              </a:rPr>
              <a:t>.</a:t>
            </a:r>
            <a:endParaRPr lang="ru-RU" sz="1100" b="1" dirty="0">
              <a:latin typeface="Circe" panose="020B060402020202020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7490" y="1773320"/>
            <a:ext cx="2402019" cy="3418770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4964" y="1765990"/>
            <a:ext cx="2472867" cy="3440815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1144" y="1785585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0" y="1776392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2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35162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2229" y="1792269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2702" y="2568815"/>
            <a:ext cx="2426842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Вовлечение  22 волонтеров, 9 учителей физкультуры, 2 специалистов  Нефтеюганского района.</a:t>
            </a:r>
          </a:p>
          <a:p>
            <a:pPr algn="ctr"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 еженедельных тренировок  волонтерами.</a:t>
            </a:r>
          </a:p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3 соревнований и 2 чемпионатов волонтерами.</a:t>
            </a:r>
          </a:p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Активность детей и родителей  к здоровому образу жизни,.</a:t>
            </a:r>
          </a:p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 сельских детей и родителей на одной спортивной площадке.</a:t>
            </a:r>
          </a:p>
          <a:p>
            <a:pPr algn="ctr"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Открыть </a:t>
            </a:r>
            <a:r>
              <a:rPr lang="ru-RU" sz="1200" b="1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флорбольный</a:t>
            </a:r>
            <a:r>
              <a:rPr lang="ru-RU" sz="12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клуб в Нефтеюганском районе.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729623"/>
            <a:ext cx="2440706" cy="93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b="1" dirty="0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Низкая </a:t>
            </a:r>
            <a:r>
              <a:rPr lang="ru-RU" sz="1500" b="1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населения   </a:t>
            </a:r>
            <a:r>
              <a:rPr lang="ru-RU" sz="1500" b="1" dirty="0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 спорту.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500" b="1" dirty="0">
              <a:solidFill>
                <a:schemeClr val="bg1"/>
              </a:solidFill>
              <a:latin typeface="Circe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5" y="5534312"/>
            <a:ext cx="1281206" cy="129675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844302" y="2719855"/>
            <a:ext cx="2426842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Обучение волонтеров технологии игры </a:t>
            </a:r>
            <a:r>
              <a:rPr lang="ru-RU" sz="1400" b="1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флорбола</a:t>
            </a: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 еженедельных тренировок  волонтерами.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Закупка спортивного оборудования для реализации проекта.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47831" y="2681231"/>
            <a:ext cx="242684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300" b="1" dirty="0">
                <a:solidFill>
                  <a:schemeClr val="bg1"/>
                </a:solidFill>
                <a:latin typeface="Circe" panose="020B0604020202020204" charset="-52"/>
              </a:rPr>
              <a:t>Проект </a:t>
            </a:r>
            <a:r>
              <a:rPr lang="ru-RU" sz="1300" b="1" dirty="0" smtClean="0">
                <a:solidFill>
                  <a:schemeClr val="bg1"/>
                </a:solidFill>
                <a:latin typeface="Circe" panose="020B0604020202020204" charset="-52"/>
              </a:rPr>
              <a:t>«</a:t>
            </a:r>
            <a:r>
              <a:rPr lang="ru-RU" sz="1300" b="1" dirty="0" err="1" smtClean="0">
                <a:solidFill>
                  <a:schemeClr val="bg1"/>
                </a:solidFill>
                <a:latin typeface="Circe" panose="020B0604020202020204" charset="-52"/>
              </a:rPr>
              <a:t>Флорбол</a:t>
            </a:r>
            <a:r>
              <a:rPr lang="ru-RU" sz="1300" b="1" dirty="0" smtClean="0">
                <a:solidFill>
                  <a:schemeClr val="bg1"/>
                </a:solidFill>
                <a:latin typeface="Circe" panose="020B0604020202020204" charset="-52"/>
              </a:rPr>
              <a:t> для всех» станет началом развития  в ХМАО-Югре нового вида спорта,  даст  развитие семейному вида спорта. Увеличится количество волонтеров , которые будут обучать детей и родителей </a:t>
            </a:r>
            <a:r>
              <a:rPr lang="ru-RU" sz="1300" b="1" dirty="0" err="1" smtClean="0">
                <a:solidFill>
                  <a:schemeClr val="bg1"/>
                </a:solidFill>
                <a:latin typeface="Circe" panose="020B0604020202020204" charset="-52"/>
              </a:rPr>
              <a:t>флорболу</a:t>
            </a:r>
            <a:r>
              <a:rPr lang="ru-RU" sz="1300" b="1" dirty="0" smtClean="0">
                <a:solidFill>
                  <a:schemeClr val="bg1"/>
                </a:solidFill>
                <a:latin typeface="Circe" panose="020B0604020202020204" charset="-52"/>
              </a:rPr>
              <a:t>. Конечно же увеличится количество детей и семей занимающихся спортом в сельских поселениях. </a:t>
            </a:r>
            <a:endParaRPr lang="ru-RU" sz="1300" b="1" dirty="0">
              <a:solidFill>
                <a:schemeClr val="bg1"/>
              </a:solidFill>
              <a:latin typeface="Circe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65158" y="1848327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ПОСЛЕ РЕАЛИЗАЦИИ ПРОЕКТА</a:t>
            </a:r>
            <a:endParaRPr lang="ru-RU" sz="1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xmlns="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xmlns="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xmlns="" id="{6B301D97-74DF-43DC-84E9-0DD987C2F454}"/>
              </a:ext>
            </a:extLst>
          </p:cNvPr>
          <p:cNvSpPr/>
          <p:nvPr/>
        </p:nvSpPr>
        <p:spPr>
          <a:xfrm>
            <a:off x="-925396" y="-1675244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655146" y="2007571"/>
            <a:ext cx="10307822" cy="1239144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/>
                </a:solidFill>
                <a:latin typeface="Circe" panose="020B0604020202020204" charset="-52"/>
              </a:rPr>
              <a:t>«Верьте в то, что делаете!»</a:t>
            </a:r>
          </a:p>
          <a:p>
            <a:pPr algn="r"/>
            <a:r>
              <a:rPr lang="ru-RU" sz="3200" b="1" dirty="0" err="1" smtClean="0">
                <a:solidFill>
                  <a:schemeClr val="bg1"/>
                </a:solidFill>
                <a:latin typeface="Circe" panose="020B0604020202020204" charset="-52"/>
              </a:rPr>
              <a:t>Е.Устюгов</a:t>
            </a:r>
            <a:endParaRPr lang="ru-RU" sz="3200" b="1" dirty="0">
              <a:solidFill>
                <a:schemeClr val="bg1"/>
              </a:solidFill>
              <a:latin typeface="Circe" panose="020B060402020202020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06" y="5232243"/>
            <a:ext cx="1281206" cy="1296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A96DB5-0D9F-4948-8F55-7C9B61505B1B}"/>
              </a:ext>
            </a:extLst>
          </p:cNvPr>
          <p:cNvSpPr/>
          <p:nvPr/>
        </p:nvSpPr>
        <p:spPr>
          <a:xfrm>
            <a:off x="0" y="4690469"/>
            <a:ext cx="6018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en-US" sz="2800" dirty="0">
                <a:hlinkClick r:id="rId3"/>
              </a:rPr>
              <a:t>https://vk.com/public197451193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9" name="Picture 2" descr="https://sun1-28.userapi.com/sBKckeVbwPwIl3A-jlkZMVLlGvQfMWDo9vvoLw/vAcl9YWNp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65" y="3366452"/>
            <a:ext cx="2891192" cy="216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media/CWKkiSvUAAAR2VS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4467"/>
            <a:ext cx="3030972" cy="2061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18182</TotalTime>
  <Words>738</Words>
  <Application>Microsoft Office PowerPoint</Application>
  <PresentationFormat>Произвольный</PresentationFormat>
  <Paragraphs>130</Paragraphs>
  <Slides>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Circe Light</vt:lpstr>
      <vt:lpstr>Circe Extra Bold</vt:lpstr>
      <vt:lpstr>Montserrat</vt:lpstr>
      <vt:lpstr>Calibri</vt:lpstr>
      <vt:lpstr>Montserrat Black</vt:lpstr>
      <vt:lpstr>Circe ExtraBold</vt:lpstr>
      <vt:lpstr>Circe</vt:lpstr>
      <vt:lpstr>Times New Roman</vt:lpstr>
      <vt:lpstr>Circe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Ярлыкова О.С.</cp:lastModifiedBy>
  <cp:revision>419</cp:revision>
  <cp:lastPrinted>2020-06-22T09:36:24Z</cp:lastPrinted>
  <dcterms:created xsi:type="dcterms:W3CDTF">2020-01-22T13:17:43Z</dcterms:created>
  <dcterms:modified xsi:type="dcterms:W3CDTF">2020-10-07T12:45:42Z</dcterms:modified>
</cp:coreProperties>
</file>