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1" r:id="rId4"/>
    <p:sldId id="260" r:id="rId5"/>
    <p:sldId id="262" r:id="rId6"/>
    <p:sldId id="257" r:id="rId7"/>
    <p:sldId id="272" r:id="rId8"/>
    <p:sldId id="258" r:id="rId9"/>
    <p:sldId id="273" r:id="rId10"/>
    <p:sldId id="259" r:id="rId11"/>
    <p:sldId id="266" r:id="rId12"/>
    <p:sldId id="267" r:id="rId13"/>
    <p:sldId id="261" r:id="rId14"/>
    <p:sldId id="269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30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12.pn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hyperlink" Target="https://vk.com/feed?section=search&amp;q=#%D0%9C%D0%BE%D0%BB%D0%BE%D0%B4%D1%8B%D0%94%D1%83%D1%88%D0%BE%D0%B9" TargetMode="External"/><Relationship Id="rId7" Type="http://schemas.openxmlformats.org/officeDocument/2006/relationships/image" Target="../media/image39.jpeg"/><Relationship Id="rId2" Type="http://schemas.openxmlformats.org/officeDocument/2006/relationships/hyperlink" Target="https://vk.com/feed?section=search&amp;q=#%D0%9C%D1%8B%D0%92%D0%BC%D0%B5%D1%81%D1%82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feed?section=search&amp;q=#%D0%9C%D0%BE%D0%BB%D0%BE%D0%B4%D1%8B%D0%94%D1%83%D1%88%D0%BE%D0%B9" TargetMode="External"/><Relationship Id="rId5" Type="http://schemas.openxmlformats.org/officeDocument/2006/relationships/hyperlink" Target="https://vk.com/feed?section=search&amp;q=#%D0%9C%D1%8B%D0%92%D0%BC%D0%B5%D1%81%D1%82%D0%B5" TargetMode="Externa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.png"/>
          <p:cNvPicPr>
            <a:picLocks noChangeAspect="1"/>
          </p:cNvPicPr>
          <p:nvPr/>
        </p:nvPicPr>
        <p:blipFill>
          <a:blip r:embed="rId2"/>
          <a:srcRect l="4687" t="6698" b="1285"/>
          <a:stretch>
            <a:fillRect/>
          </a:stretch>
        </p:blipFill>
        <p:spPr>
          <a:xfrm>
            <a:off x="428596" y="3643314"/>
            <a:ext cx="871540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nastasiaScript" pitchFamily="2" charset="0"/>
              </a:rPr>
              <a:t>Представительство ресурсного центра поддержки добровольчества </a:t>
            </a:r>
            <a:br>
              <a:rPr lang="ru-RU" b="1" dirty="0" smtClean="0">
                <a:latin typeface="AnastasiaScript" pitchFamily="2" charset="0"/>
              </a:rPr>
            </a:br>
            <a:r>
              <a:rPr lang="ru-RU" b="1" dirty="0" smtClean="0">
                <a:latin typeface="AnastasiaScript" pitchFamily="2" charset="0"/>
              </a:rPr>
              <a:t>муниципального образования </a:t>
            </a:r>
            <a:br>
              <a:rPr lang="ru-RU" b="1" dirty="0" smtClean="0">
                <a:latin typeface="AnastasiaScript" pitchFamily="2" charset="0"/>
              </a:rPr>
            </a:br>
            <a:r>
              <a:rPr lang="ru-RU" b="1" dirty="0" smtClean="0">
                <a:latin typeface="AnastasiaScript" pitchFamily="2" charset="0"/>
              </a:rPr>
              <a:t>Воловский район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oat_of_Arms_of_Volovsky_rayon_Tula_obla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14290"/>
            <a:ext cx="809611" cy="967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142852"/>
            <a:ext cx="1534591" cy="980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7400948" cy="58259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Book Antiqua" pitchFamily="18" charset="0"/>
              </a:rPr>
              <a:t>Основной актив</a:t>
            </a:r>
            <a:endParaRPr lang="ru-RU" sz="2400" b="1" dirty="0">
              <a:latin typeface="Book Antiqua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latin typeface="Book Antiqua" pitchFamily="18" charset="0"/>
              </a:rPr>
              <a:t>Основной актив центра поддержки добровольчества учащиеся образовательных учреждений и сотрудники подведомственных организаций </a:t>
            </a:r>
            <a:endParaRPr lang="ru-RU" sz="1800" dirty="0">
              <a:latin typeface="Book Antiqua" pitchFamily="18" charset="0"/>
            </a:endParaRPr>
          </a:p>
        </p:txBody>
      </p:sp>
      <p:pic>
        <p:nvPicPr>
          <p:cNvPr id="8" name="Рисунок 7" descr="d387e922-71e0-4f88-96f3-fed558f566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928802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fabd086e-749c-4600-bba0-ddb247a39e5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2357430"/>
            <a:ext cx="2286016" cy="304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_DSC03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429132"/>
            <a:ext cx="3214901" cy="2145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Рисунок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1278" y="1"/>
            <a:ext cx="1229846" cy="785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AFZ3IoV1hZ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1857364"/>
            <a:ext cx="2928958" cy="2196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LUNkzHvvNJ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322" y="4214818"/>
            <a:ext cx="3047989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27673" y="3566346"/>
            <a:ext cx="300039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ЭКО форум 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214290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Book Antiqua" pitchFamily="18" charset="0"/>
              </a:rPr>
              <a:t>Яркие события - вклад в развитие культуры волонтерства в Воловском районе и за его пределами</a:t>
            </a: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76627" y="3412458"/>
            <a:ext cx="300039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«Добровольцы – детям»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286511" y="6119336"/>
            <a:ext cx="3000395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 I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Всероссийский форум «серебряных волонтеров»</a:t>
            </a:r>
            <a:r>
              <a:rPr lang="ru-RU" sz="1400" dirty="0" smtClean="0"/>
              <a:t> «</a:t>
            </a:r>
            <a:r>
              <a:rPr lang="ru-RU" sz="1400" dirty="0" smtClean="0">
                <a:hlinkClick r:id="rId2"/>
              </a:rPr>
              <a:t>#</a:t>
            </a:r>
            <a:r>
              <a:rPr lang="ru-RU" sz="1400" dirty="0" err="1" smtClean="0">
                <a:hlinkClick r:id="rId2"/>
              </a:rPr>
              <a:t>МыВместе</a:t>
            </a:r>
            <a:r>
              <a:rPr lang="ru-RU" sz="1400" dirty="0" smtClean="0"/>
              <a:t> </a:t>
            </a:r>
            <a:r>
              <a:rPr lang="ru-RU" sz="1400" dirty="0" smtClean="0">
                <a:hlinkClick r:id="rId3"/>
              </a:rPr>
              <a:t>#</a:t>
            </a:r>
            <a:r>
              <a:rPr lang="ru-RU" sz="1400" dirty="0" err="1" smtClean="0">
                <a:hlinkClick r:id="rId3"/>
              </a:rPr>
              <a:t>МолодыДушой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34116" y="6025052"/>
            <a:ext cx="3000395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Региональный форум для добровольцев 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«Дорогою добра»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536018" y="6203972"/>
            <a:ext cx="300039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«Добрые поездки»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44" y="4019843"/>
            <a:ext cx="2626736" cy="19700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3" y="4113205"/>
            <a:ext cx="3408305" cy="19118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3" y="1187650"/>
            <a:ext cx="2925131" cy="21938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3"/>
          <a:stretch/>
        </p:blipFill>
        <p:spPr>
          <a:xfrm>
            <a:off x="6622855" y="1271898"/>
            <a:ext cx="2547234" cy="213604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348357" y="3545080"/>
            <a:ext cx="300039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«Инженеры Будущего»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711" y="1242988"/>
            <a:ext cx="3204070" cy="21360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29" y="4113205"/>
            <a:ext cx="2502253" cy="187669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42844" y="2928934"/>
            <a:ext cx="30003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Акция взаимопомощи 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«мы вместе»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214290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Book Antiqua" pitchFamily="18" charset="0"/>
              </a:rPr>
              <a:t>Яркие события - вклад в развитие культуры волонтерства в Воловском районе и за его пределами</a:t>
            </a: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00364" y="2857496"/>
            <a:ext cx="300039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Помощь ветеранам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вов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143605" y="3214686"/>
            <a:ext cx="30003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Помощь многодетным семьям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5720" y="5357826"/>
            <a:ext cx="300039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Благоустройство памятников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28926" y="6215082"/>
            <a:ext cx="30003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Пропаганда здорового образа жизни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3" name="Рисунок 22" descr="fJJF_afuci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071546"/>
            <a:ext cx="1357322" cy="1809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4acb7bcf-0e5d-460f-a62f-7af537490a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1214422"/>
            <a:ext cx="317229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834f5add-81e8-4f30-9474-3d65c237adf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1428736"/>
            <a:ext cx="2428892" cy="1821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10efa6c1-3a1a-4c69-8974-3955fbdb0bb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429000"/>
            <a:ext cx="2500298" cy="187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d6bf4a94-8272-4db1-95f0-7968e6c1ad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3286124"/>
            <a:ext cx="2071684" cy="2762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 descr="29f8f4c9-a3fe-47b1-bc60-aa5d3ce85b6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4000504"/>
            <a:ext cx="2643206" cy="198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Прямоугольник 37"/>
          <p:cNvSpPr/>
          <p:nvPr/>
        </p:nvSpPr>
        <p:spPr>
          <a:xfrm>
            <a:off x="6000760" y="6072206"/>
            <a:ext cx="300039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Помощь животным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1278" y="1"/>
            <a:ext cx="1229846" cy="785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7400948" cy="58259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Book Antiqua" pitchFamily="18" charset="0"/>
              </a:rPr>
              <a:t>Проекты</a:t>
            </a:r>
            <a:endParaRPr lang="ru-RU" sz="2400" dirty="0">
              <a:latin typeface="Book Antiqua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785794"/>
            <a:ext cx="8229600" cy="4525963"/>
          </a:xfrm>
        </p:spPr>
        <p:txBody>
          <a:bodyPr>
            <a:noAutofit/>
          </a:bodyPr>
          <a:lstStyle/>
          <a:p>
            <a:r>
              <a:rPr lang="ru-RU" sz="1800" dirty="0" smtClean="0"/>
              <a:t>Межрайонный форум по развитию добровольчества «Ты и я – волонтёр!»          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8" name="Рисунок 7" descr="xxf3zpkMF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231323"/>
            <a:ext cx="3206160" cy="240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uDwj8Gw7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6708" y="1076323"/>
            <a:ext cx="3619493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954107fa-3766-30b5-de3f-5137144fe4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3693529"/>
            <a:ext cx="3809995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857232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kisspng-scalable-vector-graphics-computer-icons-stock-illu-5be737dfe0b5e2.01312861154187977592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214422"/>
            <a:ext cx="499150" cy="35719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23" name="Рисунок 22" descr="kisspng-scalable-vector-graphics-computer-icons-stock-illu-5be737dfe0b5e2.01312861154187977592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928802"/>
            <a:ext cx="499150" cy="35719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24" name="Рисунок 23" descr="kisspng-scalable-vector-graphics-computer-icons-stock-illu-5be737dfe0b5e2.01312861154187977592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857496"/>
            <a:ext cx="499150" cy="35719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5" name="Прямоугольник 24"/>
          <p:cNvSpPr/>
          <p:nvPr/>
        </p:nvSpPr>
        <p:spPr>
          <a:xfrm>
            <a:off x="0" y="0"/>
            <a:ext cx="5857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Book Antiqua" pitchFamily="18" charset="0"/>
              </a:rPr>
              <a:t>Работа центра</a:t>
            </a:r>
          </a:p>
          <a:p>
            <a:r>
              <a:rPr lang="ru-RU" sz="2400" b="1" dirty="0" smtClean="0">
                <a:latin typeface="Book Antiqua" pitchFamily="18" charset="0"/>
              </a:rPr>
              <a:t>Цели и задачи</a:t>
            </a: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00166" y="1214422"/>
            <a:ext cx="67151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Выполнить план работы на 100%</a:t>
            </a: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Провести обучающие уроки  на тему добровольчества в образовательных учреждениях района</a:t>
            </a: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Развитие серебряного волонтерства</a:t>
            </a: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Организация пространства для молодежи 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на базе ЦПД </a:t>
            </a: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</p:txBody>
      </p:sp>
      <p:pic>
        <p:nvPicPr>
          <p:cNvPr id="19" name="Рисунок 18" descr="kisspng-scalable-vector-graphics-computer-icons-stock-illu-5be737dfe0b5e2.01312861154187977592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429000"/>
            <a:ext cx="499150" cy="35719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20" name="Рисунок 19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0"/>
            <a:ext cx="1229846" cy="785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LCNu_4vQA2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286256"/>
            <a:ext cx="3214710" cy="229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hc-XF6kCUC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4143380"/>
            <a:ext cx="3143272" cy="2357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Рисунок 3" descr="image.png"/>
          <p:cNvPicPr>
            <a:picLocks noChangeAspect="1"/>
          </p:cNvPicPr>
          <p:nvPr/>
        </p:nvPicPr>
        <p:blipFill>
          <a:blip r:embed="rId2"/>
          <a:srcRect l="4687" t="8051"/>
          <a:stretch>
            <a:fillRect/>
          </a:stretch>
        </p:blipFill>
        <p:spPr>
          <a:xfrm>
            <a:off x="571472" y="1071546"/>
            <a:ext cx="8715404" cy="4854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kisspng-scalable-vector-graphics-computer-icons-stock-illu-5be737dfe0b5e2.01312861154187977592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142984"/>
            <a:ext cx="499150" cy="35719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58259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Book Antiqua" pitchFamily="18" charset="0"/>
              </a:rPr>
              <a:t>Ведомственное подчинение</a:t>
            </a:r>
            <a:endParaRPr lang="ru-RU" sz="2400" b="1" dirty="0">
              <a:latin typeface="Book Antiqua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85852" y="1142984"/>
            <a:ext cx="7436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базе </a:t>
            </a:r>
            <a:r>
              <a:rPr lang="ru-RU" dirty="0" smtClean="0"/>
              <a:t>молодежного центра «Мы вместе» открыто муниципальное</a:t>
            </a:r>
          </a:p>
          <a:p>
            <a:r>
              <a:rPr lang="ru-RU" dirty="0" smtClean="0"/>
              <a:t> представительство регионального </a:t>
            </a:r>
            <a:r>
              <a:rPr lang="ru-RU" dirty="0" smtClean="0"/>
              <a:t>ресурсного центра по </a:t>
            </a:r>
            <a:r>
              <a:rPr lang="ru-RU" dirty="0" smtClean="0"/>
              <a:t>развитию</a:t>
            </a:r>
          </a:p>
          <a:p>
            <a:r>
              <a:rPr lang="ru-RU" dirty="0" smtClean="0"/>
              <a:t> </a:t>
            </a:r>
            <a:r>
              <a:rPr lang="ru-RU" dirty="0" smtClean="0"/>
              <a:t>добровольчества </a:t>
            </a:r>
            <a:r>
              <a:rPr lang="ru-RU" dirty="0" smtClean="0"/>
              <a:t>(</a:t>
            </a:r>
            <a:r>
              <a:rPr lang="ru-RU" dirty="0" smtClean="0"/>
              <a:t>волонтерства) в Тульской области в Воловском районе</a:t>
            </a:r>
            <a:endParaRPr lang="ru-RU" dirty="0"/>
          </a:p>
        </p:txBody>
      </p:sp>
      <p:pic>
        <p:nvPicPr>
          <p:cNvPr id="10" name="Рисунок 9" descr="kisspng-scalable-vector-graphics-computer-icons-stock-illu-5be737dfe0b5e2.01312861154187977592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143116"/>
            <a:ext cx="499150" cy="35719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755576" y="2285992"/>
            <a:ext cx="670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Благодаря министерству молодежной политики Тульской области </a:t>
            </a:r>
          </a:p>
          <a:p>
            <a:r>
              <a:rPr lang="ru-RU" dirty="0" smtClean="0"/>
              <a:t>Центр обеспечен материально-техническим оборудованием</a:t>
            </a:r>
            <a:endParaRPr lang="ru-RU" dirty="0"/>
          </a:p>
        </p:txBody>
      </p:sp>
      <p:pic>
        <p:nvPicPr>
          <p:cNvPr id="16" name="Рисунок 15" descr="z3m37IWbg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1832" y="2662308"/>
            <a:ext cx="314327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7" name="Рисунок 16" descr="lI_HqycA4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8249" y="3393257"/>
            <a:ext cx="2143140" cy="16073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RA-gnK4E5Q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521554"/>
            <a:ext cx="2381235" cy="1785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Рисунок 18" descr="a6279ef5-e219-4000-ba2f-9e8990b4424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4929198"/>
            <a:ext cx="3071834" cy="17279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214414" y="4643446"/>
            <a:ext cx="30718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Завгородняя 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кристина  сергеевна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214290"/>
            <a:ext cx="715477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Центр поддержки 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добровольчества мо воловский район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57290" y="5500702"/>
            <a:ext cx="25496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Руководитель  ЦПД</a:t>
            </a:r>
          </a:p>
          <a:p>
            <a:r>
              <a:rPr lang="ru-RU" dirty="0" smtClean="0"/>
              <a:t>Тел. 8 960-600-57-78</a:t>
            </a:r>
          </a:p>
          <a:p>
            <a:r>
              <a:rPr lang="en-US" dirty="0" smtClean="0"/>
              <a:t>msu.kristina.zav@mail.ru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071802" y="1142984"/>
            <a:ext cx="3634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llodsWest" pitchFamily="2" charset="0"/>
              </a:rPr>
              <a:t>https://vk.com/volovo_dobro71</a:t>
            </a:r>
            <a:endParaRPr lang="ru-RU" dirty="0">
              <a:latin typeface="AllodsWest" pitchFamily="2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7224" y="1500174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llodsWest" pitchFamily="2" charset="0"/>
              </a:rPr>
              <a:t>https://dobro.ru/dashboard/organizer/1330218/requests</a:t>
            </a:r>
            <a:endParaRPr lang="ru-RU" dirty="0">
              <a:latin typeface="AllodsWest" pitchFamily="2" charset="0"/>
            </a:endParaRPr>
          </a:p>
        </p:txBody>
      </p:sp>
      <p:pic>
        <p:nvPicPr>
          <p:cNvPr id="26" name="Рисунок 25" descr="8f73b4a4-9120-4e8f-b7a2-13027c84bb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7231" y="1939356"/>
            <a:ext cx="2071702" cy="2762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7400948" cy="58259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Book Antiqua" pitchFamily="18" charset="0"/>
              </a:rPr>
              <a:t>Инфраструктура </a:t>
            </a:r>
            <a:endParaRPr lang="ru-RU" sz="2400" dirty="0">
              <a:latin typeface="Book Antiqua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a6279ef5-e219-4000-ba2f-9e8990b4424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786190"/>
            <a:ext cx="419102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1278" y="1"/>
            <a:ext cx="1229846" cy="785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c5ca086-7b6b-4ba2-8f52-6454cbb28e7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714356"/>
            <a:ext cx="4786314" cy="284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d5be64a-62b7-40f2-80b1-1a0c1d432ce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3786190"/>
            <a:ext cx="4190997" cy="2357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428860" y="3429000"/>
            <a:ext cx="434401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Воловский районный дом культуры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71736" y="6286520"/>
            <a:ext cx="53494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Кабинет центра поддержки добровольчества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D6deOZnWz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643314"/>
            <a:ext cx="419499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kisspng-scalable-vector-graphics-computer-icons-stock-illu-5be737dfe0b5e2.01312861154187977592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357298"/>
            <a:ext cx="499150" cy="35719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8662" y="1357298"/>
            <a:ext cx="6506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Содействует объединению участников волонтерского движения</a:t>
            </a:r>
            <a:endParaRPr lang="ru-RU" dirty="0"/>
          </a:p>
        </p:txBody>
      </p:sp>
      <p:pic>
        <p:nvPicPr>
          <p:cNvPr id="10" name="Рисунок 9" descr="kisspng-scalable-vector-graphics-computer-icons-stock-illu-5be737dfe0b5e2.01312861154187977592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928802"/>
            <a:ext cx="499150" cy="35719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1071538" y="1928802"/>
            <a:ext cx="438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Развивает культуру волонтерства в районе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3933056"/>
            <a:ext cx="350046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108 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волонтеров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5786" y="2214554"/>
            <a:ext cx="421484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 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волонтерских отрядов на базе школ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76029"/>
            <a:ext cx="6232144" cy="56207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Взаимодействие со школами</a:t>
            </a:r>
            <a:endParaRPr lang="ru-RU" sz="3200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7400948" cy="58259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Book Antiqua" pitchFamily="18" charset="0"/>
              </a:rPr>
              <a:t>Серебряное волонтерство </a:t>
            </a:r>
            <a:endParaRPr lang="ru-RU" sz="2400" b="1" dirty="0">
              <a:latin typeface="Book Antiqua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xkWxg8ERg-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2274" y="531722"/>
            <a:ext cx="2125281" cy="28337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pHL2OPHQIL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00504"/>
            <a:ext cx="2524143" cy="1893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BAZ-doLhbo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4665" y="557973"/>
            <a:ext cx="2786082" cy="2085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Прямая со стрелкой 17"/>
          <p:cNvCxnSpPr/>
          <p:nvPr/>
        </p:nvCxnSpPr>
        <p:spPr>
          <a:xfrm rot="10800000">
            <a:off x="5464995" y="1391849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803679" y="1339679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316430" y="204030"/>
            <a:ext cx="22859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Спортивное волонтерство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3000372"/>
            <a:ext cx="21431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Культурное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волонтерство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928662" y="2643182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28596" y="5929330"/>
            <a:ext cx="21431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социальное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волонтерство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" name="Рисунок 29" descr="YZocA048GY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3643314"/>
            <a:ext cx="2786082" cy="2089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68XylDbJHPQ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52" y="857256"/>
            <a:ext cx="2571736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Прямоугольник 31"/>
          <p:cNvSpPr/>
          <p:nvPr/>
        </p:nvSpPr>
        <p:spPr>
          <a:xfrm>
            <a:off x="2857488" y="5929330"/>
            <a:ext cx="2214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патриотическое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волонтерство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70" y="3708258"/>
            <a:ext cx="3523427" cy="197642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262294" y="5777427"/>
            <a:ext cx="221457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Занятия «Здоровая спина»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7400948" cy="58259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Book Antiqua" pitchFamily="18" charset="0"/>
              </a:rPr>
              <a:t>Серебряное волонтерство</a:t>
            </a:r>
            <a:endParaRPr lang="ru-RU" sz="2400" b="1" dirty="0">
              <a:latin typeface="Book Antiqua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3FivLkwbm1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9096" y="636424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LCNu_4vQA2Q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714356"/>
            <a:ext cx="2928958" cy="2094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Прямоугольник 28"/>
          <p:cNvSpPr/>
          <p:nvPr/>
        </p:nvSpPr>
        <p:spPr>
          <a:xfrm>
            <a:off x="4572096" y="4653136"/>
            <a:ext cx="414340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2022 году была подана заявка на участие в грантовом конкурсе «Молоды душой» и Всероссийском конкурсе «Мы Вместе»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34" y="1000108"/>
            <a:ext cx="22859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Круглые столы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семинары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7" name="Рисунок 26" descr="37228935-63af-7be0-9806-e9e920a2c6b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405762"/>
            <a:ext cx="1928826" cy="136395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4477145" y="286765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Наши волонтеры </a:t>
            </a:r>
          </a:p>
          <a:p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Садонина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вера и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чернопятова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татьяна</a:t>
            </a: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прошли отбор и посетили 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Всероссийский форум «серебряных»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добровольцев «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5"/>
              </a:rPr>
              <a:t>#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5"/>
              </a:rPr>
              <a:t>МыВместе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/>
              </a:rPr>
              <a:t>#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/>
              </a:rPr>
              <a:t>МолодыДушой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778" y="3573016"/>
            <a:ext cx="2707784" cy="20308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109"/>
            <a:ext cx="2786018" cy="2089514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7400948" cy="58259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Book Antiqua" pitchFamily="18" charset="0"/>
              </a:rPr>
              <a:t>Финансирование</a:t>
            </a:r>
            <a:endParaRPr lang="ru-RU" sz="2400" b="1" dirty="0">
              <a:latin typeface="Book Antiqua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Book Antiqua" pitchFamily="18" charset="0"/>
              </a:rPr>
              <a:t>Средне месячная заработная  плата:</a:t>
            </a:r>
          </a:p>
          <a:p>
            <a:r>
              <a:rPr lang="ru-RU" sz="2400" b="1" dirty="0" smtClean="0">
                <a:latin typeface="Book Antiqua" pitchFamily="18" charset="0"/>
              </a:rPr>
              <a:t>Руководитель </a:t>
            </a:r>
            <a:r>
              <a:rPr lang="ru-RU" sz="2400" b="1" dirty="0" smtClean="0">
                <a:latin typeface="Book Antiqua" pitchFamily="18" charset="0"/>
              </a:rPr>
              <a:t>– </a:t>
            </a:r>
            <a:r>
              <a:rPr lang="ru-RU" sz="2400" b="1" dirty="0" smtClean="0">
                <a:latin typeface="Book Antiqua" pitchFamily="18" charset="0"/>
              </a:rPr>
              <a:t>45 </a:t>
            </a:r>
            <a:r>
              <a:rPr lang="ru-RU" sz="2400" b="1" dirty="0" smtClean="0">
                <a:latin typeface="Book Antiqua" pitchFamily="18" charset="0"/>
              </a:rPr>
              <a:t>000</a:t>
            </a:r>
          </a:p>
          <a:p>
            <a:pPr>
              <a:buNone/>
            </a:pPr>
            <a:endParaRPr lang="ru-RU" sz="2400" b="1" dirty="0" smtClean="0">
              <a:latin typeface="Book Antiqua" pitchFamily="18" charset="0"/>
            </a:endParaRPr>
          </a:p>
          <a:p>
            <a:pPr>
              <a:buNone/>
            </a:pPr>
            <a:endParaRPr lang="ru-RU" sz="2400" b="1" dirty="0" smtClean="0"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Book Antiqua" pitchFamily="18" charset="0"/>
              </a:rPr>
              <a:t>В рамках </a:t>
            </a:r>
            <a:r>
              <a:rPr lang="ru-RU" sz="2400" b="1" dirty="0" smtClean="0"/>
              <a:t>муниципальной Программы </a:t>
            </a:r>
          </a:p>
          <a:p>
            <a:pPr marL="0" indent="0">
              <a:buNone/>
            </a:pPr>
            <a:r>
              <a:rPr lang="ru-RU" sz="2400" b="1" dirty="0" smtClean="0"/>
              <a:t>«Развитие добровольчества (</a:t>
            </a:r>
            <a:r>
              <a:rPr lang="ru-RU" sz="2400" b="1" dirty="0" err="1" smtClean="0"/>
              <a:t>волонтерства</a:t>
            </a:r>
            <a:r>
              <a:rPr lang="ru-RU" sz="2400" b="1" dirty="0" smtClean="0"/>
              <a:t>) на территории муниципального образования  </a:t>
            </a:r>
            <a:r>
              <a:rPr lang="ru-RU" sz="2400" b="1" dirty="0" err="1" smtClean="0"/>
              <a:t>Воловский</a:t>
            </a:r>
            <a:r>
              <a:rPr lang="ru-RU" sz="2400" b="1" dirty="0" smtClean="0"/>
              <a:t> район на </a:t>
            </a:r>
            <a:r>
              <a:rPr lang="ru-RU" sz="2400" b="1" dirty="0" smtClean="0"/>
              <a:t>2023-2024 </a:t>
            </a:r>
            <a:r>
              <a:rPr lang="ru-RU" sz="2400" b="1" dirty="0" smtClean="0"/>
              <a:t>годы заложено средств в размере </a:t>
            </a:r>
          </a:p>
          <a:p>
            <a:pPr marL="0" indent="0">
              <a:buNone/>
            </a:pPr>
            <a:r>
              <a:rPr lang="ru-RU" sz="2400" b="1" dirty="0" smtClean="0"/>
              <a:t>150 </a:t>
            </a:r>
            <a:r>
              <a:rPr lang="ru-RU" sz="2400" b="1" dirty="0" smtClean="0"/>
              <a:t>000 тысяч рублей.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r>
              <a:rPr lang="ru-RU" sz="2400" b="1" dirty="0" smtClean="0">
                <a:latin typeface="Book Antiqua" pitchFamily="18" charset="0"/>
              </a:rPr>
              <a:t>Привлечение спонсорских  средств</a:t>
            </a:r>
          </a:p>
          <a:p>
            <a:pPr>
              <a:buNone/>
            </a:pPr>
            <a:endParaRPr lang="ru-RU" sz="1800" dirty="0" smtClean="0">
              <a:latin typeface="Book Antiqua" pitchFamily="18" charset="0"/>
            </a:endParaRPr>
          </a:p>
          <a:p>
            <a:endParaRPr lang="ru-RU" sz="1800" dirty="0" smtClean="0">
              <a:latin typeface="Book Antiqua" pitchFamily="18" charset="0"/>
            </a:endParaRPr>
          </a:p>
          <a:p>
            <a:endParaRPr lang="ru-RU" sz="1800" dirty="0">
              <a:latin typeface="Book Antiqu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715944"/>
            <a:ext cx="2088232" cy="2784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00948" cy="58259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Book Antiqua" pitchFamily="18" charset="0"/>
              </a:rPr>
              <a:t>Финансирование</a:t>
            </a:r>
            <a:br>
              <a:rPr lang="ru-RU" sz="2400" b="1" dirty="0" smtClean="0">
                <a:latin typeface="Book Antiqua" pitchFamily="18" charset="0"/>
              </a:rPr>
            </a:br>
            <a:r>
              <a:rPr lang="ru-RU" sz="2400" b="1" dirty="0" smtClean="0">
                <a:latin typeface="Book Antiqua" pitchFamily="18" charset="0"/>
              </a:rPr>
              <a:t>привлечение спонсорских средств</a:t>
            </a:r>
            <a:endParaRPr lang="ru-RU" sz="2400" b="1" dirty="0">
              <a:latin typeface="Book Antiqua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85720" y="870189"/>
            <a:ext cx="594246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Благотворительная акция</a:t>
            </a:r>
          </a:p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«Добровольцы-детям»</a:t>
            </a:r>
          </a:p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«Собери ребенка в школу»,  спонсорская помощь </a:t>
            </a:r>
          </a:p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оказана «Группа компаний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Агроэко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 descr="zRfxuJSdTW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290" y="731988"/>
            <a:ext cx="321471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214382" y="3107764"/>
            <a:ext cx="792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2022 был выигран грант от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росмолодежь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2023 году мы проведем ряд мероприятий по скандинавской ходьбе,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где хотели бы пригласить не только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воловчан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но и любителей данного вида спорта из других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районов </a:t>
            </a:r>
          </a:p>
        </p:txBody>
      </p:sp>
      <p:pic>
        <p:nvPicPr>
          <p:cNvPr id="14" name="Рисунок 13" descr="marVnqsMX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6736" y="1947407"/>
            <a:ext cx="1566260" cy="2092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72" y="4184982"/>
            <a:ext cx="4806280" cy="237772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</TotalTime>
  <Words>405</Words>
  <Application>Microsoft Office PowerPoint</Application>
  <PresentationFormat>Экран (4:3)</PresentationFormat>
  <Paragraphs>98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AllodsWest</vt:lpstr>
      <vt:lpstr>AnastasiaScript</vt:lpstr>
      <vt:lpstr>Arial</vt:lpstr>
      <vt:lpstr>Book Antiqua</vt:lpstr>
      <vt:lpstr>Calibri</vt:lpstr>
      <vt:lpstr>Тема Office</vt:lpstr>
      <vt:lpstr>Представительство ресурсного центра поддержки добровольчества  муниципального образования  Воловский район </vt:lpstr>
      <vt:lpstr>Ведомственное подчинение</vt:lpstr>
      <vt:lpstr>Презентация PowerPoint</vt:lpstr>
      <vt:lpstr>Инфраструктура </vt:lpstr>
      <vt:lpstr>Взаимодействие со школами</vt:lpstr>
      <vt:lpstr>Серебряное волонтерство </vt:lpstr>
      <vt:lpstr>Серебряное волонтерство</vt:lpstr>
      <vt:lpstr>Финансирование</vt:lpstr>
      <vt:lpstr>Финансирование привлечение спонсорских средств</vt:lpstr>
      <vt:lpstr>Основной актив</vt:lpstr>
      <vt:lpstr>Презентация PowerPoint</vt:lpstr>
      <vt:lpstr>Презентация PowerPoint</vt:lpstr>
      <vt:lpstr>Проекты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Представительство ресурсного центра поддержки добровольчества  муниципального образования  Воловский район</dc:title>
  <dc:creator>001</dc:creator>
  <cp:lastModifiedBy>Кристина</cp:lastModifiedBy>
  <cp:revision>51</cp:revision>
  <dcterms:created xsi:type="dcterms:W3CDTF">2021-10-26T08:53:47Z</dcterms:created>
  <dcterms:modified xsi:type="dcterms:W3CDTF">2023-09-25T07:43:13Z</dcterms:modified>
</cp:coreProperties>
</file>