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90" r:id="rId3"/>
    <p:sldId id="261" r:id="rId4"/>
    <p:sldId id="266" r:id="rId5"/>
    <p:sldId id="267" r:id="rId6"/>
    <p:sldId id="265" r:id="rId7"/>
    <p:sldId id="289" r:id="rId8"/>
    <p:sldId id="291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0D2348-D390-480B-BFF8-D48740053B5F}">
          <p14:sldIdLst>
            <p14:sldId id="256"/>
            <p14:sldId id="290"/>
            <p14:sldId id="261"/>
            <p14:sldId id="266"/>
            <p14:sldId id="267"/>
            <p14:sldId id="265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986"/>
    <a:srgbClr val="2873B9"/>
    <a:srgbClr val="F8525B"/>
    <a:srgbClr val="CCD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F2566-66D5-411A-9AD7-8C08874847AA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75DB-EB2A-4229-B2DE-C16873F5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5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2532-566D-47D4-B569-1F1D1233209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B555-87B8-420A-8496-244D5495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9" y="2077215"/>
            <a:ext cx="6784394" cy="4780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005" y="4581337"/>
            <a:ext cx="2303719" cy="202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1527" y="0"/>
            <a:ext cx="4590473" cy="4697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301" y="640904"/>
            <a:ext cx="4286027" cy="6217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0" y="397224"/>
            <a:ext cx="2391230" cy="23818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5909" y="2777365"/>
            <a:ext cx="87398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Sans Serif"/>
                <a:cs typeface="Microsoft Sans Serif"/>
              </a:rPr>
              <a:t>Областная </a:t>
            </a:r>
            <a:r>
              <a:rPr lang="ru-RU" sz="40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Sans Serif"/>
                <a:cs typeface="Microsoft Sans Serif"/>
              </a:rPr>
              <a:t>юношеская библиотека </a:t>
            </a:r>
            <a:endParaRPr lang="en-US" sz="4000" b="1" dirty="0" smtClean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Sans Serif"/>
              <a:cs typeface="Microsoft Sans Serif"/>
            </a:endParaRPr>
          </a:p>
          <a:p>
            <a:pPr algn="ctr"/>
            <a:r>
              <a:rPr lang="ru-RU" sz="4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Sans Serif"/>
                <a:cs typeface="Microsoft Sans Serif"/>
              </a:rPr>
              <a:t>им</a:t>
            </a:r>
            <a:r>
              <a:rPr lang="ru-RU" sz="40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Sans Serif"/>
                <a:cs typeface="Microsoft Sans Serif"/>
              </a:rPr>
              <a:t>. А.А. Суркова</a:t>
            </a:r>
          </a:p>
          <a:p>
            <a:pPr algn="ctr"/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6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11" y="2923368"/>
            <a:ext cx="5582777" cy="3934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1533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373986"/>
                </a:solidFill>
                <a:latin typeface="Colus" panose="00000500000000000000" pitchFamily="2" charset="0"/>
              </a:rPr>
              <a:t>Реализованные</a:t>
            </a:r>
            <a:r>
              <a:rPr lang="en-US" dirty="0">
                <a:solidFill>
                  <a:srgbClr val="373986"/>
                </a:solidFill>
                <a:latin typeface="Colus" panose="00000500000000000000" pitchFamily="2" charset="0"/>
              </a:rPr>
              <a:t> </a:t>
            </a:r>
            <a:r>
              <a:rPr lang="ru-RU" dirty="0" smtClean="0">
                <a:solidFill>
                  <a:srgbClr val="373986"/>
                </a:solidFill>
                <a:latin typeface="Colus" panose="00000500000000000000" pitchFamily="2" charset="0"/>
              </a:rPr>
              <a:t>добрые дела:</a:t>
            </a:r>
            <a:endParaRPr lang="ru-RU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3616" y="-1"/>
            <a:ext cx="3258383" cy="3334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301" y="2380914"/>
            <a:ext cx="3086474" cy="4477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40" y="5587977"/>
            <a:ext cx="1417012" cy="1248041"/>
          </a:xfrm>
          <a:prstGeom prst="rect">
            <a:avLst/>
          </a:prstGeom>
        </p:spPr>
      </p:pic>
      <p:pic>
        <p:nvPicPr>
          <p:cNvPr id="3074" name="Picture 2" descr="https://sun9-60.userapi.com/impg/Ieo3VpRlI_fRKPmD9emHz7oHKKDinsirvfY74w/Ne1QFCNps28.jpg?size=604x469&amp;quality=95&amp;sign=bdda6a772d79f8b154b58c8b64ba98aa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2" y="558361"/>
            <a:ext cx="2855929" cy="22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1094" y="828416"/>
            <a:ext cx="2688008" cy="20949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809" y="667472"/>
            <a:ext cx="2749296" cy="21010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33" y="2947120"/>
            <a:ext cx="1279563" cy="10009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6813" y="3196487"/>
            <a:ext cx="2534885" cy="19699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2391" y="3649303"/>
            <a:ext cx="2981428" cy="23169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6168" y="3365710"/>
            <a:ext cx="2508827" cy="19497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4367" y="6067512"/>
            <a:ext cx="5121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8525B"/>
                </a:solidFill>
                <a:latin typeface="Colus" panose="00000500000000000000" pitchFamily="2" charset="0"/>
              </a:rPr>
              <a:t>И ЭТО ЕЩЕ НЕ ВСЕ!!!!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9932" y="1929916"/>
            <a:ext cx="2124842" cy="16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9" y="2077215"/>
            <a:ext cx="6784394" cy="4780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82514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373986"/>
                </a:solidFill>
                <a:latin typeface="Colus" panose="00000500000000000000" pitchFamily="2" charset="0"/>
              </a:rPr>
              <a:t>Реализованные проекты:</a:t>
            </a:r>
            <a:endParaRPr lang="ru-RU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3616" y="-1"/>
            <a:ext cx="3258383" cy="3334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0" y="1267062"/>
            <a:ext cx="6023991" cy="4015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301" y="2380914"/>
            <a:ext cx="3086474" cy="4477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6573" y="5872080"/>
            <a:ext cx="707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73986"/>
                </a:solidFill>
                <a:latin typeface="Colus" panose="00000500000000000000" pitchFamily="2" charset="0"/>
              </a:rPr>
              <a:t>Культурный субботник</a:t>
            </a:r>
            <a:endParaRPr lang="ru-RU" sz="4000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0698" y="5894305"/>
            <a:ext cx="707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8525B"/>
                </a:solidFill>
                <a:latin typeface="Colus" panose="00000500000000000000" pitchFamily="2" charset="0"/>
              </a:rPr>
              <a:t>Культурный субботник</a:t>
            </a:r>
            <a:endParaRPr lang="ru-RU" sz="4000" dirty="0">
              <a:solidFill>
                <a:srgbClr val="F8525B"/>
              </a:solidFill>
              <a:latin typeface="Colus" panose="000005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42" y="1267062"/>
            <a:ext cx="3724581" cy="2483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9" y="3264729"/>
            <a:ext cx="3927694" cy="2618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75" y="5079999"/>
            <a:ext cx="1776898" cy="15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5" y="1303774"/>
            <a:ext cx="6219476" cy="4147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9" y="2077215"/>
            <a:ext cx="6784394" cy="4780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82514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373986"/>
                </a:solidFill>
                <a:latin typeface="Colus" panose="00000500000000000000" pitchFamily="2" charset="0"/>
              </a:rPr>
              <a:t>Реализованные проекты:</a:t>
            </a:r>
            <a:endParaRPr lang="ru-RU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3616" y="-1"/>
            <a:ext cx="3258383" cy="3334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301" y="2380914"/>
            <a:ext cx="3086474" cy="4477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6573" y="5872080"/>
            <a:ext cx="707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373986"/>
                </a:solidFill>
                <a:latin typeface="Colus" panose="00000500000000000000" pitchFamily="2" charset="0"/>
              </a:rPr>
              <a:t>Акция </a:t>
            </a:r>
            <a:r>
              <a:rPr lang="ru-RU" sz="4000" dirty="0" smtClean="0">
                <a:solidFill>
                  <a:srgbClr val="373986"/>
                </a:solidFill>
                <a:latin typeface="Colus" panose="00000500000000000000" pitchFamily="2" charset="0"/>
              </a:rPr>
              <a:t>«Бегущая </a:t>
            </a:r>
            <a:r>
              <a:rPr lang="ru-RU" sz="4000" dirty="0">
                <a:solidFill>
                  <a:srgbClr val="373986"/>
                </a:solidFill>
                <a:latin typeface="Colus" panose="00000500000000000000" pitchFamily="2" charset="0"/>
              </a:rPr>
              <a:t>книга»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6573" y="5837270"/>
            <a:ext cx="707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8525B"/>
                </a:solidFill>
                <a:latin typeface="Colus" panose="00000500000000000000" pitchFamily="2" charset="0"/>
              </a:rPr>
              <a:t>Акция «Бегущая книга»</a:t>
            </a:r>
            <a:endParaRPr lang="ru-RU" sz="4000" dirty="0">
              <a:solidFill>
                <a:srgbClr val="F8525B"/>
              </a:solidFill>
              <a:latin typeface="Colus" panose="000005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75" y="5079999"/>
            <a:ext cx="1776898" cy="1565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2" y="1172833"/>
            <a:ext cx="3623535" cy="2416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26" y="3234360"/>
            <a:ext cx="3753849" cy="25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8" y="1466781"/>
            <a:ext cx="6062631" cy="4042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9" y="2077215"/>
            <a:ext cx="6784394" cy="4780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82514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373986"/>
                </a:solidFill>
                <a:latin typeface="Colus" panose="00000500000000000000" pitchFamily="2" charset="0"/>
              </a:rPr>
              <a:t>Реализованные проекты:</a:t>
            </a:r>
            <a:endParaRPr lang="ru-RU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3616" y="-1"/>
            <a:ext cx="3258383" cy="3334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301" y="2380914"/>
            <a:ext cx="3086474" cy="4477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5617" y="5839413"/>
            <a:ext cx="964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73986"/>
                </a:solidFill>
                <a:latin typeface="Colus" panose="00000500000000000000" pitchFamily="2" charset="0"/>
              </a:rPr>
              <a:t>День семьи, любви и верности</a:t>
            </a:r>
            <a:endParaRPr lang="ru-RU" sz="3200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0217" y="5854563"/>
            <a:ext cx="964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8525B"/>
                </a:solidFill>
                <a:latin typeface="Colus" panose="00000500000000000000" pitchFamily="2" charset="0"/>
              </a:rPr>
              <a:t>День семьи, любви и верности</a:t>
            </a:r>
            <a:endParaRPr lang="ru-RU" sz="3200" dirty="0">
              <a:solidFill>
                <a:srgbClr val="F8525B"/>
              </a:solidFill>
              <a:latin typeface="Colus" panose="000005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56" y="1136692"/>
            <a:ext cx="3624904" cy="2716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81" y="3214540"/>
            <a:ext cx="3758465" cy="2506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75" y="5079999"/>
            <a:ext cx="1776898" cy="15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9" y="2077215"/>
            <a:ext cx="6784394" cy="478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301" y="2380914"/>
            <a:ext cx="3086474" cy="44770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218382" cy="113116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373986"/>
                </a:solidFill>
                <a:latin typeface="Colus" panose="00000500000000000000" pitchFamily="2" charset="0"/>
              </a:rPr>
              <a:t>ПЛАНЫ НА 2023 ГОД</a:t>
            </a:r>
            <a:endParaRPr lang="ru-RU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75" y="5079999"/>
            <a:ext cx="1776898" cy="1565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3616" y="-1"/>
            <a:ext cx="3258383" cy="333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455" y="1864783"/>
            <a:ext cx="664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lus" panose="00000500000000000000" pitchFamily="2" charset="0"/>
              </a:rPr>
              <a:t>ЭКО-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Colus" panose="00000500000000000000" pitchFamily="2" charset="0"/>
              </a:rPr>
              <a:t>квиз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lus" panose="00000500000000000000" pitchFamily="2" charset="0"/>
              </a:rPr>
              <a:t> "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olus" panose="00000500000000000000" pitchFamily="2" charset="0"/>
              </a:rPr>
              <a:t>Green PIN-code"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olus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75" y="1885103"/>
            <a:ext cx="664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Colus" panose="00000500000000000000" pitchFamily="2" charset="0"/>
              </a:rPr>
              <a:t>ЭКО-</a:t>
            </a:r>
            <a:r>
              <a:rPr lang="ru-RU" sz="3200" dirty="0" err="1">
                <a:solidFill>
                  <a:srgbClr val="00B050"/>
                </a:solidFill>
                <a:latin typeface="Colus" panose="00000500000000000000" pitchFamily="2" charset="0"/>
              </a:rPr>
              <a:t>квиз</a:t>
            </a:r>
            <a:r>
              <a:rPr lang="ru-RU" sz="3200" dirty="0">
                <a:solidFill>
                  <a:srgbClr val="00B050"/>
                </a:solidFill>
                <a:latin typeface="Colus" panose="00000500000000000000" pitchFamily="2" charset="0"/>
              </a:rPr>
              <a:t> "</a:t>
            </a:r>
            <a:r>
              <a:rPr lang="en-US" sz="3200" dirty="0">
                <a:solidFill>
                  <a:srgbClr val="00B050"/>
                </a:solidFill>
                <a:latin typeface="Colus" panose="00000500000000000000" pitchFamily="2" charset="0"/>
              </a:rPr>
              <a:t>Green PIN-code"</a:t>
            </a:r>
            <a:endParaRPr lang="ru-RU" sz="3200" dirty="0">
              <a:solidFill>
                <a:srgbClr val="00B050"/>
              </a:solidFill>
              <a:latin typeface="Colus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9716" y="2549075"/>
            <a:ext cx="6373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lus" panose="00000500000000000000" pitchFamily="2" charset="0"/>
              </a:rPr>
              <a:t>Конкурс </a:t>
            </a:r>
            <a:r>
              <a:rPr lang="ru-RU" sz="2000" dirty="0">
                <a:latin typeface="Colus" panose="00000500000000000000" pitchFamily="2" charset="0"/>
              </a:rPr>
              <a:t>молодежных  культурных волонтерских проектов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1855" y="2865177"/>
            <a:ext cx="2563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r. Lonely" panose="02000500000000000000" pitchFamily="2" charset="0"/>
              </a:rPr>
              <a:t>«</a:t>
            </a:r>
            <a:r>
              <a:rPr lang="ru-RU" sz="6000" dirty="0" err="1" smtClean="0">
                <a:solidFill>
                  <a:srgbClr val="002060"/>
                </a:solidFill>
                <a:latin typeface="Mr. Lonely" panose="02000500000000000000" pitchFamily="2" charset="0"/>
              </a:rPr>
              <a:t>РыВоК</a:t>
            </a:r>
            <a:r>
              <a:rPr lang="ru-RU" sz="6000" dirty="0" smtClean="0">
                <a:solidFill>
                  <a:srgbClr val="002060"/>
                </a:solidFill>
                <a:latin typeface="Mr. Lonely" panose="02000500000000000000" pitchFamily="2" charset="0"/>
              </a:rPr>
              <a:t>»</a:t>
            </a:r>
            <a:endParaRPr lang="ru-RU" sz="6000" dirty="0">
              <a:solidFill>
                <a:srgbClr val="002060"/>
              </a:solidFill>
              <a:latin typeface="Mr. Lonely" panose="02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4317" y="5041738"/>
            <a:ext cx="653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lus" panose="00000500000000000000" pitchFamily="2" charset="0"/>
              </a:rPr>
              <a:t>Флагманские проекты АВЦ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olus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4358" y="5530961"/>
            <a:ext cx="764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r. Lonely" panose="02000500000000000000" pitchFamily="2" charset="0"/>
              </a:rPr>
              <a:t>( Акция «Бегущая книга», Культурный субботник и др.)</a:t>
            </a:r>
            <a:endParaRPr lang="ru-RU" sz="2800" dirty="0">
              <a:latin typeface="Mr. Lonely" panose="02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5776" y="3377782"/>
            <a:ext cx="710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olus" panose="00000500000000000000" pitchFamily="2" charset="0"/>
              </a:rPr>
              <a:t>Премия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olus" panose="00000500000000000000" pitchFamily="2" charset="0"/>
              </a:rPr>
              <a:t>«Вектор К»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olus" panose="00000500000000000000" pitchFamily="2" charset="0"/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lus" panose="00000500000000000000" pitchFamily="2" charset="0"/>
              </a:rPr>
              <a:t>в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olus" panose="00000500000000000000" pitchFamily="2" charset="0"/>
              </a:rPr>
              <a:t>области культуры в рамках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olus" panose="00000500000000000000" pitchFamily="2" charset="0"/>
              </a:rPr>
              <a:t>   Дня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olus" panose="00000500000000000000" pitchFamily="2" charset="0"/>
              </a:rPr>
              <a:t>Добровольчества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olu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9" y="2077215"/>
            <a:ext cx="6784394" cy="4780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96" y="358603"/>
            <a:ext cx="4357282" cy="3387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1527" y="0"/>
            <a:ext cx="4590473" cy="4697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88" y="640905"/>
            <a:ext cx="4286027" cy="6217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0" y="397224"/>
            <a:ext cx="2391230" cy="23818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7717" y="4025314"/>
            <a:ext cx="2533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3986"/>
                </a:solidFill>
                <a:latin typeface="Colus" panose="00000500000000000000" pitchFamily="2" charset="0"/>
              </a:rPr>
              <a:t>КОНТАКТЫ ЦЕНТРА: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04096" y="4434583"/>
            <a:ext cx="5042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lus" panose="00000500000000000000" pitchFamily="2" charset="0"/>
              </a:rPr>
              <a:t>Московский проспект, 147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lus" panose="00000500000000000000" pitchFamily="2" charset="0"/>
              </a:rPr>
              <a:t>Областная юношеская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Colus" panose="00000500000000000000" pitchFamily="2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olus" panose="00000500000000000000" pitchFamily="2" charset="0"/>
              </a:rPr>
              <a:t>библиотека им.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Colus" panose="00000500000000000000" pitchFamily="2" charset="0"/>
              </a:rPr>
              <a:t>А.А.Суркова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olus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6865" y="5461625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3986"/>
                </a:solidFill>
                <a:latin typeface="Colus" panose="00000500000000000000" pitchFamily="2" charset="0"/>
              </a:rPr>
              <a:t>Volku-centr.yar@mail.ru</a:t>
            </a:r>
            <a:endParaRPr lang="ru-RU" dirty="0">
              <a:solidFill>
                <a:srgbClr val="373986"/>
              </a:solidFill>
              <a:latin typeface="Colus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952" y="6088998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lus" panose="00000500000000000000" pitchFamily="2" charset="0"/>
              </a:rPr>
              <a:t>Тел. 44-32-03</a:t>
            </a:r>
            <a:endParaRPr lang="ru-RU" sz="2400" dirty="0">
              <a:latin typeface="Colu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79" y="2077215"/>
            <a:ext cx="6784394" cy="4780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13" y="5008361"/>
            <a:ext cx="2272123" cy="1766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1527" y="0"/>
            <a:ext cx="4590473" cy="4697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88" y="640905"/>
            <a:ext cx="4286027" cy="6217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" y="202152"/>
            <a:ext cx="1596345" cy="15900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62908" y="2777365"/>
            <a:ext cx="46858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Sans Serif"/>
                <a:cs typeface="Microsoft Sans Serif"/>
              </a:rPr>
              <a:t>С нами интересно!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Sans Serif"/>
                <a:cs typeface="Microsoft Sans Serif"/>
              </a:rPr>
              <a:t>Присоединяйся!</a:t>
            </a:r>
            <a:endParaRPr lang="ru-RU" sz="40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Sans Serif"/>
              <a:cs typeface="Microsoft Sans Serif"/>
            </a:endParaRPr>
          </a:p>
          <a:p>
            <a:pPr algn="ctr"/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7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400"/>
    </mc:Choice>
    <mc:Fallback xmlns="">
      <p:transition spd="slow" advClick="0" advTm="154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125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Colus</vt:lpstr>
      <vt:lpstr>Microsoft Sans Serif</vt:lpstr>
      <vt:lpstr>Mr. Lonely</vt:lpstr>
      <vt:lpstr>Тема Office</vt:lpstr>
      <vt:lpstr>Презентация PowerPoint</vt:lpstr>
      <vt:lpstr>Реализованные добрые дела:</vt:lpstr>
      <vt:lpstr>Реализованные проекты:</vt:lpstr>
      <vt:lpstr>Реализованные проекты:</vt:lpstr>
      <vt:lpstr>Реализованные проекты:</vt:lpstr>
      <vt:lpstr>ПЛАНЫ НА 2023 ГОД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New_PC2</cp:lastModifiedBy>
  <cp:revision>26</cp:revision>
  <cp:lastPrinted>2023-01-17T07:01:14Z</cp:lastPrinted>
  <dcterms:created xsi:type="dcterms:W3CDTF">2022-09-15T11:41:49Z</dcterms:created>
  <dcterms:modified xsi:type="dcterms:W3CDTF">2023-02-16T09:25:36Z</dcterms:modified>
</cp:coreProperties>
</file>