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31"/>
  </p:notesMasterIdLst>
  <p:handoutMasterIdLst>
    <p:handoutMasterId r:id="rId32"/>
  </p:handoutMasterIdLst>
  <p:sldIdLst>
    <p:sldId id="342" r:id="rId3"/>
    <p:sldId id="295" r:id="rId4"/>
    <p:sldId id="330" r:id="rId5"/>
    <p:sldId id="302" r:id="rId6"/>
    <p:sldId id="351" r:id="rId7"/>
    <p:sldId id="327" r:id="rId8"/>
    <p:sldId id="304" r:id="rId9"/>
    <p:sldId id="352" r:id="rId10"/>
    <p:sldId id="353" r:id="rId11"/>
    <p:sldId id="370" r:id="rId12"/>
    <p:sldId id="354" r:id="rId13"/>
    <p:sldId id="355" r:id="rId14"/>
    <p:sldId id="356" r:id="rId15"/>
    <p:sldId id="357" r:id="rId16"/>
    <p:sldId id="358" r:id="rId17"/>
    <p:sldId id="359" r:id="rId18"/>
    <p:sldId id="318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21" r:id="rId30"/>
  </p:sldIdLst>
  <p:sldSz cx="11522075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2"/>
            <p14:sldId id="295"/>
            <p14:sldId id="330"/>
            <p14:sldId id="302"/>
            <p14:sldId id="351"/>
            <p14:sldId id="327"/>
            <p14:sldId id="304"/>
            <p14:sldId id="352"/>
            <p14:sldId id="353"/>
            <p14:sldId id="370"/>
            <p14:sldId id="354"/>
            <p14:sldId id="355"/>
            <p14:sldId id="356"/>
            <p14:sldId id="357"/>
            <p14:sldId id="358"/>
            <p14:sldId id="359"/>
            <p14:sldId id="31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orient="horz" pos="3787" userDrawn="1">
          <p15:clr>
            <a:srgbClr val="A4A3A4"/>
          </p15:clr>
        </p15:guide>
        <p15:guide id="3" pos="36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12C"/>
    <a:srgbClr val="676767"/>
    <a:srgbClr val="E41910"/>
    <a:srgbClr val="FFFFFF"/>
    <a:srgbClr val="7F8183"/>
    <a:srgbClr val="D1D5DA"/>
    <a:srgbClr val="007CFF"/>
    <a:srgbClr val="7A2F95"/>
    <a:srgbClr val="F08000"/>
    <a:srgbClr val="C8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 autoAdjust="0"/>
    <p:restoredTop sz="90738" autoAdjust="0"/>
  </p:normalViewPr>
  <p:slideViewPr>
    <p:cSldViewPr snapToGrid="0" snapToObjects="1">
      <p:cViewPr varScale="1">
        <p:scale>
          <a:sx n="70" d="100"/>
          <a:sy n="70" d="100"/>
        </p:scale>
        <p:origin x="900" y="66"/>
      </p:cViewPr>
      <p:guideLst>
        <p:guide orient="horz" pos="703"/>
        <p:guide orient="horz" pos="3787"/>
        <p:guide pos="3674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33379392293597E-2"/>
          <c:y val="4.7330816264517718E-2"/>
          <c:w val="0.87034386692159027"/>
          <c:h val="0.7543136121578727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E4191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322936090044717E-2"/>
                  <c:y val="-0.109797354597350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0B-8040-B822-24075D286D99}"/>
                </c:ext>
              </c:extLst>
            </c:dLbl>
            <c:dLbl>
              <c:idx val="1"/>
              <c:layout>
                <c:manualLayout>
                  <c:x val="-0.10630403007804116"/>
                  <c:y val="-0.11364382529390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0B-8040-B822-24075D286D99}"/>
                </c:ext>
              </c:extLst>
            </c:dLbl>
            <c:dLbl>
              <c:idx val="2"/>
              <c:layout>
                <c:manualLayout>
                  <c:x val="-0.11693007425546584"/>
                  <c:y val="-8.6718530418011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0B-8040-B822-24075D286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948192</c:v>
                </c:pt>
                <c:pt idx="1">
                  <c:v>6462350</c:v>
                </c:pt>
                <c:pt idx="2">
                  <c:v>14599480</c:v>
                </c:pt>
                <c:pt idx="3">
                  <c:v>18172908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0B-8040-B822-24075D286D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6924464"/>
        <c:axId val="286924880"/>
      </c:lineChart>
      <c:catAx>
        <c:axId val="28692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24880"/>
        <c:crosses val="autoZero"/>
        <c:auto val="1"/>
        <c:lblAlgn val="ctr"/>
        <c:lblOffset val="100"/>
        <c:noMultiLvlLbl val="0"/>
      </c:catAx>
      <c:valAx>
        <c:axId val="2869248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2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68326116895436E-2"/>
          <c:y val="6.4926760372478312E-2"/>
          <c:w val="0.43296976467351406"/>
          <c:h val="0.78594036147947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71-5842-86FD-F8562CC784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71-5842-86FD-F8562CC784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71-5842-86FD-F8562CC7843B}"/>
              </c:ext>
            </c:extLst>
          </c:dPt>
          <c:dLbls>
            <c:dLbl>
              <c:idx val="0"/>
              <c:layout>
                <c:manualLayout>
                  <c:x val="-1.4892098848035373E-3"/>
                  <c:y val="-5.8886481591660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67506764897587"/>
                      <c:h val="0.16409054339517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71-5842-86FD-F8562CC7843B}"/>
                </c:ext>
              </c:extLst>
            </c:dLbl>
            <c:dLbl>
              <c:idx val="1"/>
              <c:layout>
                <c:manualLayout>
                  <c:x val="4.4655623559963488E-4"/>
                  <c:y val="1.703532620776435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1-5842-86FD-F8562CC7843B}"/>
                </c:ext>
              </c:extLst>
            </c:dLbl>
            <c:dLbl>
              <c:idx val="2"/>
              <c:layout>
                <c:manualLayout>
                  <c:x val="4.6566368991135003E-3"/>
                  <c:y val="-1.16500980207973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71-5842-86FD-F8562CC78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0.18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71-5842-86FD-F8562CC784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96237708121579"/>
          <c:y val="0.18859365196968053"/>
          <c:w val="0.50640919837144371"/>
          <c:h val="0.50898105696105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2738020350831E-2"/>
          <c:y val="1.1215239522605181E-2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75-944F-9DF4-61F85A9A95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75-944F-9DF4-61F85A9A9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75-944F-9DF4-61F85A9A95B2}"/>
              </c:ext>
            </c:extLst>
          </c:dPt>
          <c:dLbls>
            <c:dLbl>
              <c:idx val="0"/>
              <c:layout>
                <c:manualLayout>
                  <c:x val="-5.5511657528138098E-3"/>
                  <c:y val="-8.567611403978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75-944F-9DF4-61F85A9A95B2}"/>
                </c:ext>
              </c:extLst>
            </c:dLbl>
            <c:dLbl>
              <c:idx val="1"/>
              <c:layout>
                <c:manualLayout>
                  <c:x val="3.3135586374044929E-2"/>
                  <c:y val="-2.126534080552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01418675729824"/>
                      <c:h val="0.25996592161078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75-944F-9DF4-61F85A9A95B2}"/>
                </c:ext>
              </c:extLst>
            </c:dLbl>
            <c:dLbl>
              <c:idx val="2"/>
              <c:layout>
                <c:manualLayout>
                  <c:x val="3.7700132974997337E-2"/>
                  <c:y val="-8.00053336889126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3516728350734"/>
                      <c:h val="0.17644797009455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75-944F-9DF4-61F85A9A9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0.74986272349762728</c:v>
                </c:pt>
                <c:pt idx="1">
                  <c:v>0.1843244271999778</c:v>
                </c:pt>
                <c:pt idx="2">
                  <c:v>6.5812849302394782E-2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75-944F-9DF4-61F85A9A95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5781338188"/>
          <c:y val="1.561598359430859E-3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A0-5D43-9600-729F40E31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A0-5D43-9600-729F40E31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A0-5D43-9600-729F40E31998}"/>
              </c:ext>
            </c:extLst>
          </c:dPt>
          <c:dLbls>
            <c:dLbl>
              <c:idx val="0"/>
              <c:layout>
                <c:manualLayout>
                  <c:x val="-4.6753400629409651E-4"/>
                  <c:y val="1.6514606720907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A0-5D43-9600-729F40E31998}"/>
                </c:ext>
              </c:extLst>
            </c:dLbl>
            <c:dLbl>
              <c:idx val="1"/>
              <c:layout>
                <c:manualLayout>
                  <c:x val="-7.1787284836287973E-3"/>
                  <c:y val="-1.654449377084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8555704195078"/>
                      <c:h val="0.26940761568012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A0-5D43-9600-729F40E31998}"/>
                </c:ext>
              </c:extLst>
            </c:dLbl>
            <c:dLbl>
              <c:idx val="2"/>
              <c:layout>
                <c:manualLayout>
                  <c:x val="3.7700132974997337E-2"/>
                  <c:y val="-8.00053336889126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3516728350734"/>
                      <c:h val="0.17644797009455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A0-5D43-9600-729F40E31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0.75054706275705596</c:v>
                </c:pt>
                <c:pt idx="1">
                  <c:v>0.1602329747330225</c:v>
                </c:pt>
                <c:pt idx="2">
                  <c:v>8.9219962509921577E-2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A0-5D43-9600-729F40E3199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76031278343167E-2"/>
          <c:y val="1.561406626207396E-3"/>
          <c:w val="0.62927635502803203"/>
          <c:h val="0.903547018077067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09-FC4F-B7C2-605B60F5F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09-FC4F-B7C2-605B60F5F6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09-FC4F-B7C2-605B60F5F6A1}"/>
              </c:ext>
            </c:extLst>
          </c:dPt>
          <c:dLbls>
            <c:dLbl>
              <c:idx val="0"/>
              <c:layout>
                <c:manualLayout>
                  <c:x val="-4.6753400629409651E-4"/>
                  <c:y val="-4.188009085663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507997313281"/>
                      <c:h val="0.2151861848261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09-FC4F-B7C2-605B60F5F6A1}"/>
                </c:ext>
              </c:extLst>
            </c:dLbl>
            <c:dLbl>
              <c:idx val="1"/>
              <c:layout>
                <c:manualLayout>
                  <c:x val="-7.1787284836287973E-3"/>
                  <c:y val="-1.654449377084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8555704195078"/>
                      <c:h val="0.26940761568012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09-FC4F-B7C2-605B60F5F6A1}"/>
                </c:ext>
              </c:extLst>
            </c:dLbl>
            <c:dLbl>
              <c:idx val="2"/>
              <c:layout>
                <c:manualLayout>
                  <c:x val="3.023364796354883E-2"/>
                  <c:y val="9.77648101552542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1921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2228377041313"/>
                      <c:h val="0.21200199886339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09-FC4F-B7C2-605B60F5F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9212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Социальные предприниматели</c:v>
                </c:pt>
                <c:pt idx="1">
                  <c:v>Сотрудники СП</c:v>
                </c:pt>
                <c:pt idx="2">
                  <c:v>Сообщества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0.65868421440683289</c:v>
                </c:pt>
                <c:pt idx="1">
                  <c:v>0.18622476297394372</c:v>
                </c:pt>
                <c:pt idx="2">
                  <c:v>0.15509102261922333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09-FC4F-B7C2-605B60F5F6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51"/>
        <c:holeSize val="3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4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9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4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1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8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5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5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7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3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6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528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7211" y="2530846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7450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807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8693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8245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30381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7100" y="1361793"/>
            <a:ext cx="2735263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5291" y="1880431"/>
            <a:ext cx="2294140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3129" y="922888"/>
            <a:ext cx="1800225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5709" y="3125994"/>
            <a:ext cx="670656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215" y="2714788"/>
            <a:ext cx="954805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9164" y="3066525"/>
            <a:ext cx="264431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71128" y="888802"/>
            <a:ext cx="738644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399" y="1151103"/>
            <a:ext cx="353121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756612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89" y="2327053"/>
            <a:ext cx="792163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0439" y="5445861"/>
            <a:ext cx="837693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6 Таблиц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609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51" y="4687749"/>
            <a:ext cx="1799571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78" y="5445861"/>
            <a:ext cx="837693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187450"/>
            <a:ext cx="442912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1179322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6013" y="2210299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6013" y="2850705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551" y="4687749"/>
            <a:ext cx="1799571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7101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7101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9214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9214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62" y="2521317"/>
            <a:ext cx="9670019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12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2778" y="5445861"/>
            <a:ext cx="837693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405378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49" y="2327053"/>
            <a:ext cx="792163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83" y="5445861"/>
            <a:ext cx="837693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7101" y="3505297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2991" y="3505297"/>
            <a:ext cx="1655762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710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99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  <p:sldLayoutId id="2147483743" r:id="rId2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4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8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4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40" userDrawn="1">
          <p15:clr>
            <a:srgbClr val="5ACBF0"/>
          </p15:clr>
        </p15:guide>
        <p15:guide id="51" pos="4241" userDrawn="1">
          <p15:clr>
            <a:srgbClr val="5ACBF0"/>
          </p15:clr>
        </p15:guide>
        <p15:guide id="52" pos="4151" userDrawn="1">
          <p15:clr>
            <a:srgbClr val="5ACBF0"/>
          </p15:clr>
        </p15:guide>
        <p15:guide id="53" pos="4831" userDrawn="1">
          <p15:clr>
            <a:srgbClr val="5ACBF0"/>
          </p15:clr>
        </p15:guide>
        <p15:guide id="54" pos="5307" userDrawn="1">
          <p15:clr>
            <a:srgbClr val="5ACBF0"/>
          </p15:clr>
        </p15:guide>
        <p15:guide id="55" pos="5398" userDrawn="1">
          <p15:clr>
            <a:srgbClr val="5ACBF0"/>
          </p15:clr>
        </p15:guide>
        <p15:guide id="56" pos="5874" userDrawn="1">
          <p15:clr>
            <a:srgbClr val="5ACBF0"/>
          </p15:clr>
        </p15:guide>
        <p15:guide id="57" pos="5965" userDrawn="1">
          <p15:clr>
            <a:srgbClr val="5ACBF0"/>
          </p15:clr>
        </p15:guide>
        <p15:guide id="60" pos="6441" userDrawn="1">
          <p15:clr>
            <a:srgbClr val="5ACBF0"/>
          </p15:clr>
        </p15:guide>
        <p15:guide id="61" pos="6532" userDrawn="1">
          <p15:clr>
            <a:srgbClr val="5ACBF0"/>
          </p15:clr>
        </p15:guide>
        <p15:guide id="62" pos="7031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51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>
          <p15:clr>
            <a:srgbClr val="5ACBF0"/>
          </p15:clr>
        </p15:guide>
        <p15:guide id="6" pos="1860">
          <p15:clr>
            <a:srgbClr val="5ACBF0"/>
          </p15:clr>
        </p15:guide>
        <p15:guide id="7" orient="horz" pos="227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>
          <p15:clr>
            <a:srgbClr val="FDE53C"/>
          </p15:clr>
        </p15:guide>
        <p15:guide id="37" pos="703">
          <p15:clr>
            <a:srgbClr val="5ACBF0"/>
          </p15:clr>
        </p15:guide>
        <p15:guide id="38" pos="794">
          <p15:clr>
            <a:srgbClr val="5ACBF0"/>
          </p15:clr>
        </p15:guide>
        <p15:guide id="39" pos="1293">
          <p15:clr>
            <a:srgbClr val="5ACBF0"/>
          </p15:clr>
        </p15:guide>
        <p15:guide id="40" pos="1384">
          <p15:clr>
            <a:srgbClr val="5ACBF0"/>
          </p15:clr>
        </p15:guide>
        <p15:guide id="41" pos="1951">
          <p15:clr>
            <a:srgbClr val="5ACBF0"/>
          </p15:clr>
        </p15:guide>
        <p15:guide id="42" pos="2427">
          <p15:clr>
            <a:srgbClr val="5ACBF0"/>
          </p15:clr>
        </p15:guide>
        <p15:guide id="43" pos="2518">
          <p15:clr>
            <a:srgbClr val="5ACBF0"/>
          </p15:clr>
        </p15:guide>
        <p15:guide id="44" pos="3017">
          <p15:clr>
            <a:srgbClr val="5ACBF0"/>
          </p15:clr>
        </p15:guide>
        <p15:guide id="46" pos="3674">
          <p15:clr>
            <a:srgbClr val="5ACBF0"/>
          </p15:clr>
        </p15:guide>
        <p15:guide id="48" pos="3107">
          <p15:clr>
            <a:srgbClr val="5ACBF0"/>
          </p15:clr>
        </p15:guide>
        <p15:guide id="49" pos="3584">
          <p15:clr>
            <a:srgbClr val="5ACBF0"/>
          </p15:clr>
        </p15:guide>
        <p15:guide id="50" pos="4740">
          <p15:clr>
            <a:srgbClr val="5ACBF0"/>
          </p15:clr>
        </p15:guide>
        <p15:guide id="51" pos="4241">
          <p15:clr>
            <a:srgbClr val="5ACBF0"/>
          </p15:clr>
        </p15:guide>
        <p15:guide id="52" pos="4151">
          <p15:clr>
            <a:srgbClr val="5ACBF0"/>
          </p15:clr>
        </p15:guide>
        <p15:guide id="53" pos="4831">
          <p15:clr>
            <a:srgbClr val="5ACBF0"/>
          </p15:clr>
        </p15:guide>
        <p15:guide id="54" pos="5307">
          <p15:clr>
            <a:srgbClr val="5ACBF0"/>
          </p15:clr>
        </p15:guide>
        <p15:guide id="55" pos="5398">
          <p15:clr>
            <a:srgbClr val="5ACBF0"/>
          </p15:clr>
        </p15:guide>
        <p15:guide id="56" pos="5874">
          <p15:clr>
            <a:srgbClr val="5ACBF0"/>
          </p15:clr>
        </p15:guide>
        <p15:guide id="57" pos="5965">
          <p15:clr>
            <a:srgbClr val="5ACBF0"/>
          </p15:clr>
        </p15:guide>
        <p15:guide id="60" pos="6441">
          <p15:clr>
            <a:srgbClr val="5ACBF0"/>
          </p15:clr>
        </p15:guide>
        <p15:guide id="61" pos="6532">
          <p15:clr>
            <a:srgbClr val="5ACBF0"/>
          </p15:clr>
        </p15:guide>
        <p15:guide id="62" pos="7031">
          <p15:clr>
            <a:srgbClr val="5ACBF0"/>
          </p15:clr>
        </p15:guide>
        <p15:guide id="63" orient="horz" pos="1996">
          <p15:clr>
            <a:srgbClr val="FDE53C"/>
          </p15:clr>
        </p15:guide>
        <p15:guide id="64" orient="horz" pos="1474">
          <p15:clr>
            <a:srgbClr val="5ACBF0"/>
          </p15:clr>
        </p15:guide>
        <p15:guide id="65" orient="horz" pos="1383">
          <p15:clr>
            <a:srgbClr val="5ACBF0"/>
          </p15:clr>
        </p15:guide>
        <p15:guide id="66" orient="horz" pos="839">
          <p15:clr>
            <a:srgbClr val="5ACBF0"/>
          </p15:clr>
        </p15:guide>
        <p15:guide id="67" orient="horz" pos="748">
          <p15:clr>
            <a:srgbClr val="5ACBF0"/>
          </p15:clr>
        </p15:guide>
        <p15:guide id="68" orient="horz" pos="2608">
          <p15:clr>
            <a:srgbClr val="5ACBF0"/>
          </p15:clr>
        </p15:guide>
        <p15:guide id="69" orient="horz" pos="2699">
          <p15:clr>
            <a:srgbClr val="5ACBF0"/>
          </p15:clr>
        </p15:guide>
        <p15:guide id="70" orient="horz" pos="3243">
          <p15:clr>
            <a:srgbClr val="5ACBF0"/>
          </p15:clr>
        </p15:guide>
        <p15:guide id="71" orient="horz" pos="333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D0B629-02D8-4AE6-99D8-DE98D998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03" y="1735450"/>
            <a:ext cx="6891469" cy="2685825"/>
          </a:xfrm>
        </p:spPr>
        <p:txBody>
          <a:bodyPr/>
          <a:lstStyle/>
          <a:p>
            <a:r>
              <a:rPr lang="ru-RU" sz="3600" dirty="0"/>
              <a:t>Программа </a:t>
            </a:r>
            <a:br>
              <a:rPr lang="ru-RU" sz="3600" dirty="0"/>
            </a:br>
            <a:r>
              <a:rPr lang="ru-RU" sz="3600" dirty="0"/>
              <a:t>по развитию </a:t>
            </a:r>
            <a:br>
              <a:rPr lang="ru-RU" sz="3600" dirty="0"/>
            </a:br>
            <a:r>
              <a:rPr lang="ru-RU" sz="3600" dirty="0"/>
              <a:t>Социального предпринимательства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5DA538-5F8D-41DF-B897-F5BFE1A50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6991" y="5351956"/>
            <a:ext cx="3709666" cy="767857"/>
          </a:xfrm>
        </p:spPr>
        <p:txBody>
          <a:bodyPr/>
          <a:lstStyle/>
          <a:p>
            <a:r>
              <a:rPr lang="ru-RU" dirty="0" smtClean="0"/>
              <a:t>Руководитель направления по корпоративной социальной ответственности </a:t>
            </a:r>
          </a:p>
          <a:p>
            <a:r>
              <a:rPr lang="ru-RU" dirty="0" smtClean="0"/>
              <a:t>Миронова Ольга Ивановна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5C48CC-B354-9946-982C-0E8B658913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5811"/>
          <a:stretch>
            <a:fillRect/>
          </a:stretch>
        </p:blipFill>
        <p:spPr>
          <a:xfrm>
            <a:off x="6589713" y="0"/>
            <a:ext cx="4932362" cy="6480175"/>
          </a:xfrm>
        </p:spPr>
      </p:pic>
    </p:spTree>
    <p:extLst>
      <p:ext uri="{BB962C8B-B14F-4D97-AF65-F5344CB8AC3E}">
        <p14:creationId xmlns:p14="http://schemas.microsoft.com/office/powerpoint/2010/main" val="40435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33052"/>
            <a:ext cx="9749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31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</a:t>
            </a:r>
          </a:p>
          <a:p>
            <a:pPr>
              <a:buSzPts val="1800"/>
            </a:pPr>
            <a:r>
              <a:rPr lang="ru-RU" sz="3100" dirty="0">
                <a:solidFill>
                  <a:srgbClr val="19212C"/>
                </a:solidFill>
                <a:sym typeface="Calibri"/>
              </a:rPr>
              <a:t>Годовая выручка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A2578-DF31-9247-A390-4ED744968C39}"/>
              </a:ext>
            </a:extLst>
          </p:cNvPr>
          <p:cNvSpPr txBox="1"/>
          <p:nvPr/>
        </p:nvSpPr>
        <p:spPr>
          <a:xfrm>
            <a:off x="279246" y="1873237"/>
            <a:ext cx="9536214" cy="2416559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Объем выручки</a:t>
            </a:r>
          </a:p>
          <a:p>
            <a:pPr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Объем выручки у СП варьируется от 10 тыс. рублей  до 28 млн. рублей в год. </a:t>
            </a:r>
          </a:p>
          <a:p>
            <a:endParaRPr lang="ru-RU" sz="1400" dirty="0">
              <a:solidFill>
                <a:srgbClr val="676767"/>
              </a:solidFill>
            </a:endParaRPr>
          </a:p>
          <a:p>
            <a:r>
              <a:rPr lang="ru-RU" sz="1400" dirty="0">
                <a:solidFill>
                  <a:srgbClr val="676767"/>
                </a:solidFill>
              </a:rPr>
              <a:t>В 2020 году объем выручки составил не менее 70 млн рублей (по данным 34 СП). </a:t>
            </a:r>
          </a:p>
          <a:p>
            <a:endParaRPr lang="ru-RU" sz="1400" dirty="0">
              <a:solidFill>
                <a:srgbClr val="676767"/>
              </a:solidFill>
            </a:endParaRP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15 СП     до 100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6 СП     100 тыс. рублей  -  300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3 СП     300 тыс. рублей  -  500 тыс.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3 СП     500 тыс. рублей  – 1 млн. рублей</a:t>
            </a:r>
          </a:p>
          <a:p>
            <a:pPr indent="649606"/>
            <a:r>
              <a:rPr lang="ru-RU" sz="1400" dirty="0">
                <a:solidFill>
                  <a:srgbClr val="676767"/>
                </a:solidFill>
              </a:rPr>
              <a:t>  5 СП     более 1 млн. рублей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62F9-0D2D-F94A-9B4F-5F95B72C7A77}"/>
              </a:ext>
            </a:extLst>
          </p:cNvPr>
          <p:cNvSpPr txBox="1"/>
          <p:nvPr/>
        </p:nvSpPr>
        <p:spPr>
          <a:xfrm>
            <a:off x="1923733" y="4325645"/>
            <a:ext cx="8208962" cy="1824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  <a:cs typeface="Calibri"/>
              </a:rPr>
              <a:t>Примеры СП с высоким годовым оборотом в 2020 году</a:t>
            </a:r>
            <a:endParaRPr lang="ru-RU" sz="1600" dirty="0">
              <a:solidFill>
                <a:srgbClr val="19212C"/>
              </a:solidFill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1,2 млн. руб.  </a:t>
            </a:r>
            <a:r>
              <a:rPr lang="ru-RU" sz="1200" dirty="0">
                <a:solidFill>
                  <a:srgbClr val="676767"/>
                </a:solidFill>
              </a:rPr>
              <a:t>Мастерская классных штук и креативных решений «КОТЭ» (Чусовой) Выпуск </a:t>
            </a:r>
            <a:r>
              <a:rPr lang="ru-RU" sz="1200" dirty="0" err="1">
                <a:solidFill>
                  <a:srgbClr val="676767"/>
                </a:solidFill>
              </a:rPr>
              <a:t>брендированной</a:t>
            </a:r>
            <a:r>
              <a:rPr lang="ru-RU" sz="1200" dirty="0">
                <a:solidFill>
                  <a:srgbClr val="676767"/>
                </a:solidFill>
              </a:rPr>
              <a:t> сувенирной продукции из экологически  чистых материалов)​</a:t>
            </a:r>
            <a:endParaRPr lang="ru-RU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1,1 млн. руб.  </a:t>
            </a:r>
            <a:r>
              <a:rPr lang="ru-RU" sz="1200" dirty="0">
                <a:solidFill>
                  <a:srgbClr val="676767"/>
                </a:solidFill>
              </a:rPr>
              <a:t>СПА салон «Магия рук» (массаж и уход для людей с ОВЗ)​</a:t>
            </a:r>
            <a:endParaRPr lang="ru-RU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12 млн. руб.   </a:t>
            </a:r>
            <a:r>
              <a:rPr lang="ru-RU" sz="1200" dirty="0">
                <a:solidFill>
                  <a:srgbClr val="676767"/>
                </a:solidFill>
              </a:rPr>
              <a:t>Служба социальной и паллиативной  помощи  «Ваша сиделка» (Благовещенск)</a:t>
            </a:r>
            <a:r>
              <a:rPr lang="en-US" sz="1200" dirty="0">
                <a:solidFill>
                  <a:srgbClr val="676767"/>
                </a:solidFill>
              </a:rPr>
              <a:t>​</a:t>
            </a:r>
            <a:endParaRPr lang="en-US" sz="1200" dirty="0">
              <a:solidFill>
                <a:srgbClr val="676767"/>
              </a:solidFill>
              <a:cs typeface="Calibri" panose="020F0502020204030204"/>
            </a:endParaRPr>
          </a:p>
          <a:p>
            <a:pPr marL="1165225" indent="-1165225">
              <a:spcBef>
                <a:spcPts val="720"/>
              </a:spcBef>
            </a:pPr>
            <a:r>
              <a:rPr lang="ru-RU" sz="1200" dirty="0">
                <a:solidFill>
                  <a:srgbClr val="E41910"/>
                </a:solidFill>
              </a:rPr>
              <a:t>28 млн. руб.   </a:t>
            </a:r>
            <a:r>
              <a:rPr lang="ru-RU" sz="1200" dirty="0">
                <a:solidFill>
                  <a:srgbClr val="676767"/>
                </a:solidFill>
              </a:rPr>
              <a:t>ООО "ЗДОРОВЬЕ" (Выкса) - </a:t>
            </a:r>
            <a:r>
              <a:rPr lang="ru-RU" sz="1200" dirty="0">
                <a:solidFill>
                  <a:srgbClr val="676767"/>
                </a:solidFill>
                <a:ea typeface="+mn-lt"/>
                <a:cs typeface="+mn-lt"/>
              </a:rPr>
              <a:t>кабинет </a:t>
            </a:r>
            <a:r>
              <a:rPr lang="ru-RU" sz="1200" dirty="0" err="1">
                <a:solidFill>
                  <a:srgbClr val="676767"/>
                </a:solidFill>
                <a:ea typeface="+mn-lt"/>
                <a:cs typeface="+mn-lt"/>
              </a:rPr>
              <a:t>озонотерапии</a:t>
            </a:r>
            <a:r>
              <a:rPr lang="ru-RU" sz="1200" dirty="0">
                <a:solidFill>
                  <a:srgbClr val="676767"/>
                </a:solidFill>
                <a:ea typeface="+mn-lt"/>
                <a:cs typeface="+mn-lt"/>
              </a:rPr>
              <a:t> для жителей Выкса на базе дневного стационара клиники «Гиппократ».</a:t>
            </a:r>
            <a:r>
              <a:rPr lang="ru-RU" sz="1200" dirty="0">
                <a:solidFill>
                  <a:srgbClr val="676767"/>
                </a:solidFill>
              </a:rPr>
              <a:t> </a:t>
            </a:r>
            <a:r>
              <a:rPr lang="ru-RU" sz="1200" dirty="0"/>
              <a:t> </a:t>
            </a:r>
            <a:endParaRPr lang="ru-RU" sz="1200" dirty="0">
              <a:cs typeface="Calibri" panose="020F0502020204030204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C619060-A467-D04F-B48D-506C888452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14840" y="6030814"/>
            <a:ext cx="3946873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87706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87896"/>
            <a:ext cx="9017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динамика выручки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C60F26-694F-1446-8A4C-794CEEC60FA7}"/>
              </a:ext>
            </a:extLst>
          </p:cNvPr>
          <p:cNvSpPr/>
          <p:nvPr/>
        </p:nvSpPr>
        <p:spPr>
          <a:xfrm>
            <a:off x="279245" y="2086785"/>
            <a:ext cx="11028091" cy="3600338"/>
          </a:xfrm>
          <a:prstGeom prst="rect">
            <a:avLst/>
          </a:prstGeom>
        </p:spPr>
        <p:txBody>
          <a:bodyPr vert="horz" lIns="146300" tIns="73150" rIns="146300" bIns="7315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>
                <a:latin typeface="+mn-lt"/>
              </a:rPr>
              <a:t>Прибыль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Варьируется от 10 до 250 </a:t>
            </a:r>
            <a:r>
              <a:rPr lang="ru-RU" dirty="0" err="1">
                <a:solidFill>
                  <a:srgbClr val="676767"/>
                </a:solidFill>
                <a:latin typeface="+mn-lt"/>
              </a:rPr>
              <a:t>тыс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 рублей в год. В 2020 году объем прибыли составил не менее 6,15 млн. рублей    (по данным 21 СП). </a:t>
            </a:r>
          </a:p>
          <a:p>
            <a:pPr marL="342900" indent="-34290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76767"/>
                </a:solidFill>
                <a:latin typeface="+mn-lt"/>
              </a:rPr>
              <a:t>9 из 21 СП получают прибыль до 100 тыс. рублей</a:t>
            </a:r>
          </a:p>
          <a:p>
            <a:pPr marL="342900" indent="-34290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76767"/>
                </a:solidFill>
                <a:latin typeface="+mn-lt"/>
              </a:rPr>
              <a:t>10 из 21 – от 100 до 250 тыс. рублей. </a:t>
            </a:r>
          </a:p>
          <a:p>
            <a:endParaRPr lang="ru-RU" dirty="0">
              <a:latin typeface="+mn-lt"/>
            </a:endParaRPr>
          </a:p>
          <a:p>
            <a:r>
              <a:rPr lang="ru-RU" sz="1600" dirty="0">
                <a:latin typeface="+mn-lt"/>
              </a:rPr>
              <a:t>Динамика прибыли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Удалось получить информацию для сравнения только по 8 СП. Из них у половины прибыль упала от 5% до 100%, а у половины выросла от 33% до 46%.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  <a:p>
            <a:r>
              <a:rPr lang="ru-RU" sz="1600" dirty="0">
                <a:latin typeface="+mn-lt"/>
              </a:rPr>
              <a:t>Доходы</a:t>
            </a:r>
            <a:r>
              <a:rPr lang="ru-RU" sz="1800" dirty="0">
                <a:latin typeface="+mn-lt"/>
              </a:rPr>
              <a:t> 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Уровень доходов предпринимателей в среднем увеличился на 23 тыс. рублей в месяц, в основном на 10-20 тысяч в месяц. 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7CC97F3-6B3D-B842-9E37-F4E3EF6F6E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562" y="6050856"/>
            <a:ext cx="3746151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972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6BED481-70E5-F440-AE00-985A0770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ECE09A-6FB7-6D44-B968-D6FE1986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71216"/>
            <a:ext cx="10045699" cy="560697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Налоги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страховые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взносы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97C76CB-F867-764F-8643-2FF065B2C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09822"/>
              </p:ext>
            </p:extLst>
          </p:nvPr>
        </p:nvGraphicFramePr>
        <p:xfrm>
          <a:off x="360363" y="1502548"/>
          <a:ext cx="10699904" cy="11107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37067">
                  <a:extLst>
                    <a:ext uri="{9D8B030D-6E8A-4147-A177-3AD203B41FA5}">
                      <a16:colId xmlns:a16="http://schemas.microsoft.com/office/drawing/2014/main" val="1406277868"/>
                    </a:ext>
                  </a:extLst>
                </a:gridCol>
                <a:gridCol w="1565264">
                  <a:extLst>
                    <a:ext uri="{9D8B030D-6E8A-4147-A177-3AD203B41FA5}">
                      <a16:colId xmlns:a16="http://schemas.microsoft.com/office/drawing/2014/main" val="1995981776"/>
                    </a:ext>
                  </a:extLst>
                </a:gridCol>
                <a:gridCol w="1546169">
                  <a:extLst>
                    <a:ext uri="{9D8B030D-6E8A-4147-A177-3AD203B41FA5}">
                      <a16:colId xmlns:a16="http://schemas.microsoft.com/office/drawing/2014/main" val="3728116862"/>
                    </a:ext>
                  </a:extLst>
                </a:gridCol>
                <a:gridCol w="1495646">
                  <a:extLst>
                    <a:ext uri="{9D8B030D-6E8A-4147-A177-3AD203B41FA5}">
                      <a16:colId xmlns:a16="http://schemas.microsoft.com/office/drawing/2014/main" val="3134237118"/>
                    </a:ext>
                  </a:extLst>
                </a:gridCol>
                <a:gridCol w="1397250">
                  <a:extLst>
                    <a:ext uri="{9D8B030D-6E8A-4147-A177-3AD203B41FA5}">
                      <a16:colId xmlns:a16="http://schemas.microsoft.com/office/drawing/2014/main" val="671597384"/>
                    </a:ext>
                  </a:extLst>
                </a:gridCol>
                <a:gridCol w="2058508">
                  <a:extLst>
                    <a:ext uri="{9D8B030D-6E8A-4147-A177-3AD203B41FA5}">
                      <a16:colId xmlns:a16="http://schemas.microsoft.com/office/drawing/2014/main" val="3714449198"/>
                    </a:ext>
                  </a:extLst>
                </a:gridCol>
              </a:tblGrid>
              <a:tr h="4189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Чусовой/Отчисления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 smtClean="0">
                          <a:solidFill>
                            <a:srgbClr val="19212C"/>
                          </a:solidFill>
                        </a:rPr>
                        <a:t>2016-17</a:t>
                      </a:r>
                      <a:endParaRPr lang="ru-RU" sz="1200" dirty="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20856457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399 000 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592 800 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775 200 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969 000 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2 736 000 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516249430"/>
                  </a:ext>
                </a:extLst>
              </a:tr>
              <a:tr h="39917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2 644 484 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1 786 813 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1 143 560 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2 501 538 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8 076 395 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400771601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2B4B725-E0BC-434D-8A37-87BD692FB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74916"/>
              </p:ext>
            </p:extLst>
          </p:nvPr>
        </p:nvGraphicFramePr>
        <p:xfrm>
          <a:off x="373061" y="2746420"/>
          <a:ext cx="10699903" cy="9263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91520">
                  <a:extLst>
                    <a:ext uri="{9D8B030D-6E8A-4147-A177-3AD203B41FA5}">
                      <a16:colId xmlns:a16="http://schemas.microsoft.com/office/drawing/2014/main" val="1228176972"/>
                    </a:ext>
                  </a:extLst>
                </a:gridCol>
                <a:gridCol w="1594552">
                  <a:extLst>
                    <a:ext uri="{9D8B030D-6E8A-4147-A177-3AD203B41FA5}">
                      <a16:colId xmlns:a16="http://schemas.microsoft.com/office/drawing/2014/main" val="2292189096"/>
                    </a:ext>
                  </a:extLst>
                </a:gridCol>
                <a:gridCol w="1506198">
                  <a:extLst>
                    <a:ext uri="{9D8B030D-6E8A-4147-A177-3AD203B41FA5}">
                      <a16:colId xmlns:a16="http://schemas.microsoft.com/office/drawing/2014/main" val="3805569072"/>
                    </a:ext>
                  </a:extLst>
                </a:gridCol>
                <a:gridCol w="1486639">
                  <a:extLst>
                    <a:ext uri="{9D8B030D-6E8A-4147-A177-3AD203B41FA5}">
                      <a16:colId xmlns:a16="http://schemas.microsoft.com/office/drawing/2014/main" val="3816045653"/>
                    </a:ext>
                  </a:extLst>
                </a:gridCol>
                <a:gridCol w="1388835">
                  <a:extLst>
                    <a:ext uri="{9D8B030D-6E8A-4147-A177-3AD203B41FA5}">
                      <a16:colId xmlns:a16="http://schemas.microsoft.com/office/drawing/2014/main" val="2859256155"/>
                    </a:ext>
                  </a:extLst>
                </a:gridCol>
                <a:gridCol w="2132159">
                  <a:extLst>
                    <a:ext uri="{9D8B030D-6E8A-4147-A177-3AD203B41FA5}">
                      <a16:colId xmlns:a16="http://schemas.microsoft.com/office/drawing/2014/main" val="194098681"/>
                    </a:ext>
                  </a:extLst>
                </a:gridCol>
              </a:tblGrid>
              <a:tr h="29082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Благовещенск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431738828"/>
                  </a:ext>
                </a:extLst>
              </a:tr>
              <a:tr h="217236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24 750 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57 200 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494 650 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921 600 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1 498 200 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920829007"/>
                  </a:ext>
                </a:extLst>
              </a:tr>
              <a:tr h="34109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576 263 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1 010 172 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1 178 666 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1 560 666 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4 325 766 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39030330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EA1969E-3EE3-3946-9167-47B716CC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6417"/>
              </p:ext>
            </p:extLst>
          </p:nvPr>
        </p:nvGraphicFramePr>
        <p:xfrm>
          <a:off x="373062" y="3787984"/>
          <a:ext cx="10699901" cy="931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3018">
                  <a:extLst>
                    <a:ext uri="{9D8B030D-6E8A-4147-A177-3AD203B41FA5}">
                      <a16:colId xmlns:a16="http://schemas.microsoft.com/office/drawing/2014/main" val="831080521"/>
                    </a:ext>
                  </a:extLst>
                </a:gridCol>
                <a:gridCol w="1702210">
                  <a:extLst>
                    <a:ext uri="{9D8B030D-6E8A-4147-A177-3AD203B41FA5}">
                      <a16:colId xmlns:a16="http://schemas.microsoft.com/office/drawing/2014/main" val="408959970"/>
                    </a:ext>
                  </a:extLst>
                </a:gridCol>
                <a:gridCol w="1540203">
                  <a:extLst>
                    <a:ext uri="{9D8B030D-6E8A-4147-A177-3AD203B41FA5}">
                      <a16:colId xmlns:a16="http://schemas.microsoft.com/office/drawing/2014/main" val="3040781694"/>
                    </a:ext>
                  </a:extLst>
                </a:gridCol>
                <a:gridCol w="1480965">
                  <a:extLst>
                    <a:ext uri="{9D8B030D-6E8A-4147-A177-3AD203B41FA5}">
                      <a16:colId xmlns:a16="http://schemas.microsoft.com/office/drawing/2014/main" val="3151830994"/>
                    </a:ext>
                  </a:extLst>
                </a:gridCol>
                <a:gridCol w="1421727">
                  <a:extLst>
                    <a:ext uri="{9D8B030D-6E8A-4147-A177-3AD203B41FA5}">
                      <a16:colId xmlns:a16="http://schemas.microsoft.com/office/drawing/2014/main" val="570964281"/>
                    </a:ext>
                  </a:extLst>
                </a:gridCol>
                <a:gridCol w="2001778">
                  <a:extLst>
                    <a:ext uri="{9D8B030D-6E8A-4147-A177-3AD203B41FA5}">
                      <a16:colId xmlns:a16="http://schemas.microsoft.com/office/drawing/2014/main" val="2952127903"/>
                    </a:ext>
                  </a:extLst>
                </a:gridCol>
              </a:tblGrid>
              <a:tr h="24428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Выкса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931508210"/>
                  </a:ext>
                </a:extLst>
              </a:tr>
              <a:tr h="346264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300 275 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1 047 418 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2 243 033 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3 590 726 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849348020"/>
                  </a:ext>
                </a:extLst>
              </a:tr>
              <a:tr h="2052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rgbClr val="19212C"/>
                        </a:solidFill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209 789 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1 065 377 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2 919 953 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4 195 119 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34772106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9BDA871-7007-EC44-BF12-A3DC10A6E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33629"/>
              </p:ext>
            </p:extLst>
          </p:nvPr>
        </p:nvGraphicFramePr>
        <p:xfrm>
          <a:off x="360363" y="4849572"/>
          <a:ext cx="10712602" cy="886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2483">
                  <a:extLst>
                    <a:ext uri="{9D8B030D-6E8A-4147-A177-3AD203B41FA5}">
                      <a16:colId xmlns:a16="http://schemas.microsoft.com/office/drawing/2014/main" val="4220126581"/>
                    </a:ext>
                  </a:extLst>
                </a:gridCol>
                <a:gridCol w="1865151">
                  <a:extLst>
                    <a:ext uri="{9D8B030D-6E8A-4147-A177-3AD203B41FA5}">
                      <a16:colId xmlns:a16="http://schemas.microsoft.com/office/drawing/2014/main" val="1467146910"/>
                    </a:ext>
                  </a:extLst>
                </a:gridCol>
                <a:gridCol w="1498742">
                  <a:extLst>
                    <a:ext uri="{9D8B030D-6E8A-4147-A177-3AD203B41FA5}">
                      <a16:colId xmlns:a16="http://schemas.microsoft.com/office/drawing/2014/main" val="1898975720"/>
                    </a:ext>
                  </a:extLst>
                </a:gridCol>
                <a:gridCol w="1498742">
                  <a:extLst>
                    <a:ext uri="{9D8B030D-6E8A-4147-A177-3AD203B41FA5}">
                      <a16:colId xmlns:a16="http://schemas.microsoft.com/office/drawing/2014/main" val="1468834369"/>
                    </a:ext>
                  </a:extLst>
                </a:gridCol>
                <a:gridCol w="1347652">
                  <a:extLst>
                    <a:ext uri="{9D8B030D-6E8A-4147-A177-3AD203B41FA5}">
                      <a16:colId xmlns:a16="http://schemas.microsoft.com/office/drawing/2014/main" val="189250242"/>
                    </a:ext>
                  </a:extLst>
                </a:gridCol>
                <a:gridCol w="1649832">
                  <a:extLst>
                    <a:ext uri="{9D8B030D-6E8A-4147-A177-3AD203B41FA5}">
                      <a16:colId xmlns:a16="http://schemas.microsoft.com/office/drawing/2014/main" val="2523269294"/>
                    </a:ext>
                  </a:extLst>
                </a:gridCol>
              </a:tblGrid>
              <a:tr h="260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Отчисления по всем городам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2016-17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ИТОГО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890625133"/>
                  </a:ext>
                </a:extLst>
              </a:tr>
              <a:tr h="25696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Налоги СП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423 750 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950 275 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2 317 268 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4 133 633 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7 401 176 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375767218"/>
                  </a:ext>
                </a:extLst>
              </a:tr>
              <a:tr h="30109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Страховые взносы на ФОТ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3 220 747 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19212C"/>
                          </a:solidFill>
                        </a:rPr>
                        <a:t>3 006 774 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3 387 603 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6 982 157 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9212C"/>
                          </a:solidFill>
                        </a:rPr>
                        <a:t>13 376 534 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469786529"/>
                  </a:ext>
                </a:extLst>
              </a:tr>
            </a:tbl>
          </a:graphicData>
        </a:graphic>
      </p:graphicFrame>
      <p:sp>
        <p:nvSpPr>
          <p:cNvPr id="9" name="Текст 7">
            <a:extLst>
              <a:ext uri="{FF2B5EF4-FFF2-40B4-BE49-F238E27FC236}">
                <a16:creationId xmlns:a16="http://schemas.microsoft.com/office/drawing/2014/main" id="{C4C40E57-DD12-3D44-B33E-2DC51B14AE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5201" y="6054261"/>
            <a:ext cx="3846512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4293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79246" y="791382"/>
            <a:ext cx="9017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Партнерство с предприятиями ОМК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7FE10-B7E5-6E4B-9E9E-9A044DAF054C}"/>
              </a:ext>
            </a:extLst>
          </p:cNvPr>
          <p:cNvSpPr txBox="1"/>
          <p:nvPr/>
        </p:nvSpPr>
        <p:spPr>
          <a:xfrm>
            <a:off x="2421587" y="1800116"/>
            <a:ext cx="8336252" cy="8494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676767"/>
                </a:solidFill>
                <a:ea typeface="+mn-lt"/>
                <a:cs typeface="+mn-lt"/>
              </a:rPr>
              <a:t>Социальных предпринимателей  периодически получают заказы от ОМК, реализуют совместные проекты или поставляют продукцию предприятиям компании ОМК</a:t>
            </a:r>
            <a:endParaRPr lang="en-US" sz="1600" dirty="0">
              <a:solidFill>
                <a:srgbClr val="676767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65880-E19B-F342-8B1E-E04E8705657F}"/>
              </a:ext>
            </a:extLst>
          </p:cNvPr>
          <p:cNvSpPr txBox="1"/>
          <p:nvPr/>
        </p:nvSpPr>
        <p:spPr>
          <a:xfrm>
            <a:off x="279246" y="1678772"/>
            <a:ext cx="1917854" cy="972574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r>
              <a:rPr lang="ru-RU" sz="2800" dirty="0">
                <a:solidFill>
                  <a:srgbClr val="E41910"/>
                </a:solidFill>
              </a:rPr>
              <a:t>Не менее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1A28A-BC80-EB48-9AD7-61C21442D9AC}"/>
              </a:ext>
            </a:extLst>
          </p:cNvPr>
          <p:cNvSpPr txBox="1"/>
          <p:nvPr/>
        </p:nvSpPr>
        <p:spPr>
          <a:xfrm>
            <a:off x="7877804" y="3052473"/>
            <a:ext cx="3498462" cy="20805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Благовещенск  </a:t>
            </a:r>
          </a:p>
          <a:p>
            <a:endParaRPr lang="ru-RU" sz="1400" dirty="0"/>
          </a:p>
          <a:p>
            <a:r>
              <a:rPr lang="ru-RU" sz="1400" dirty="0"/>
              <a:t>PR агентство "</a:t>
            </a:r>
            <a:r>
              <a:rPr lang="ru-RU" sz="1400" dirty="0" err="1"/>
              <a:t>СоДействие</a:t>
            </a:r>
            <a:r>
              <a:rPr lang="ru-RU" sz="1400" dirty="0"/>
              <a:t>" -помогают проводить мониторинг социальных предпринимателей вместо бизнес инкубатора), </a:t>
            </a:r>
            <a:endParaRPr lang="ru-RU" sz="1400" dirty="0">
              <a:cs typeface="Calibri"/>
            </a:endParaRPr>
          </a:p>
          <a:p>
            <a:endParaRPr lang="ru-RU" sz="1400" dirty="0">
              <a:cs typeface="Calibri"/>
            </a:endParaRPr>
          </a:p>
          <a:p>
            <a:r>
              <a:rPr lang="ru-RU" sz="1400" dirty="0"/>
              <a:t>"</a:t>
            </a:r>
            <a:r>
              <a:rPr lang="ru-RU" sz="1400" dirty="0" err="1"/>
              <a:t>Гастро</a:t>
            </a:r>
            <a:r>
              <a:rPr lang="ru-RU" sz="1400" dirty="0"/>
              <a:t> вечера" - </a:t>
            </a:r>
            <a:r>
              <a:rPr lang="ru-RU" sz="1400" dirty="0" err="1"/>
              <a:t>мастерклассы</a:t>
            </a:r>
            <a:r>
              <a:rPr lang="ru-RU" sz="1400" dirty="0"/>
              <a:t> для мероприятий предприятия. </a:t>
            </a:r>
            <a:endParaRPr lang="ru-RU" sz="14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27F8-7D2C-1F4B-802A-20E9A55C304F}"/>
              </a:ext>
            </a:extLst>
          </p:cNvPr>
          <p:cNvSpPr txBox="1"/>
          <p:nvPr/>
        </p:nvSpPr>
        <p:spPr>
          <a:xfrm>
            <a:off x="360364" y="3026756"/>
            <a:ext cx="3492500" cy="25114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Выкса</a:t>
            </a:r>
            <a:endParaRPr lang="ru-RU" sz="1600" dirty="0">
              <a:solidFill>
                <a:srgbClr val="E41910"/>
              </a:solidFill>
              <a:cs typeface="Calibri"/>
            </a:endParaRPr>
          </a:p>
          <a:p>
            <a:endParaRPr lang="ru-RU" sz="1400" dirty="0"/>
          </a:p>
          <a:p>
            <a:r>
              <a:rPr lang="ru-RU" sz="1400" dirty="0"/>
              <a:t>Студия лазерной резки "Фотон" предоставляет сувенирную продукцию​</a:t>
            </a:r>
          </a:p>
          <a:p>
            <a:endParaRPr lang="ru-RU" sz="1400" dirty="0"/>
          </a:p>
          <a:p>
            <a:r>
              <a:rPr lang="ru-RU" sz="1400" dirty="0"/>
              <a:t>Мастерская "ЦЕХ"​ - сувенирная продукция для мероприятий</a:t>
            </a:r>
          </a:p>
          <a:p>
            <a:endParaRPr lang="ru-RU" sz="1400" dirty="0"/>
          </a:p>
          <a:p>
            <a:r>
              <a:rPr lang="ru-RU" sz="1400" dirty="0"/>
              <a:t>Социальное такси помогало с доставкой продуктов в пандемию​</a:t>
            </a:r>
            <a:endParaRPr lang="ru-RU" sz="14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A80F8-1BBC-FE45-B817-9F61BFDB13AE}"/>
              </a:ext>
            </a:extLst>
          </p:cNvPr>
          <p:cNvSpPr txBox="1"/>
          <p:nvPr/>
        </p:nvSpPr>
        <p:spPr>
          <a:xfrm>
            <a:off x="4084131" y="3052473"/>
            <a:ext cx="3604225" cy="2296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E41910"/>
                </a:solidFill>
              </a:rPr>
              <a:t>Чусовой</a:t>
            </a:r>
          </a:p>
          <a:p>
            <a:endParaRPr lang="ru-RU" sz="1400" dirty="0"/>
          </a:p>
          <a:p>
            <a:r>
              <a:rPr lang="ru-RU" sz="1400" dirty="0"/>
              <a:t>"</a:t>
            </a:r>
            <a:r>
              <a:rPr lang="ru-RU" sz="1400" dirty="0" err="1"/>
              <a:t>Экотур</a:t>
            </a:r>
            <a:r>
              <a:rPr lang="ru-RU" sz="1400" dirty="0"/>
              <a:t>" (Трапезникова) сплавы для сотрудников компании</a:t>
            </a:r>
          </a:p>
          <a:p>
            <a:endParaRPr lang="ru-RU" sz="1400" dirty="0"/>
          </a:p>
          <a:p>
            <a:r>
              <a:rPr lang="ru-RU" sz="1400" dirty="0"/>
              <a:t> ООО "Ирис" - производил защитные маски</a:t>
            </a:r>
            <a:endParaRPr lang="ru-RU" sz="1400" dirty="0">
              <a:cs typeface="Calibri"/>
            </a:endParaRPr>
          </a:p>
          <a:p>
            <a:endParaRPr lang="ru-RU" sz="1400" dirty="0"/>
          </a:p>
          <a:p>
            <a:r>
              <a:rPr lang="ru-RU" sz="1400" dirty="0"/>
              <a:t>Кожевенная мастерская "Пермский период" ​​- продукция для ярмарки</a:t>
            </a:r>
            <a:endParaRPr lang="ru-RU" sz="1400" dirty="0">
              <a:cs typeface="Calibri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2316D2E-659B-3F4F-A37F-4088BC42383F}"/>
              </a:ext>
            </a:extLst>
          </p:cNvPr>
          <p:cNvCxnSpPr>
            <a:cxnSpLocks/>
          </p:cNvCxnSpPr>
          <p:nvPr/>
        </p:nvCxnSpPr>
        <p:spPr>
          <a:xfrm>
            <a:off x="3852863" y="3168650"/>
            <a:ext cx="1" cy="2802975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6E44DC0-1C17-904F-9FDA-0A5602567313}"/>
              </a:ext>
            </a:extLst>
          </p:cNvPr>
          <p:cNvCxnSpPr>
            <a:cxnSpLocks/>
          </p:cNvCxnSpPr>
          <p:nvPr/>
        </p:nvCxnSpPr>
        <p:spPr>
          <a:xfrm flipH="1">
            <a:off x="7669211" y="3168650"/>
            <a:ext cx="2" cy="2808288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екст 7">
            <a:extLst>
              <a:ext uri="{FF2B5EF4-FFF2-40B4-BE49-F238E27FC236}">
                <a16:creationId xmlns:a16="http://schemas.microsoft.com/office/drawing/2014/main" id="{6F6C3EC7-C7A9-0847-A78A-C1656C5483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32590" y="6093115"/>
            <a:ext cx="4429122" cy="23205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3697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6BED481-70E5-F440-AE00-985A0770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ECE09A-6FB7-6D44-B968-D6FE1986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805019"/>
            <a:ext cx="9308507" cy="1157287"/>
          </a:xfrm>
        </p:spPr>
        <p:txBody>
          <a:bodyPr/>
          <a:lstStyle/>
          <a:p>
            <a:r>
              <a:rPr lang="ru-RU" sz="2800" dirty="0"/>
              <a:t>Количественные результаты программы: рабочие места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FBD1351-CCFB-B646-9842-184B577CF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32852"/>
              </p:ext>
            </p:extLst>
          </p:nvPr>
        </p:nvGraphicFramePr>
        <p:xfrm>
          <a:off x="360363" y="2012125"/>
          <a:ext cx="7308850" cy="15240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2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Число рабочих мест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Чусовой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Выкса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Благовещенск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ВСЕГО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2FDFAB1-3763-B54E-888C-32484A4A5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73639"/>
              </p:ext>
            </p:extLst>
          </p:nvPr>
        </p:nvGraphicFramePr>
        <p:xfrm>
          <a:off x="360363" y="3807673"/>
          <a:ext cx="7308850" cy="19197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9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Число СП, трудоустроивших</a:t>
                      </a:r>
                      <a:r>
                        <a:rPr lang="ru-RU" sz="1600" u="none" strike="noStrike" baseline="0" dirty="0">
                          <a:solidFill>
                            <a:srgbClr val="676767"/>
                          </a:solidFill>
                          <a:effectLst/>
                        </a:rPr>
                        <a:t> сотрудников</a:t>
                      </a:r>
                      <a:endParaRPr lang="ru-RU" sz="1600" u="none" strike="noStrike" dirty="0">
                        <a:solidFill>
                          <a:srgbClr val="676767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Чусовой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Выкса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Благовещенск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ВСЕГО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676767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FD9E935-4E24-4747-9F72-4FEE69014DDC}"/>
              </a:ext>
            </a:extLst>
          </p:cNvPr>
          <p:cNvSpPr txBox="1"/>
          <p:nvPr/>
        </p:nvSpPr>
        <p:spPr>
          <a:xfrm>
            <a:off x="8274807" y="1877228"/>
            <a:ext cx="2625891" cy="603242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Трудоустроено людей и уязвимых групп </a:t>
            </a:r>
            <a:endParaRPr lang="ru-RU" sz="1600" dirty="0">
              <a:solidFill>
                <a:srgbClr val="19212C"/>
              </a:solidFill>
              <a:cs typeface="Calibri"/>
            </a:endParaRPr>
          </a:p>
        </p:txBody>
      </p:sp>
      <p:graphicFrame>
        <p:nvGraphicFramePr>
          <p:cNvPr id="18" name="Таблица 8">
            <a:extLst>
              <a:ext uri="{FF2B5EF4-FFF2-40B4-BE49-F238E27FC236}">
                <a16:creationId xmlns:a16="http://schemas.microsoft.com/office/drawing/2014/main" id="{54011E67-47C6-564F-950E-08CC5C53E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87112"/>
              </p:ext>
            </p:extLst>
          </p:nvPr>
        </p:nvGraphicFramePr>
        <p:xfrm>
          <a:off x="8427572" y="2676685"/>
          <a:ext cx="2734140" cy="129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844">
                  <a:extLst>
                    <a:ext uri="{9D8B030D-6E8A-4147-A177-3AD203B41FA5}">
                      <a16:colId xmlns:a16="http://schemas.microsoft.com/office/drawing/2014/main" val="874155719"/>
                    </a:ext>
                  </a:extLst>
                </a:gridCol>
                <a:gridCol w="1288296">
                  <a:extLst>
                    <a:ext uri="{9D8B030D-6E8A-4147-A177-3AD203B41FA5}">
                      <a16:colId xmlns:a16="http://schemas.microsoft.com/office/drawing/2014/main" val="876885532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76767"/>
                          </a:solidFill>
                        </a:rPr>
                        <a:t>2020</a:t>
                      </a:r>
                    </a:p>
                  </a:txBody>
                  <a:tcPr marL="109728" marR="109728" marT="54864" marB="548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676767"/>
                          </a:solidFill>
                        </a:rPr>
                        <a:t>19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132705205"/>
                  </a:ext>
                </a:extLst>
              </a:tr>
              <a:tr h="285359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676767"/>
                          </a:solidFill>
                        </a:rPr>
                        <a:t>2019</a:t>
                      </a:r>
                    </a:p>
                  </a:txBody>
                  <a:tcPr marL="109728" marR="109728" marT="54864" marB="548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676767"/>
                          </a:solidFill>
                        </a:rPr>
                        <a:t>10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902842640"/>
                  </a:ext>
                </a:extLst>
              </a:tr>
              <a:tr h="285359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676767"/>
                          </a:solidFill>
                        </a:rPr>
                        <a:t>2018</a:t>
                      </a:r>
                    </a:p>
                  </a:txBody>
                  <a:tcPr marL="109728" marR="109728" marT="54864" marB="548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676767"/>
                          </a:solidFill>
                        </a:rPr>
                        <a:t>15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4012071095"/>
                  </a:ext>
                </a:extLst>
              </a:tr>
              <a:tr h="28535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76767"/>
                          </a:solidFill>
                        </a:rPr>
                        <a:t>2017-16</a:t>
                      </a:r>
                    </a:p>
                  </a:txBody>
                  <a:tcPr marL="109728" marR="109728" marT="54864" marB="5486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76767"/>
                          </a:solidFill>
                        </a:rPr>
                        <a:t>4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4023567425"/>
                  </a:ext>
                </a:extLst>
              </a:tr>
            </a:tbl>
          </a:graphicData>
        </a:graphic>
      </p:graphicFrame>
      <p:sp>
        <p:nvSpPr>
          <p:cNvPr id="9" name="Текст 7">
            <a:extLst>
              <a:ext uri="{FF2B5EF4-FFF2-40B4-BE49-F238E27FC236}">
                <a16:creationId xmlns:a16="http://schemas.microsoft.com/office/drawing/2014/main" id="{B9DB9F70-A900-D449-8A3D-2FCFDA587A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4750" y="6119813"/>
            <a:ext cx="3636962" cy="205359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923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6BED481-70E5-F440-AE00-985A07707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ECE09A-6FB7-6D44-B968-D6FE1986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65742"/>
            <a:ext cx="11088796" cy="659746"/>
          </a:xfrm>
        </p:spPr>
        <p:txBody>
          <a:bodyPr/>
          <a:lstStyle/>
          <a:p>
            <a:pPr marL="12700" marR="1495425">
              <a:lnSpc>
                <a:spcPct val="100000"/>
              </a:lnSpc>
              <a:spcBef>
                <a:spcPts val="105"/>
              </a:spcBef>
            </a:pP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Результаты</a:t>
            </a:r>
            <a:r>
              <a:rPr lang="ru-RU" sz="2800" spc="-7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расчета</a:t>
            </a:r>
            <a:r>
              <a:rPr lang="ru-RU" sz="2800" spc="-35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социального</a:t>
            </a:r>
            <a:r>
              <a:rPr lang="ru-RU" sz="2800" spc="-6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возврата</a:t>
            </a:r>
            <a:r>
              <a:rPr lang="ru-RU" sz="2800" spc="-5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на </a:t>
            </a:r>
            <a:r>
              <a:rPr lang="ru-RU" sz="2800" spc="-1110" dirty="0">
                <a:solidFill>
                  <a:srgbClr val="18202C"/>
                </a:solidFill>
                <a:latin typeface="Verdana"/>
                <a:cs typeface="Verdana"/>
              </a:rPr>
              <a:t> </a:t>
            </a:r>
            <a:r>
              <a:rPr lang="ru-RU" sz="2800" spc="-5" dirty="0">
                <a:solidFill>
                  <a:srgbClr val="18202C"/>
                </a:solidFill>
                <a:latin typeface="Verdana"/>
                <a:cs typeface="Verdana"/>
              </a:rPr>
              <a:t>инвестиции</a:t>
            </a:r>
            <a:endParaRPr lang="ru-RU" sz="2800" dirty="0">
              <a:latin typeface="Verdana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9E935-4E24-4747-9F72-4FEE69014DDC}"/>
              </a:ext>
            </a:extLst>
          </p:cNvPr>
          <p:cNvSpPr txBox="1"/>
          <p:nvPr/>
        </p:nvSpPr>
        <p:spPr>
          <a:xfrm>
            <a:off x="4318652" y="1561975"/>
            <a:ext cx="2884769" cy="283667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marR="140970" algn="ctr">
              <a:lnSpc>
                <a:spcPts val="1250"/>
              </a:lnSpc>
            </a:pPr>
            <a:r>
              <a:rPr lang="ru-RU" sz="1600" b="1" spc="-5" dirty="0" err="1">
                <a:solidFill>
                  <a:srgbClr val="19212C"/>
                </a:solidFill>
                <a:cs typeface="Verdana"/>
              </a:rPr>
              <a:t>Стейкхолдеры</a:t>
            </a:r>
            <a:endParaRPr lang="ru-RU" sz="1600" b="1" dirty="0">
              <a:solidFill>
                <a:srgbClr val="19212C"/>
              </a:solidFill>
              <a:cs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7D201-8C15-E84D-A26D-C5D1098C7FF5}"/>
              </a:ext>
            </a:extLst>
          </p:cNvPr>
          <p:cNvSpPr/>
          <p:nvPr/>
        </p:nvSpPr>
        <p:spPr>
          <a:xfrm>
            <a:off x="17012" y="2525773"/>
            <a:ext cx="11161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940" marR="5080">
              <a:spcBef>
                <a:spcPts val="985"/>
              </a:spcBef>
              <a:spcAft>
                <a:spcPts val="600"/>
              </a:spcAft>
              <a:buClr>
                <a:srgbClr val="D6482A"/>
              </a:buClr>
              <a:tabLst>
                <a:tab pos="639445" algn="l"/>
                <a:tab pos="640080" algn="l"/>
                <a:tab pos="4603115" algn="l"/>
                <a:tab pos="4933950" algn="l"/>
                <a:tab pos="7499350" algn="l"/>
                <a:tab pos="7829550" algn="l"/>
              </a:tabLst>
            </a:pPr>
            <a:r>
              <a:rPr lang="ru-RU" sz="1400" dirty="0"/>
              <a:t>За время реализации программы достигнуты социально-экономические результаты с совокупной ценностью свыше </a:t>
            </a:r>
            <a:r>
              <a:rPr lang="ru-RU" sz="1400" dirty="0">
                <a:solidFill>
                  <a:srgbClr val="E41910"/>
                </a:solidFill>
              </a:rPr>
              <a:t>144 миллионов рублей</a:t>
            </a:r>
            <a:r>
              <a:rPr lang="ru-RU" sz="1400" dirty="0"/>
              <a:t>, из них чисто экономические результаты составили свыше </a:t>
            </a:r>
            <a:r>
              <a:rPr lang="ru-RU" sz="1400" dirty="0">
                <a:solidFill>
                  <a:srgbClr val="E41910"/>
                </a:solidFill>
              </a:rPr>
              <a:t>56 миллионов рублей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6DAD52-86F9-7343-9819-5AAB9563DC4A}"/>
              </a:ext>
            </a:extLst>
          </p:cNvPr>
          <p:cNvSpPr/>
          <p:nvPr/>
        </p:nvSpPr>
        <p:spPr>
          <a:xfrm>
            <a:off x="360363" y="2021685"/>
            <a:ext cx="3546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социальные предприниматели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F452A9-D4D0-8C44-83C0-F3049686E971}"/>
              </a:ext>
            </a:extLst>
          </p:cNvPr>
          <p:cNvSpPr/>
          <p:nvPr/>
        </p:nvSpPr>
        <p:spPr>
          <a:xfrm>
            <a:off x="4754087" y="1989024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сотрудники СП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BF76D1-A949-CE4D-BBDB-B010BE2D03E8}"/>
              </a:ext>
            </a:extLst>
          </p:cNvPr>
          <p:cNvSpPr/>
          <p:nvPr/>
        </p:nvSpPr>
        <p:spPr>
          <a:xfrm>
            <a:off x="7058322" y="1981610"/>
            <a:ext cx="412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местные администрации и сообщества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9B78EEF-4139-3D43-902A-50F4F300E3BC}"/>
              </a:ext>
            </a:extLst>
          </p:cNvPr>
          <p:cNvSpPr txBox="1"/>
          <p:nvPr/>
        </p:nvSpPr>
        <p:spPr>
          <a:xfrm>
            <a:off x="343350" y="3183168"/>
            <a:ext cx="260940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4,0</a:t>
            </a:r>
            <a:r>
              <a:rPr sz="2800" spc="-8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r>
              <a:rPr sz="2800" spc="-6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</a:t>
            </a:r>
          </a:p>
          <a:p>
            <a:pPr marL="12700" algn="r">
              <a:lnSpc>
                <a:spcPct val="100000"/>
              </a:lnSpc>
            </a:pP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1,6</a:t>
            </a:r>
            <a:r>
              <a:rPr sz="2800" spc="-8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r>
              <a:rPr sz="2800" spc="-60"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9212C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CB25AE9-B11D-E34F-9545-7C9047214944}"/>
              </a:ext>
            </a:extLst>
          </p:cNvPr>
          <p:cNvSpPr txBox="1"/>
          <p:nvPr/>
        </p:nvSpPr>
        <p:spPr>
          <a:xfrm>
            <a:off x="3097213" y="3344776"/>
            <a:ext cx="806183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целом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программе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«Начни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свое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дело»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показатель</a:t>
            </a:r>
            <a:r>
              <a:rPr sz="1400" spc="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SROI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48797B0-6B57-EC44-BA5F-F8EA60D26616}"/>
              </a:ext>
            </a:extLst>
          </p:cNvPr>
          <p:cNvSpPr txBox="1"/>
          <p:nvPr/>
        </p:nvSpPr>
        <p:spPr>
          <a:xfrm>
            <a:off x="3097213" y="3808788"/>
            <a:ext cx="73760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Чистая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экономическая</a:t>
            </a:r>
            <a:r>
              <a:rPr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эффективность</a:t>
            </a:r>
            <a:r>
              <a:rPr sz="1400" spc="-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программы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0F620C8-EA7C-0D40-8FB5-9557928AD834}"/>
              </a:ext>
            </a:extLst>
          </p:cNvPr>
          <p:cNvSpPr txBox="1"/>
          <p:nvPr/>
        </p:nvSpPr>
        <p:spPr>
          <a:xfrm>
            <a:off x="1260475" y="4897908"/>
            <a:ext cx="3779837" cy="7758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4,8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Чусовой</a:t>
            </a:r>
            <a:r>
              <a:rPr sz="1400" spc="-1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1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2016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3,7</a:t>
            </a:r>
            <a:r>
              <a:rPr sz="1400" spc="-30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Благовещенск</a:t>
            </a:r>
            <a:r>
              <a:rPr sz="1400" spc="-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35354"/>
                </a:solidFill>
                <a:latin typeface="Verdana"/>
                <a:cs typeface="Verdana"/>
              </a:rPr>
              <a:t>2017</a:t>
            </a:r>
            <a:r>
              <a:rPr sz="1400" spc="-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3,0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:</a:t>
            </a:r>
            <a:r>
              <a:rPr sz="1400" spc="-2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E4180F"/>
                </a:solidFill>
                <a:latin typeface="Verdana"/>
                <a:cs typeface="Verdana"/>
              </a:rPr>
              <a:t>1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Выкса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(с</a:t>
            </a:r>
            <a:r>
              <a:rPr sz="1400" spc="-2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2018</a:t>
            </a:r>
            <a:r>
              <a:rPr sz="1400" spc="-2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года)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A3EEE002-F664-3741-8FDB-83E29B0ED665}"/>
              </a:ext>
            </a:extLst>
          </p:cNvPr>
          <p:cNvSpPr txBox="1"/>
          <p:nvPr/>
        </p:nvSpPr>
        <p:spPr>
          <a:xfrm>
            <a:off x="6557285" y="4252533"/>
            <a:ext cx="4012104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10" dirty="0" err="1">
                <a:solidFill>
                  <a:srgbClr val="535354"/>
                </a:solidFill>
                <a:latin typeface="Verdana"/>
                <a:cs typeface="Verdana"/>
              </a:rPr>
              <a:t>Распределение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социально-экономических</a:t>
            </a:r>
            <a:r>
              <a:rPr lang="ru-RU"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результатов</a:t>
            </a:r>
            <a:r>
              <a:rPr sz="1400" spc="-6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по </a:t>
            </a:r>
            <a:r>
              <a:rPr sz="1400" spc="-4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городам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4C89B46-0475-8441-98B3-C862D580C3D4}"/>
              </a:ext>
            </a:extLst>
          </p:cNvPr>
          <p:cNvSpPr txBox="1"/>
          <p:nvPr/>
        </p:nvSpPr>
        <p:spPr>
          <a:xfrm>
            <a:off x="1260475" y="4320083"/>
            <a:ext cx="305741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Показатель</a:t>
            </a:r>
            <a:r>
              <a:rPr sz="1400" spc="-6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SROI</a:t>
            </a:r>
            <a:r>
              <a:rPr sz="1400" spc="-5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по </a:t>
            </a:r>
            <a:r>
              <a:rPr sz="1400" spc="-445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35354"/>
                </a:solidFill>
                <a:latin typeface="Verdana"/>
                <a:cs typeface="Verdana"/>
              </a:rPr>
              <a:t>городам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78373C33-D75E-7944-9180-59F8DD379BEA}"/>
              </a:ext>
            </a:extLst>
          </p:cNvPr>
          <p:cNvSpPr txBox="1"/>
          <p:nvPr/>
        </p:nvSpPr>
        <p:spPr>
          <a:xfrm>
            <a:off x="6589714" y="4881867"/>
            <a:ext cx="2735262" cy="7758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50%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Чусовой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31%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35354"/>
                </a:solidFill>
                <a:latin typeface="Verdana"/>
                <a:cs typeface="Verdana"/>
              </a:rPr>
              <a:t>Благовещенск</a:t>
            </a:r>
            <a:r>
              <a:rPr sz="1400" spc="-40" dirty="0">
                <a:solidFill>
                  <a:srgbClr val="535354"/>
                </a:solidFill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u-RU" sz="1400" spc="-5" dirty="0">
                <a:solidFill>
                  <a:srgbClr val="E4180F"/>
                </a:solidFill>
                <a:latin typeface="Verdana"/>
                <a:cs typeface="Verdana"/>
              </a:rPr>
              <a:t>19%</a:t>
            </a:r>
            <a:r>
              <a:rPr sz="1400" spc="-15" dirty="0">
                <a:solidFill>
                  <a:srgbClr val="E4180F"/>
                </a:solidFill>
                <a:latin typeface="Verdana"/>
                <a:cs typeface="Verdana"/>
              </a:rPr>
              <a:t> </a:t>
            </a:r>
            <a:r>
              <a:rPr sz="1400" spc="-5" dirty="0" err="1">
                <a:solidFill>
                  <a:srgbClr val="535354"/>
                </a:solidFill>
                <a:latin typeface="Verdana"/>
                <a:cs typeface="Verdana"/>
              </a:rPr>
              <a:t>Выкса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CE9A8-56D1-D24E-A31D-071526122103}"/>
              </a:ext>
            </a:extLst>
          </p:cNvPr>
          <p:cNvSpPr/>
          <p:nvPr/>
        </p:nvSpPr>
        <p:spPr>
          <a:xfrm>
            <a:off x="1180508" y="5834888"/>
            <a:ext cx="10187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Чем</a:t>
            </a:r>
            <a:r>
              <a:rPr lang="ru-RU" sz="1400" b="1" spc="-1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дольше</a:t>
            </a:r>
            <a:r>
              <a:rPr lang="ru-RU" sz="1400" b="1" spc="-3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идет</a:t>
            </a: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программа,</a:t>
            </a:r>
            <a:r>
              <a:rPr lang="ru-RU" sz="1400" b="1" spc="-4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тем</a:t>
            </a:r>
            <a:r>
              <a:rPr lang="ru-RU" sz="1400" b="1" spc="-2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10" dirty="0">
                <a:solidFill>
                  <a:srgbClr val="19212C"/>
                </a:solidFill>
                <a:cs typeface="Verdana"/>
              </a:rPr>
              <a:t>выше</a:t>
            </a:r>
            <a:r>
              <a:rPr lang="ru-RU" sz="1400" b="1" spc="-25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400" b="1" spc="-5" dirty="0">
                <a:solidFill>
                  <a:srgbClr val="19212C"/>
                </a:solidFill>
                <a:cs typeface="Verdana"/>
              </a:rPr>
              <a:t>показатель</a:t>
            </a:r>
            <a:r>
              <a:rPr lang="ru-RU" sz="1400" b="1" spc="-35" dirty="0">
                <a:solidFill>
                  <a:srgbClr val="19212C"/>
                </a:solidFill>
                <a:cs typeface="Verdana"/>
              </a:rPr>
              <a:t> </a:t>
            </a:r>
            <a:r>
              <a:rPr lang="en" sz="1400" b="1" spc="-10" dirty="0">
                <a:solidFill>
                  <a:srgbClr val="19212C"/>
                </a:solidFill>
                <a:cs typeface="Verdana"/>
              </a:rPr>
              <a:t>SROI</a:t>
            </a:r>
            <a:endParaRPr lang="en" sz="1400" dirty="0">
              <a:solidFill>
                <a:srgbClr val="19212C"/>
              </a:solidFill>
              <a:cs typeface="Verdana"/>
            </a:endParaRP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24F9D2CA-A6C3-3C43-8193-F0CDFE95F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91815" y="6110869"/>
            <a:ext cx="4169897" cy="214304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103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4868" y="787271"/>
            <a:ext cx="8286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492A"/>
              </a:buClr>
              <a:buSzPct val="100000"/>
            </a:pPr>
            <a:r>
              <a:rPr lang="ru-RU" sz="2800" dirty="0">
                <a:solidFill>
                  <a:srgbClr val="19212C"/>
                </a:solidFill>
              </a:rPr>
              <a:t>Для кого создает ценности программа «начни свое дело»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7FE10-B7E5-6E4B-9E9E-9A044DAF054C}"/>
              </a:ext>
            </a:extLst>
          </p:cNvPr>
          <p:cNvSpPr txBox="1"/>
          <p:nvPr/>
        </p:nvSpPr>
        <p:spPr>
          <a:xfrm>
            <a:off x="251485" y="1915567"/>
            <a:ext cx="4997833" cy="664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indent="0">
              <a:buClr>
                <a:srgbClr val="D6492A"/>
              </a:buClr>
              <a:buSzPct val="100000"/>
              <a:buNone/>
            </a:pPr>
            <a:r>
              <a:rPr lang="ru-RU" dirty="0">
                <a:solidFill>
                  <a:srgbClr val="19212C"/>
                </a:solidFill>
              </a:rPr>
              <a:t>Распределение результатов программы по </a:t>
            </a:r>
            <a:r>
              <a:rPr lang="ru-RU" dirty="0" err="1">
                <a:solidFill>
                  <a:srgbClr val="19212C"/>
                </a:solidFill>
              </a:rPr>
              <a:t>стейкхолдерам</a:t>
            </a:r>
            <a:endParaRPr lang="ru-RU" dirty="0">
              <a:solidFill>
                <a:srgbClr val="19212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EC45ED-0AEA-934F-B5AD-177069EB534D}"/>
              </a:ext>
            </a:extLst>
          </p:cNvPr>
          <p:cNvSpPr/>
          <p:nvPr/>
        </p:nvSpPr>
        <p:spPr>
          <a:xfrm>
            <a:off x="6202643" y="1899347"/>
            <a:ext cx="47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9212C"/>
                </a:solidFill>
              </a:rPr>
              <a:t>ЦЕННОСТЬ ДЛЯ СП</a:t>
            </a:r>
          </a:p>
          <a:p>
            <a:r>
              <a:rPr lang="ru-RU" dirty="0">
                <a:solidFill>
                  <a:srgbClr val="19212C"/>
                </a:solidFill>
              </a:rPr>
              <a:t>Распределение по основным видам изменений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E3410B9-66C0-D640-843B-162EA1CE1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037401"/>
              </p:ext>
            </p:extLst>
          </p:nvPr>
        </p:nvGraphicFramePr>
        <p:xfrm>
          <a:off x="-627849" y="2693137"/>
          <a:ext cx="5443351" cy="169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D51CF73-60E8-7644-A34F-12FD3E40A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59"/>
              </p:ext>
            </p:extLst>
          </p:nvPr>
        </p:nvGraphicFramePr>
        <p:xfrm>
          <a:off x="379297" y="4662350"/>
          <a:ext cx="1997634" cy="14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C3183E8-70AE-5B49-B104-76B3109C2F35}"/>
              </a:ext>
            </a:extLst>
          </p:cNvPr>
          <p:cNvSpPr txBox="1"/>
          <p:nvPr/>
        </p:nvSpPr>
        <p:spPr>
          <a:xfrm>
            <a:off x="360363" y="4403488"/>
            <a:ext cx="1340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Чусовой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27FFE-82BA-534A-B222-3A02211C42DD}"/>
              </a:ext>
            </a:extLst>
          </p:cNvPr>
          <p:cNvSpPr txBox="1"/>
          <p:nvPr/>
        </p:nvSpPr>
        <p:spPr>
          <a:xfrm>
            <a:off x="2093827" y="4387574"/>
            <a:ext cx="1505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Благовещенск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64E2E3D-E046-8940-9237-D4ED2F8A3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144157"/>
              </p:ext>
            </p:extLst>
          </p:nvPr>
        </p:nvGraphicFramePr>
        <p:xfrm>
          <a:off x="1749747" y="4695351"/>
          <a:ext cx="2481268" cy="142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BD51CD1-0D1C-0140-AB77-98F72B559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867331"/>
              </p:ext>
            </p:extLst>
          </p:nvPr>
        </p:nvGraphicFramePr>
        <p:xfrm>
          <a:off x="3997325" y="4691001"/>
          <a:ext cx="2205318" cy="142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4F6EA84-07D9-4445-BB1E-6BE392263FE2}"/>
              </a:ext>
            </a:extLst>
          </p:cNvPr>
          <p:cNvSpPr txBox="1"/>
          <p:nvPr/>
        </p:nvSpPr>
        <p:spPr>
          <a:xfrm>
            <a:off x="4236372" y="4411330"/>
            <a:ext cx="994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76767"/>
                </a:solidFill>
              </a:rPr>
              <a:t>Выкса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4547C996-1362-3144-8B17-1472E2007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24041"/>
              </p:ext>
            </p:extLst>
          </p:nvPr>
        </p:nvGraphicFramePr>
        <p:xfrm>
          <a:off x="6320675" y="2827029"/>
          <a:ext cx="4541809" cy="3144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7790">
                  <a:extLst>
                    <a:ext uri="{9D8B030D-6E8A-4147-A177-3AD203B41FA5}">
                      <a16:colId xmlns:a16="http://schemas.microsoft.com/office/drawing/2014/main" val="1567957205"/>
                    </a:ext>
                  </a:extLst>
                </a:gridCol>
                <a:gridCol w="764019">
                  <a:extLst>
                    <a:ext uri="{9D8B030D-6E8A-4147-A177-3AD203B41FA5}">
                      <a16:colId xmlns:a16="http://schemas.microsoft.com/office/drawing/2014/main" val="1021040372"/>
                    </a:ext>
                  </a:extLst>
                </a:gridCol>
              </a:tblGrid>
              <a:tr h="428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E41910"/>
                          </a:solidFill>
                          <a:effectLst/>
                        </a:rPr>
                        <a:t>Знания и навыки в области СП</a:t>
                      </a:r>
                      <a:endParaRPr lang="ru-RU" sz="1400" b="0" i="0" u="none" strike="noStrike" dirty="0">
                        <a:solidFill>
                          <a:srgbClr val="E419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E41910"/>
                          </a:solidFill>
                          <a:effectLst/>
                        </a:rPr>
                        <a:t>31%</a:t>
                      </a:r>
                      <a:endParaRPr lang="ru-RU" sz="1400" b="0" i="0" u="none" strike="noStrike" dirty="0">
                        <a:solidFill>
                          <a:srgbClr val="E419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750159"/>
                  </a:ext>
                </a:extLst>
              </a:tr>
              <a:tr h="396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Связь с сообществом 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88576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Личное благополучие (свобода и ответственность)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81660"/>
                  </a:ext>
                </a:extLst>
              </a:tr>
              <a:tr h="445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Изменение доходов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2843"/>
                  </a:ext>
                </a:extLst>
              </a:tr>
              <a:tr h="648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Баланс рабочего и свободного времени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756842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Стресс, связанный с работой и ответственностью за свое дело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531539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B68C6C2-695B-3344-96D0-9B77FFF60110}"/>
              </a:ext>
            </a:extLst>
          </p:cNvPr>
          <p:cNvCxnSpPr>
            <a:cxnSpLocks/>
          </p:cNvCxnSpPr>
          <p:nvPr/>
        </p:nvCxnSpPr>
        <p:spPr>
          <a:xfrm>
            <a:off x="5820615" y="1989109"/>
            <a:ext cx="11860" cy="4336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7">
            <a:extLst>
              <a:ext uri="{FF2B5EF4-FFF2-40B4-BE49-F238E27FC236}">
                <a16:creationId xmlns:a16="http://schemas.microsoft.com/office/drawing/2014/main" id="{D61CED88-15BC-8C4B-9BA2-E43930C442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43337" y="6028737"/>
            <a:ext cx="3918376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0842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6A7C-6CF3-9E4A-B444-C0A8C4B2B5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2D83B4-5CEF-475C-8643-A67AE80B8BB5}"/>
              </a:ext>
            </a:extLst>
          </p:cNvPr>
          <p:cNvSpPr txBox="1">
            <a:spLocks/>
          </p:cNvSpPr>
          <p:nvPr/>
        </p:nvSpPr>
        <p:spPr>
          <a:xfrm>
            <a:off x="1005779" y="722675"/>
            <a:ext cx="9955215" cy="532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6492A"/>
              </a:buClr>
              <a:buSzPct val="100000"/>
              <a:buNone/>
            </a:pPr>
            <a:r>
              <a:rPr lang="ru-RU" dirty="0">
                <a:solidFill>
                  <a:srgbClr val="19212C"/>
                </a:solidFill>
              </a:rPr>
              <a:t>Выводы по итогам анализа SROI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92411-6755-C149-ACF0-4E7B0C5F7273}"/>
              </a:ext>
            </a:extLst>
          </p:cNvPr>
          <p:cNvSpPr txBox="1"/>
          <p:nvPr/>
        </p:nvSpPr>
        <p:spPr>
          <a:xfrm>
            <a:off x="494398" y="1821550"/>
            <a:ext cx="10667315" cy="3737433"/>
          </a:xfrm>
          <a:prstGeom prst="rect">
            <a:avLst/>
          </a:prstGeom>
          <a:noFill/>
        </p:spPr>
        <p:txBody>
          <a:bodyPr wrap="square" lIns="109728" tIns="54864" rIns="109728" bIns="54864" anchor="t">
            <a:spAutoFit/>
          </a:bodyPr>
          <a:lstStyle/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Программа «Начни свое дело» </a:t>
            </a:r>
            <a:r>
              <a:rPr lang="ru-RU" sz="1400" dirty="0">
                <a:solidFill>
                  <a:srgbClr val="19212C"/>
                </a:solidFill>
              </a:rPr>
              <a:t>эффективна с инвестиционной точки зрения:</a:t>
            </a:r>
            <a:endParaRPr lang="en-US" sz="1600" dirty="0">
              <a:solidFill>
                <a:srgbClr val="19212C"/>
              </a:solidFill>
            </a:endParaRPr>
          </a:p>
          <a:p>
            <a:pPr marL="1178814" lvl="1" indent="-424434">
              <a:spcBef>
                <a:spcPts val="720"/>
              </a:spcBef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без учета социальных результатов показатель </a:t>
            </a:r>
            <a:r>
              <a:rPr lang="en-US" sz="1400" dirty="0">
                <a:solidFill>
                  <a:srgbClr val="676767"/>
                </a:solidFill>
              </a:rPr>
              <a:t>SROI</a:t>
            </a:r>
            <a:r>
              <a:rPr lang="ru-RU" sz="1400" dirty="0">
                <a:solidFill>
                  <a:srgbClr val="676767"/>
                </a:solidFill>
              </a:rPr>
              <a:t> является положительным и составляет не менее 1,5 в целом по программе</a:t>
            </a:r>
            <a:endParaRPr lang="ru-RU" sz="1400" dirty="0">
              <a:solidFill>
                <a:srgbClr val="676767"/>
              </a:solidFill>
              <a:cs typeface="Calibri"/>
            </a:endParaRPr>
          </a:p>
          <a:p>
            <a:pPr marL="1178814" lvl="1" indent="-424434">
              <a:spcBef>
                <a:spcPts val="720"/>
              </a:spcBef>
              <a:buClr>
                <a:srgbClr val="E4191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учетом социальных результатов показатель </a:t>
            </a:r>
            <a:r>
              <a:rPr lang="en-US" sz="1400" dirty="0">
                <a:solidFill>
                  <a:srgbClr val="676767"/>
                </a:solidFill>
              </a:rPr>
              <a:t>SROI </a:t>
            </a:r>
            <a:r>
              <a:rPr lang="ru-RU" sz="1400" dirty="0">
                <a:solidFill>
                  <a:srgbClr val="676767"/>
                </a:solidFill>
              </a:rPr>
              <a:t>по программе составляет не менее 4,0:1 </a:t>
            </a:r>
            <a:endParaRPr lang="ru-RU" sz="1400" dirty="0">
              <a:solidFill>
                <a:srgbClr val="676767"/>
              </a:solidFill>
              <a:cs typeface="Calibri"/>
            </a:endParaRPr>
          </a:p>
          <a:p>
            <a:pPr marL="649606" lvl="1" indent="-649606">
              <a:buClr>
                <a:srgbClr val="E4191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Программа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19212C"/>
                </a:solidFill>
              </a:rPr>
              <a:t>создает ценности</a:t>
            </a:r>
            <a:r>
              <a:rPr lang="ru-RU" sz="1400" dirty="0">
                <a:solidFill>
                  <a:srgbClr val="B63D19"/>
                </a:solidFill>
              </a:rPr>
              <a:t> </a:t>
            </a:r>
            <a:r>
              <a:rPr lang="ru-RU" sz="1400" dirty="0">
                <a:solidFill>
                  <a:srgbClr val="676767"/>
                </a:solidFill>
              </a:rPr>
              <a:t>для различных </a:t>
            </a:r>
            <a:r>
              <a:rPr lang="ru-RU" sz="1400" dirty="0" err="1">
                <a:solidFill>
                  <a:srgbClr val="676767"/>
                </a:solidFill>
              </a:rPr>
              <a:t>стейкхолдеров</a:t>
            </a:r>
            <a:r>
              <a:rPr lang="ru-RU" sz="1400" dirty="0">
                <a:solidFill>
                  <a:srgbClr val="676767"/>
                </a:solidFill>
              </a:rPr>
              <a:t>, но ее основными </a:t>
            </a:r>
            <a:r>
              <a:rPr lang="ru-RU" sz="1400" dirty="0" err="1">
                <a:solidFill>
                  <a:srgbClr val="676767"/>
                </a:solidFill>
              </a:rPr>
              <a:t>благополучателями</a:t>
            </a:r>
            <a:r>
              <a:rPr lang="ru-RU" sz="1400" dirty="0">
                <a:solidFill>
                  <a:srgbClr val="676767"/>
                </a:solidFill>
              </a:rPr>
              <a:t> являются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19212C"/>
                </a:solidFill>
              </a:rPr>
              <a:t>социальные предприниматели: </a:t>
            </a:r>
          </a:p>
          <a:p>
            <a:pPr>
              <a:buClr>
                <a:srgbClr val="E41910"/>
              </a:buClr>
              <a:buSzPct val="200000"/>
            </a:pPr>
            <a:r>
              <a:rPr lang="ru-RU" sz="1400" dirty="0">
                <a:solidFill>
                  <a:srgbClr val="676767"/>
                </a:solidFill>
              </a:rPr>
              <a:t>           на их долю приходится </a:t>
            </a:r>
            <a:r>
              <a:rPr lang="ru-RU" sz="1400" dirty="0">
                <a:solidFill>
                  <a:srgbClr val="19212C"/>
                </a:solidFill>
              </a:rPr>
              <a:t>73% всех социально-экономических результатов программы</a:t>
            </a:r>
            <a:endParaRPr lang="ru-RU" sz="1400" dirty="0">
              <a:solidFill>
                <a:srgbClr val="19212C"/>
              </a:solidFill>
              <a:cs typeface="Calibri"/>
            </a:endParaRP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Полученная картина социально-экономических результатов </a:t>
            </a:r>
            <a:r>
              <a:rPr lang="ru-RU" sz="1400" dirty="0">
                <a:solidFill>
                  <a:srgbClr val="19212C"/>
                </a:solidFill>
              </a:rPr>
              <a:t>полностью соответствует целям и задачам программы</a:t>
            </a:r>
            <a:endParaRPr lang="ru-RU" sz="1400" dirty="0">
              <a:solidFill>
                <a:srgbClr val="19212C"/>
              </a:solidFill>
              <a:cs typeface="Calibri"/>
            </a:endParaRPr>
          </a:p>
          <a:p>
            <a:pPr marL="649606" indent="-649606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649224" indent="-649224">
              <a:buClr>
                <a:srgbClr val="E4191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9212C"/>
                </a:solidFill>
              </a:rPr>
              <a:t>Разница в показателях </a:t>
            </a:r>
            <a:r>
              <a:rPr lang="en-US" sz="1400" dirty="0">
                <a:solidFill>
                  <a:srgbClr val="19212C"/>
                </a:solidFill>
              </a:rPr>
              <a:t>SROI </a:t>
            </a:r>
            <a:r>
              <a:rPr lang="ru-RU" sz="1400" dirty="0">
                <a:solidFill>
                  <a:srgbClr val="19212C"/>
                </a:solidFill>
              </a:rPr>
              <a:t>по городам закономерно обусловлена разными сроками реализации программы </a:t>
            </a:r>
            <a:r>
              <a:rPr lang="ru-RU" sz="1400" dirty="0">
                <a:solidFill>
                  <a:srgbClr val="676767"/>
                </a:solidFill>
              </a:rPr>
              <a:t>– в Чусовом, где программа работает 5 лет, показатель является максимальным и составляет 4,8:1, в Выксе программа идет 3 года, и показатель </a:t>
            </a:r>
            <a:r>
              <a:rPr lang="en-US" sz="1400" dirty="0">
                <a:solidFill>
                  <a:srgbClr val="676767"/>
                </a:solidFill>
              </a:rPr>
              <a:t>SROI </a:t>
            </a:r>
            <a:r>
              <a:rPr lang="ru-RU" sz="1400" dirty="0">
                <a:solidFill>
                  <a:srgbClr val="676767"/>
                </a:solidFill>
              </a:rPr>
              <a:t>минимальный для программы – 3,0:1, но можно с уверенностью утверждать, что он будет расти</a:t>
            </a:r>
            <a:endParaRPr lang="ru-RU" sz="1400" dirty="0">
              <a:solidFill>
                <a:srgbClr val="676767"/>
              </a:solidFill>
              <a:cs typeface="Calibri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A077611E-564B-5D41-A755-C7383471D5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92538" y="6068975"/>
            <a:ext cx="3969175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673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17666"/>
            <a:ext cx="6121554" cy="863600"/>
          </a:xfrm>
        </p:spPr>
        <p:txBody>
          <a:bodyPr/>
          <a:lstStyle/>
          <a:p>
            <a:r>
              <a:rPr lang="ru-RU" spc="20" dirty="0"/>
              <a:t>Поддержка семей, </a:t>
            </a:r>
            <a:r>
              <a:rPr lang="ru-RU" spc="25" dirty="0"/>
              <a:t> </a:t>
            </a:r>
            <a:r>
              <a:rPr lang="ru-RU" spc="20" dirty="0"/>
              <a:t>имеющих</a:t>
            </a:r>
            <a:r>
              <a:rPr lang="ru-RU" spc="-10" dirty="0"/>
              <a:t> </a:t>
            </a:r>
            <a:r>
              <a:rPr lang="ru-RU" spc="20" dirty="0"/>
              <a:t>детей</a:t>
            </a:r>
            <a:r>
              <a:rPr lang="ru-RU" spc="-15" dirty="0"/>
              <a:t> </a:t>
            </a:r>
            <a:r>
              <a:rPr lang="ru-RU" spc="20" dirty="0"/>
              <a:t>с</a:t>
            </a:r>
            <a:r>
              <a:rPr lang="ru-RU" spc="-15" dirty="0"/>
              <a:t> </a:t>
            </a:r>
            <a:r>
              <a:rPr lang="ru-RU" spc="25" dirty="0"/>
              <a:t>ОВЗ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63" y="2724318"/>
            <a:ext cx="6121554" cy="3562629"/>
          </a:xfrm>
        </p:spPr>
        <p:txBody>
          <a:bodyPr/>
          <a:lstStyle/>
          <a:p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Благодаря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«Созвездию»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Выксе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появились квалифицированные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специалисты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по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передовым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мировым</a:t>
            </a:r>
            <a:r>
              <a:rPr lang="ru-RU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методикам</a:t>
            </a:r>
            <a:r>
              <a:rPr lang="ru-RU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(АВА-терапия,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en" spc="-5" dirty="0">
                <a:solidFill>
                  <a:srgbClr val="676767"/>
                </a:solidFill>
                <a:latin typeface="Verdana"/>
                <a:cs typeface="Verdana"/>
              </a:rPr>
              <a:t>PECS, </a:t>
            </a:r>
            <a:r>
              <a:rPr lang="en" spc="-47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 err="1">
                <a:solidFill>
                  <a:srgbClr val="676767"/>
                </a:solidFill>
                <a:latin typeface="Verdana"/>
                <a:cs typeface="Verdana"/>
              </a:rPr>
              <a:t>Макатон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,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 err="1">
                <a:solidFill>
                  <a:srgbClr val="676767"/>
                </a:solidFill>
                <a:latin typeface="Verdana"/>
                <a:cs typeface="Verdana"/>
              </a:rPr>
              <a:t>Монтессори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и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т.д.).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В 2019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году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организация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победила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в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открытом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конкурсе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на</a:t>
            </a:r>
            <a:r>
              <a:rPr lang="ru-RU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предоставление</a:t>
            </a:r>
            <a:r>
              <a:rPr lang="ru-RU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грантов</a:t>
            </a:r>
            <a:r>
              <a:rPr lang="ru-RU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федерального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проекта «Поддержка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семей,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имеющих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детей с ОВЗ»,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получила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7,4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миллиона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рублей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на оказание помощи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родителям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и законным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представителям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детей в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Нижегородской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области. В конце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мая 2020-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 err="1">
                <a:solidFill>
                  <a:srgbClr val="676767"/>
                </a:solidFill>
                <a:latin typeface="Verdana"/>
                <a:cs typeface="Verdana"/>
              </a:rPr>
              <a:t>го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вошла в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реестр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поставщиков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социальных </a:t>
            </a:r>
            <a:r>
              <a:rPr lang="ru-RU" dirty="0" err="1">
                <a:solidFill>
                  <a:srgbClr val="676767"/>
                </a:solidFill>
                <a:latin typeface="Verdana"/>
                <a:cs typeface="Verdana"/>
              </a:rPr>
              <a:t>госуслуг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. В 2020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году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организация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создала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проект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по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организации комплексной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работы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по </a:t>
            </a:r>
            <a:r>
              <a:rPr lang="ru-RU" spc="-48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развитию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у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родителей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детей-инвалидов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навыков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сбережения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психологического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здоровья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повышения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устойчивости к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стрессовым </a:t>
            </a:r>
            <a:r>
              <a:rPr lang="ru-RU" spc="-48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факторам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условиях</a:t>
            </a:r>
            <a:r>
              <a:rPr lang="ru-RU" spc="4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пандемии.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Он</a:t>
            </a:r>
            <a:r>
              <a:rPr lang="ru-RU" spc="4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получил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1,7</a:t>
            </a:r>
            <a:r>
              <a:rPr lang="ru-RU" spc="4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млн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рублей</a:t>
            </a:r>
            <a:r>
              <a:rPr lang="ru-RU" spc="4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от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Фонда</a:t>
            </a:r>
            <a:r>
              <a:rPr lang="ru-RU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президентских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грантов.</a:t>
            </a:r>
            <a:r>
              <a:rPr lang="ru-RU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Проект</a:t>
            </a:r>
            <a:r>
              <a:rPr lang="ru-RU" spc="3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«</a:t>
            </a:r>
            <a:r>
              <a:rPr lang="ru-RU" dirty="0" err="1">
                <a:solidFill>
                  <a:srgbClr val="676767"/>
                </a:solidFill>
                <a:latin typeface="Verdana"/>
                <a:cs typeface="Verdana"/>
              </a:rPr>
              <a:t>Монтессори</a:t>
            </a:r>
            <a:r>
              <a:rPr lang="ru-RU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центр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Созвездие»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также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стал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победителем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программы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по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развитию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социального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предпринимательства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«Начни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свое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дело» и успешно </a:t>
            </a:r>
            <a:r>
              <a:rPr lang="ru-RU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предоставляет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социальные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услуги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на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территории</a:t>
            </a:r>
            <a:r>
              <a:rPr lang="ru-RU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pc="-5" dirty="0">
                <a:solidFill>
                  <a:srgbClr val="676767"/>
                </a:solidFill>
                <a:latin typeface="Verdana"/>
                <a:cs typeface="Verdana"/>
              </a:rPr>
              <a:t>региона.</a:t>
            </a:r>
            <a:endParaRPr lang="ru-RU" dirty="0">
              <a:solidFill>
                <a:srgbClr val="676767"/>
              </a:solidFill>
              <a:latin typeface="Verdana"/>
              <a:cs typeface="Verdana"/>
            </a:endParaRPr>
          </a:p>
          <a:p>
            <a:endParaRPr lang="ru-RU" dirty="0">
              <a:solidFill>
                <a:srgbClr val="676767"/>
              </a:solidFill>
            </a:endParaRPr>
          </a:p>
        </p:txBody>
      </p:sp>
      <p:pic>
        <p:nvPicPr>
          <p:cNvPr id="12" name="object 22">
            <a:extLst>
              <a:ext uri="{FF2B5EF4-FFF2-40B4-BE49-F238E27FC236}">
                <a16:creationId xmlns:a16="http://schemas.microsoft.com/office/drawing/2014/main" id="{805A1290-3BAD-C747-AEFE-D90FD0430012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2" cstate="print"/>
          <a:srcRect t="1084" b="1084"/>
          <a:stretch>
            <a:fillRect/>
          </a:stretch>
        </p:blipFill>
        <p:spPr>
          <a:xfrm>
            <a:off x="6698269" y="1116013"/>
            <a:ext cx="4463443" cy="5003800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7635E77E-EAD5-3F4A-8DEA-D8E9E94051B9}"/>
              </a:ext>
            </a:extLst>
          </p:cNvPr>
          <p:cNvSpPr txBox="1"/>
          <p:nvPr/>
        </p:nvSpPr>
        <p:spPr>
          <a:xfrm>
            <a:off x="892221" y="1985268"/>
            <a:ext cx="3779837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15" dirty="0">
                <a:latin typeface="Verdana"/>
                <a:cs typeface="Verdana"/>
              </a:rPr>
              <a:t>Р</a:t>
            </a:r>
            <a:r>
              <a:rPr sz="1600" spc="15" dirty="0" err="1">
                <a:latin typeface="Verdana"/>
                <a:cs typeface="Verdana"/>
              </a:rPr>
              <a:t>одител</a:t>
            </a:r>
            <a:r>
              <a:rPr lang="ru-RU" sz="1600" spc="15" dirty="0">
                <a:latin typeface="Verdana"/>
                <a:cs typeface="Verdana"/>
              </a:rPr>
              <a:t>и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детей-инвалидов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15" dirty="0">
                <a:latin typeface="Verdana"/>
                <a:cs typeface="Verdana"/>
              </a:rPr>
              <a:t>«Созвездие»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5126319" y="1985268"/>
            <a:ext cx="78740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5" y="1931334"/>
            <a:ext cx="422275" cy="422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37" y="1931334"/>
            <a:ext cx="422275" cy="42227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2CAC6D7-B9C5-5A40-B656-AFF7D6008219}"/>
              </a:ext>
            </a:extLst>
          </p:cNvPr>
          <p:cNvSpPr/>
          <p:nvPr/>
        </p:nvSpPr>
        <p:spPr>
          <a:xfrm>
            <a:off x="7669213" y="5682928"/>
            <a:ext cx="3852862" cy="539565"/>
          </a:xfrm>
          <a:prstGeom prst="rect">
            <a:avLst/>
          </a:prstGeom>
          <a:solidFill>
            <a:srgbClr val="E41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46760" marR="793750" indent="-35560" algn="ctr">
              <a:spcBef>
                <a:spcPts val="990"/>
              </a:spcBef>
            </a:pPr>
            <a:r>
              <a:rPr lang="ru-RU" sz="1400" b="1" dirty="0">
                <a:solidFill>
                  <a:srgbClr val="FFFFFF"/>
                </a:solidFill>
                <a:cs typeface="Verdana"/>
              </a:rPr>
              <a:t>От </a:t>
            </a:r>
            <a:r>
              <a:rPr lang="ru-RU" sz="1400" b="1" spc="-5" dirty="0">
                <a:solidFill>
                  <a:srgbClr val="FFFFFF"/>
                </a:solidFill>
                <a:cs typeface="Verdana"/>
              </a:rPr>
              <a:t>НКО </a:t>
            </a:r>
            <a:r>
              <a:rPr lang="ru-RU" sz="1400" b="1" dirty="0">
                <a:solidFill>
                  <a:srgbClr val="FFFFFF"/>
                </a:solidFill>
                <a:cs typeface="Verdana"/>
              </a:rPr>
              <a:t>к </a:t>
            </a:r>
            <a:r>
              <a:rPr lang="ru-RU" sz="1400" b="1" spc="-5" dirty="0">
                <a:solidFill>
                  <a:srgbClr val="FFFFFF"/>
                </a:solidFill>
                <a:cs typeface="Verdana"/>
              </a:rPr>
              <a:t>социальному </a:t>
            </a:r>
            <a:r>
              <a:rPr lang="ru-RU" sz="1400" b="1" spc="-585" dirty="0">
                <a:solidFill>
                  <a:srgbClr val="FFFFFF"/>
                </a:solidFill>
                <a:cs typeface="Verdana"/>
              </a:rPr>
              <a:t> </a:t>
            </a:r>
            <a:r>
              <a:rPr lang="ru-RU" sz="1400" b="1" dirty="0">
                <a:solidFill>
                  <a:srgbClr val="FFFFFF"/>
                </a:solidFill>
                <a:cs typeface="Verdana"/>
              </a:rPr>
              <a:t>предпринимательству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339068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5" y="712191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Научный</a:t>
            </a:r>
            <a:r>
              <a:rPr lang="ru-RU" spc="-35" dirty="0"/>
              <a:t> </a:t>
            </a:r>
            <a:r>
              <a:rPr lang="ru-RU" spc="15" dirty="0"/>
              <a:t>клуб </a:t>
            </a:r>
            <a:r>
              <a:rPr lang="ru-RU" spc="20" dirty="0"/>
              <a:t>«Фарадей»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6" y="2580627"/>
            <a:ext cx="5609363" cy="2866585"/>
          </a:xfrm>
        </p:spPr>
        <p:txBody>
          <a:bodyPr/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рамках проекта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игровой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форме дети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изучают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химию,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узнают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различных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химических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составах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веществах,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кислороде и водороде,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строении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животных 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человека, проводят опыты, смотрят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обучающие видеоролики. Занятия ведутся по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трём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направлениям: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«увлекательная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химия»,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700" marR="254000" indent="-635">
              <a:lnSpc>
                <a:spcPct val="103400"/>
              </a:lnSpc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«занимательная биология»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и «физика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каждом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шагу».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700" marR="48260" indent="-635">
              <a:lnSpc>
                <a:spcPct val="103400"/>
              </a:lnSpc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Для многодетных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семей, семей,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которые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находятся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трудной жизненной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ситуации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или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которых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воспитываются дети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 инвалидностью, действует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система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скидок.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endParaRPr lang="ru-RU" dirty="0">
              <a:solidFill>
                <a:srgbClr val="676767"/>
              </a:solidFill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111711" y="1822261"/>
            <a:ext cx="78740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" y="1687264"/>
            <a:ext cx="422275" cy="422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55" y="1714539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192" y="1757400"/>
            <a:ext cx="1457731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10" dirty="0" err="1">
                <a:latin typeface="Verdana"/>
                <a:cs typeface="Verdana"/>
              </a:rPr>
              <a:t>Ольга</a:t>
            </a:r>
            <a:r>
              <a:rPr lang="ru-RU" sz="1600" spc="10" dirty="0">
                <a:latin typeface="Verdana"/>
                <a:cs typeface="Verdana"/>
              </a:rPr>
              <a:t> </a:t>
            </a:r>
            <a:r>
              <a:rPr sz="1600" spc="10" dirty="0" err="1">
                <a:latin typeface="Verdana"/>
                <a:cs typeface="Verdana"/>
              </a:rPr>
              <a:t>П</a:t>
            </a:r>
            <a:r>
              <a:rPr sz="1600" spc="5" dirty="0" err="1">
                <a:latin typeface="Verdana"/>
                <a:cs typeface="Verdana"/>
              </a:rPr>
              <a:t>огод</a:t>
            </a:r>
            <a:r>
              <a:rPr sz="1600" spc="10" dirty="0" err="1">
                <a:latin typeface="Verdana"/>
                <a:cs typeface="Verdana"/>
              </a:rPr>
              <a:t>ина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68DB1E6-77CF-3641-984D-F03CF5B891F7}"/>
              </a:ext>
            </a:extLst>
          </p:cNvPr>
          <p:cNvSpPr txBox="1"/>
          <p:nvPr/>
        </p:nvSpPr>
        <p:spPr>
          <a:xfrm>
            <a:off x="4763689" y="1754176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>
                <a:latin typeface="Verdana"/>
                <a:cs typeface="Verdana"/>
              </a:rPr>
              <a:t>рабо</a:t>
            </a:r>
            <a:r>
              <a:rPr sz="1600" spc="10" dirty="0">
                <a:latin typeface="Verdana"/>
                <a:cs typeface="Verdana"/>
              </a:rPr>
              <a:t>чее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Verdana"/>
                <a:cs typeface="Verdana"/>
              </a:rPr>
              <a:t>место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560F4-66CC-ED47-A08E-CEE8E293E6FA}"/>
              </a:ext>
            </a:extLst>
          </p:cNvPr>
          <p:cNvSpPr/>
          <p:nvPr/>
        </p:nvSpPr>
        <p:spPr>
          <a:xfrm>
            <a:off x="4381022" y="1714746"/>
            <a:ext cx="31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990546BC-19C0-CC41-86B6-A8D2475BD450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5101" r="51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86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CE3D770-A1FA-4A50-A88A-8BCB23F9A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1026" y="886278"/>
            <a:ext cx="9841289" cy="567810"/>
          </a:xfrm>
        </p:spPr>
        <p:txBody>
          <a:bodyPr/>
          <a:lstStyle/>
          <a:p>
            <a:pPr algn="l"/>
            <a:r>
              <a:rPr lang="ru-RU" sz="3200" dirty="0"/>
              <a:t>К</a:t>
            </a:r>
            <a:r>
              <a:rPr lang="ru-RU" sz="3200" spc="-5" dirty="0"/>
              <a:t>ор</a:t>
            </a:r>
            <a:r>
              <a:rPr lang="ru-RU" sz="3200" dirty="0"/>
              <a:t>п</a:t>
            </a:r>
            <a:r>
              <a:rPr lang="ru-RU" sz="3200" spc="-5" dirty="0"/>
              <a:t>ора</a:t>
            </a:r>
            <a:r>
              <a:rPr lang="ru-RU" sz="3200" dirty="0"/>
              <a:t>т</a:t>
            </a:r>
            <a:r>
              <a:rPr lang="ru-RU" sz="3200" spc="-5" dirty="0"/>
              <a:t>ив</a:t>
            </a:r>
            <a:r>
              <a:rPr lang="ru-RU" sz="3200" dirty="0"/>
              <a:t>ная 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spc="-5" dirty="0"/>
              <a:t>социальная </a:t>
            </a:r>
            <a:r>
              <a:rPr lang="ru-RU" sz="3200" dirty="0"/>
              <a:t> </a:t>
            </a:r>
            <a:r>
              <a:rPr lang="ru-RU" sz="3200" spc="-5" dirty="0"/>
              <a:t>политика</a:t>
            </a:r>
            <a:r>
              <a:rPr lang="ru-RU" sz="3200" spc="-30" dirty="0"/>
              <a:t> </a:t>
            </a:r>
            <a:r>
              <a:rPr lang="ru-RU" sz="3200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446C5C1-F3AF-4E83-B746-7C41E8F0F9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1026" y="1617173"/>
            <a:ext cx="8338442" cy="927397"/>
          </a:xfrm>
        </p:spPr>
        <p:txBody>
          <a:bodyPr anchor="t"/>
          <a:lstStyle/>
          <a:p>
            <a:pPr algn="l"/>
            <a:r>
              <a:rPr lang="ru-RU" sz="1600" dirty="0">
                <a:solidFill>
                  <a:srgbClr val="7F8183"/>
                </a:solidFill>
              </a:rPr>
              <a:t>Создает совершенные и продуманные решения в важнейших отраслях экономики, предлагает клиентам в России и за рубежом рядовые</a:t>
            </a:r>
            <a:r>
              <a:rPr lang="en-US" sz="1600" dirty="0">
                <a:solidFill>
                  <a:srgbClr val="7F8183"/>
                </a:solidFill>
              </a:rPr>
              <a:t>               </a:t>
            </a:r>
            <a:r>
              <a:rPr lang="ru-RU" sz="1600" dirty="0">
                <a:solidFill>
                  <a:srgbClr val="7F8183"/>
                </a:solidFill>
              </a:rPr>
              <a:t>и инновационные продукты</a:t>
            </a:r>
            <a:endParaRPr lang="x-none" sz="1600" dirty="0">
              <a:solidFill>
                <a:srgbClr val="7F8183"/>
              </a:solidFill>
            </a:endParaRPr>
          </a:p>
          <a:p>
            <a:pPr algn="l"/>
            <a:endParaRPr lang="ru-RU" sz="1600" dirty="0">
              <a:solidFill>
                <a:srgbClr val="19222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B1C019A-A72C-441B-98E7-0E26D4F74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455717C-CA7D-4A0F-ABC1-4B44B2491C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91815" y="6110869"/>
            <a:ext cx="4169897" cy="214304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15AB6-27B6-45ED-ACD2-6BA3FC1AB6C9}"/>
              </a:ext>
            </a:extLst>
          </p:cNvPr>
          <p:cNvSpPr txBox="1"/>
          <p:nvPr/>
        </p:nvSpPr>
        <p:spPr>
          <a:xfrm>
            <a:off x="6547489" y="4454898"/>
            <a:ext cx="2390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lang="ru-RU" sz="1200" spc="-5" dirty="0">
                <a:solidFill>
                  <a:srgbClr val="1C242D"/>
                </a:solidFill>
                <a:cs typeface="Verdana"/>
              </a:rPr>
              <a:t>Развитие</a:t>
            </a:r>
            <a:r>
              <a:rPr lang="ru-RU" sz="1200" spc="-2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dirty="0">
                <a:solidFill>
                  <a:srgbClr val="1C242D"/>
                </a:solidFill>
                <a:cs typeface="Verdana"/>
              </a:rPr>
              <a:t>и</a:t>
            </a:r>
            <a:r>
              <a:rPr lang="ru-RU" sz="1200" spc="-2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социальная </a:t>
            </a:r>
            <a:r>
              <a:rPr lang="ru-RU" sz="1200" spc="-48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поддержка</a:t>
            </a:r>
            <a:r>
              <a:rPr lang="ru-RU" sz="1200" spc="-15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персонала</a:t>
            </a:r>
            <a:endParaRPr lang="ru-RU" sz="1200" dirty="0">
              <a:cs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91F41-3FB7-4EB1-A7B8-1D4BABA845C8}"/>
              </a:ext>
            </a:extLst>
          </p:cNvPr>
          <p:cNvSpPr txBox="1"/>
          <p:nvPr/>
        </p:nvSpPr>
        <p:spPr>
          <a:xfrm>
            <a:off x="3898547" y="4400760"/>
            <a:ext cx="286912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lang="ru-RU" sz="1200" spc="-5" dirty="0">
                <a:solidFill>
                  <a:srgbClr val="1C242D"/>
                </a:solidFill>
                <a:cs typeface="Verdana"/>
              </a:rPr>
              <a:t>Содействие социально- </a:t>
            </a:r>
            <a:r>
              <a:rPr lang="ru-RU" sz="120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экономическому развитию </a:t>
            </a:r>
            <a:r>
              <a:rPr lang="ru-RU" sz="1200" spc="-48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регионов</a:t>
            </a:r>
            <a:r>
              <a:rPr lang="ru-RU" sz="1200" spc="-1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присутствия</a:t>
            </a:r>
            <a:endParaRPr lang="ru-RU" sz="1200" dirty="0">
              <a:cs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2A581-1A30-4EF5-AAF5-A990B8AA884F}"/>
              </a:ext>
            </a:extLst>
          </p:cNvPr>
          <p:cNvSpPr txBox="1"/>
          <p:nvPr/>
        </p:nvSpPr>
        <p:spPr>
          <a:xfrm>
            <a:off x="1031027" y="4452877"/>
            <a:ext cx="2581967" cy="653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lang="ru-RU" sz="1200" spc="-5" dirty="0">
                <a:solidFill>
                  <a:srgbClr val="1C242D"/>
                </a:solidFill>
                <a:cs typeface="Verdana"/>
              </a:rPr>
              <a:t>Промышленная</a:t>
            </a:r>
            <a:r>
              <a:rPr lang="ru-RU" sz="120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безопасность,</a:t>
            </a:r>
            <a:r>
              <a:rPr lang="ru-RU" sz="1200" spc="5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охрана </a:t>
            </a:r>
            <a:r>
              <a:rPr lang="ru-RU" sz="1200" spc="-48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труда </a:t>
            </a:r>
            <a:r>
              <a:rPr lang="ru-RU" sz="1200" dirty="0">
                <a:solidFill>
                  <a:srgbClr val="1C242D"/>
                </a:solidFill>
                <a:cs typeface="Verdana"/>
              </a:rPr>
              <a:t>и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 защита окружающей</a:t>
            </a:r>
            <a:r>
              <a:rPr lang="ru-RU" sz="1200" dirty="0">
                <a:solidFill>
                  <a:srgbClr val="1C242D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C242D"/>
                </a:solidFill>
                <a:cs typeface="Verdana"/>
              </a:rPr>
              <a:t>среды</a:t>
            </a:r>
            <a:endParaRPr lang="ru-RU" sz="1200" dirty="0">
              <a:cs typeface="Verdan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33F81D-AF77-B248-A330-2D5776E4CB9D}"/>
              </a:ext>
            </a:extLst>
          </p:cNvPr>
          <p:cNvSpPr/>
          <p:nvPr/>
        </p:nvSpPr>
        <p:spPr>
          <a:xfrm>
            <a:off x="9223175" y="4454898"/>
            <a:ext cx="1830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lang="ru-RU" sz="1200" dirty="0">
                <a:solidFill>
                  <a:srgbClr val="19212C"/>
                </a:solidFill>
                <a:cs typeface="Verdana"/>
              </a:rPr>
              <a:t>Ответственное</a:t>
            </a:r>
            <a:r>
              <a:rPr lang="ru-RU" sz="1200" spc="-7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9212C"/>
                </a:solidFill>
                <a:cs typeface="Verdana"/>
              </a:rPr>
              <a:t>ведение </a:t>
            </a:r>
            <a:r>
              <a:rPr lang="ru-RU" sz="1200" spc="-480" dirty="0">
                <a:solidFill>
                  <a:srgbClr val="19212C"/>
                </a:solidFill>
                <a:cs typeface="Verdana"/>
              </a:rPr>
              <a:t> </a:t>
            </a:r>
            <a:r>
              <a:rPr lang="ru-RU" sz="1200" spc="-5" dirty="0">
                <a:solidFill>
                  <a:srgbClr val="19212C"/>
                </a:solidFill>
                <a:cs typeface="Verdana"/>
              </a:rPr>
              <a:t>бизнеса</a:t>
            </a:r>
            <a:endParaRPr lang="ru-RU" sz="1200" dirty="0">
              <a:solidFill>
                <a:srgbClr val="19212C"/>
              </a:solidFill>
              <a:cs typeface="Verdan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B7003C-B485-5441-B261-3219F7C47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36683" y="2902964"/>
            <a:ext cx="1393011" cy="13930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B3D975-BAF5-644D-B157-2406AAD207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2893319"/>
            <a:ext cx="1393011" cy="13913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BD1FA5-F17B-5D4A-8AAF-00A793A6A0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2904631"/>
            <a:ext cx="1393011" cy="13913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8081C3-D96E-5A40-92F7-13A8DAEF7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556" y="2917441"/>
            <a:ext cx="1393011" cy="13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8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34298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Цех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6" y="2580627"/>
            <a:ext cx="5661613" cy="2866585"/>
          </a:xfrm>
        </p:spPr>
        <p:txBody>
          <a:bodyPr/>
          <a:lstStyle/>
          <a:p>
            <a:pPr marL="12700" marR="302895">
              <a:lnSpc>
                <a:spcPct val="103400"/>
              </a:lnSpc>
              <a:spcBef>
                <a:spcPts val="70"/>
              </a:spcBef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Производство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экологичных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сумок-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шопперов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. На сумки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наносятся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уникальные </a:t>
            </a:r>
            <a:r>
              <a:rPr lang="ru-RU" sz="1400" spc="15" dirty="0" err="1">
                <a:solidFill>
                  <a:srgbClr val="676767"/>
                </a:solidFill>
                <a:latin typeface="Verdana"/>
                <a:cs typeface="Verdana"/>
              </a:rPr>
              <a:t>принты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с изображением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достопримечательностей 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известных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людей Выксы –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Шуховской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башни,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Андрея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Баташева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другие.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700" marR="5080" indent="-635">
              <a:lnSpc>
                <a:spcPct val="103400"/>
              </a:lnSpc>
              <a:tabLst>
                <a:tab pos="3696970" algn="l"/>
              </a:tabLst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Производство такой продукции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имеет аналогов, так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как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совмещает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себе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социальное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предпринимательство,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производство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экологичной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продукции,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а также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популяризирует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культурное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наследие города.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производству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сумок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привлекают</a:t>
            </a:r>
            <a:r>
              <a:rPr lang="ru-RU" sz="1400" spc="15" dirty="0">
                <a:solidFill>
                  <a:srgbClr val="676767"/>
                </a:solidFill>
                <a:latin typeface="Times New Roman"/>
                <a:cs typeface="Times New Roman"/>
              </a:rPr>
              <a:t>	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социально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незащищенные слои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населения, пенсионеров, родителей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детей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 инвалидностью. Сумки реализуются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туристическом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информационном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центре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Выксы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музеях.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111711" y="1822261"/>
            <a:ext cx="78740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" y="1687264"/>
            <a:ext cx="422275" cy="422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55" y="1714539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192" y="1757400"/>
            <a:ext cx="1457731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lang="ru-RU" sz="1600" spc="5" dirty="0">
                <a:cs typeface="Verdana"/>
              </a:rPr>
              <a:t>Сергей </a:t>
            </a:r>
            <a:r>
              <a:rPr lang="ru-RU" sz="1600" spc="10" dirty="0">
                <a:cs typeface="Verdana"/>
              </a:rPr>
              <a:t> Короле</a:t>
            </a:r>
            <a:r>
              <a:rPr lang="ru-RU" sz="1600" spc="5" dirty="0">
                <a:cs typeface="Verdana"/>
              </a:rPr>
              <a:t>в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68DB1E6-77CF-3641-984D-F03CF5B891F7}"/>
              </a:ext>
            </a:extLst>
          </p:cNvPr>
          <p:cNvSpPr txBox="1"/>
          <p:nvPr/>
        </p:nvSpPr>
        <p:spPr>
          <a:xfrm>
            <a:off x="4763689" y="1754176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>
                <a:latin typeface="Verdana"/>
                <a:cs typeface="Verdana"/>
              </a:rPr>
              <a:t>рабо</a:t>
            </a:r>
            <a:r>
              <a:rPr sz="1600" spc="10" dirty="0">
                <a:latin typeface="Verdana"/>
                <a:cs typeface="Verdana"/>
              </a:rPr>
              <a:t>чее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Verdana"/>
                <a:cs typeface="Verdana"/>
              </a:rPr>
              <a:t>место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560F4-66CC-ED47-A08E-CEE8E293E6FA}"/>
              </a:ext>
            </a:extLst>
          </p:cNvPr>
          <p:cNvSpPr/>
          <p:nvPr/>
        </p:nvSpPr>
        <p:spPr>
          <a:xfrm>
            <a:off x="4381022" y="1714746"/>
            <a:ext cx="31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8" name="object 18">
            <a:extLst>
              <a:ext uri="{FF2B5EF4-FFF2-40B4-BE49-F238E27FC236}">
                <a16:creationId xmlns:a16="http://schemas.microsoft.com/office/drawing/2014/main" id="{4E819A96-D28A-6049-97B5-D6DD47303160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1585" r="15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684213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Сыроварня на </a:t>
            </a:r>
            <a:r>
              <a:rPr lang="ru-RU" spc="25" dirty="0"/>
              <a:t> </a:t>
            </a:r>
            <a:r>
              <a:rPr lang="ru-RU" spc="20" dirty="0"/>
              <a:t>собственном</a:t>
            </a:r>
            <a:r>
              <a:rPr lang="ru-RU" spc="-35" dirty="0"/>
              <a:t> </a:t>
            </a:r>
            <a:r>
              <a:rPr lang="ru-RU" spc="15" dirty="0"/>
              <a:t>сырье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7" y="2892187"/>
            <a:ext cx="5661613" cy="2866585"/>
          </a:xfrm>
        </p:spPr>
        <p:txBody>
          <a:bodyPr/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Социальный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предприниматель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Даниил Рыжаков открыл в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селе </a:t>
            </a:r>
            <a:r>
              <a:rPr lang="ru-RU" sz="1400" spc="15" dirty="0" err="1">
                <a:solidFill>
                  <a:srgbClr val="676767"/>
                </a:solidFill>
                <a:latin typeface="Verdana"/>
                <a:cs typeface="Verdana"/>
              </a:rPr>
              <a:t>Туртапка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сыроварню.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Построить помещение 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закупить оборудование для бизнеса удалось на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средства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гранта программы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«Начни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свое дело».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Кроме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сыров,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выксунец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изготавливает сметану, сливочное масло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творог.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Вся продукция производится из натурального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молочного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сырья. Среди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постоянных клиентов много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пенсионеров,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которые 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период пандемии стараются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как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можно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меньше выходить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улицу.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Благодаря Даниилу,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который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привозит заказ домой,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у них всегда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есть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свежие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продукты.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109660" y="2027999"/>
            <a:ext cx="78740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43069"/>
            <a:ext cx="422275" cy="422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56" y="1970344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193" y="2013205"/>
            <a:ext cx="1457731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lang="ru-RU" sz="1600" spc="10" dirty="0">
                <a:cs typeface="Verdana"/>
              </a:rPr>
              <a:t>Даниил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5" dirty="0">
                <a:cs typeface="Verdana"/>
              </a:rPr>
              <a:t>Рыжаков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68DB1E6-77CF-3641-984D-F03CF5B891F7}"/>
              </a:ext>
            </a:extLst>
          </p:cNvPr>
          <p:cNvSpPr txBox="1"/>
          <p:nvPr/>
        </p:nvSpPr>
        <p:spPr>
          <a:xfrm>
            <a:off x="4763690" y="2009981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>
                <a:latin typeface="Verdana"/>
                <a:cs typeface="Verdana"/>
              </a:rPr>
              <a:t>рабо</a:t>
            </a:r>
            <a:r>
              <a:rPr sz="1600" spc="10" dirty="0">
                <a:latin typeface="Verdana"/>
                <a:cs typeface="Verdana"/>
              </a:rPr>
              <a:t>чее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Verdana"/>
                <a:cs typeface="Verdana"/>
              </a:rPr>
              <a:t>место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560F4-66CC-ED47-A08E-CEE8E293E6FA}"/>
              </a:ext>
            </a:extLst>
          </p:cNvPr>
          <p:cNvSpPr/>
          <p:nvPr/>
        </p:nvSpPr>
        <p:spPr>
          <a:xfrm>
            <a:off x="4381023" y="1970551"/>
            <a:ext cx="31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6" name="object 18">
            <a:extLst>
              <a:ext uri="{FF2B5EF4-FFF2-40B4-BE49-F238E27FC236}">
                <a16:creationId xmlns:a16="http://schemas.microsoft.com/office/drawing/2014/main" id="{CB456819-2D8A-304E-9D54-EE7D66CF4AA3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271" r="2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12462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 err="1"/>
              <a:t>Экосплавы</a:t>
            </a:r>
            <a:r>
              <a:rPr lang="ru-RU" spc="-10" dirty="0"/>
              <a:t> </a:t>
            </a:r>
            <a:r>
              <a:rPr lang="ru-RU" spc="20" dirty="0"/>
              <a:t>по</a:t>
            </a:r>
            <a:r>
              <a:rPr lang="ru-RU" spc="-10" dirty="0"/>
              <a:t> </a:t>
            </a:r>
            <a:r>
              <a:rPr lang="ru-RU" spc="15" dirty="0"/>
              <a:t>реке </a:t>
            </a:r>
            <a:r>
              <a:rPr lang="ru-RU" spc="-1410" dirty="0"/>
              <a:t> </a:t>
            </a:r>
            <a:r>
              <a:rPr lang="ru-RU" spc="15" dirty="0"/>
              <a:t>Чусовой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6" y="2892187"/>
            <a:ext cx="6079625" cy="2866585"/>
          </a:xfrm>
        </p:spPr>
        <p:txBody>
          <a:bodyPr/>
          <a:lstStyle/>
          <a:p>
            <a:pPr marL="12700" marR="74930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Оксана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Трапезникова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раз становилась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победительницей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конкурса «ОМК-Партнерство». В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2015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она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организовала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трехдневный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экосплав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по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Чусовой, в ходе которого волонтеры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собрали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20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мешков мусора.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Через год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она привлекла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 участию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сплавах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детей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ограниченными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возможностями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здоровья.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Спустя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время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Оксана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создала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АНО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«</a:t>
            </a:r>
            <a:r>
              <a:rPr lang="ru-RU" sz="1400" spc="15" dirty="0" err="1">
                <a:solidFill>
                  <a:srgbClr val="676767"/>
                </a:solidFill>
                <a:latin typeface="Verdana"/>
                <a:cs typeface="Verdana"/>
              </a:rPr>
              <a:t>Экотур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»,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рамках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которого получила несколько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грантов от Фонда президентских грантов.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Также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она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стала победителем программы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развитию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социального предпринимательства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«Начни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свое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дело» и успешно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развивает свой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социальный бизнес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регионе.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3293" y="1981586"/>
            <a:ext cx="137223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Чусовой</a:t>
            </a:r>
            <a:endParaRPr lang="ru-RU" sz="1600" dirty="0"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20767"/>
            <a:ext cx="422275" cy="422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738" y="1913053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968454" y="1993127"/>
            <a:ext cx="1653763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Оксана </a:t>
            </a:r>
            <a:r>
              <a:rPr lang="ru-RU" sz="1600" spc="10" dirty="0">
                <a:cs typeface="Verdana"/>
              </a:rPr>
              <a:t> </a:t>
            </a:r>
            <a:r>
              <a:rPr lang="ru-RU" sz="1600" spc="5" dirty="0">
                <a:cs typeface="Verdana"/>
              </a:rPr>
              <a:t>Трапезникова</a:t>
            </a:r>
            <a:endParaRPr lang="ru-RU" sz="1600" dirty="0">
              <a:cs typeface="Verdana"/>
            </a:endParaRPr>
          </a:p>
        </p:txBody>
      </p:sp>
      <p:pic>
        <p:nvPicPr>
          <p:cNvPr id="17" name="object 21">
            <a:extLst>
              <a:ext uri="{FF2B5EF4-FFF2-40B4-BE49-F238E27FC236}">
                <a16:creationId xmlns:a16="http://schemas.microsoft.com/office/drawing/2014/main" id="{75F68681-9FCD-4F47-A902-8748B6DF3019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t="854" b="8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" name="object 22">
            <a:extLst>
              <a:ext uri="{FF2B5EF4-FFF2-40B4-BE49-F238E27FC236}">
                <a16:creationId xmlns:a16="http://schemas.microsoft.com/office/drawing/2014/main" id="{2DD556D2-90F3-7143-BCDD-F7D020511F73}"/>
              </a:ext>
            </a:extLst>
          </p:cNvPr>
          <p:cNvSpPr txBox="1"/>
          <p:nvPr/>
        </p:nvSpPr>
        <p:spPr>
          <a:xfrm>
            <a:off x="7669213" y="5590553"/>
            <a:ext cx="3852862" cy="557845"/>
          </a:xfrm>
          <a:prstGeom prst="rect">
            <a:avLst/>
          </a:prstGeom>
          <a:solidFill>
            <a:srgbClr val="E41910"/>
          </a:solidFill>
        </p:spPr>
        <p:txBody>
          <a:bodyPr vert="horz" wrap="square" lIns="0" tIns="125730" rIns="0" bIns="0" rtlCol="0">
            <a:spAutoFit/>
          </a:bodyPr>
          <a:lstStyle/>
          <a:p>
            <a:pPr marL="332105" marR="177800" indent="-206375">
              <a:lnSpc>
                <a:spcPct val="100000"/>
              </a:lnSpc>
              <a:spcBef>
                <a:spcPts val="990"/>
              </a:spcBef>
            </a:pPr>
            <a:r>
              <a:rPr sz="1400" b="1" dirty="0">
                <a:solidFill>
                  <a:srgbClr val="FFFFFF"/>
                </a:solidFill>
              </a:rPr>
              <a:t>От волонтерства к социальному  предпринимательству и НКО</a:t>
            </a:r>
          </a:p>
        </p:txBody>
      </p:sp>
    </p:spTree>
    <p:extLst>
      <p:ext uri="{BB962C8B-B14F-4D97-AF65-F5344CB8AC3E}">
        <p14:creationId xmlns:p14="http://schemas.microsoft.com/office/powerpoint/2010/main" val="540870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6" y="713617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Пермский </a:t>
            </a:r>
            <a:r>
              <a:rPr lang="ru-RU" spc="15" dirty="0"/>
              <a:t>период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63" y="2579952"/>
            <a:ext cx="6079625" cy="2866585"/>
          </a:xfrm>
        </p:spPr>
        <p:txBody>
          <a:bodyPr/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Кожевенная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мастерская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«Пермский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период»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рамках проекта изготавливает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продает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аксессуары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из натуральной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кожи 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комбинаций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(ткань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плюс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кожа):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мужские и женские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ремни,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портмоне, обложки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для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документов,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ключницы,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 err="1">
                <a:solidFill>
                  <a:srgbClr val="676767"/>
                </a:solidFill>
                <a:latin typeface="Verdana"/>
                <a:cs typeface="Verdana"/>
              </a:rPr>
              <a:t>визитницы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ежедневники,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сумки, портфели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рюкзаки, сувениры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многое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другое.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Мастерская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находится в здании центральной гостиницы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Чусового, что позволяет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компании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быть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эпицентре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туристического трафика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предлагать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сувениры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гостям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города.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675442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193" y="1745578"/>
            <a:ext cx="1653763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Никита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10" dirty="0">
                <a:cs typeface="Verdana"/>
              </a:rPr>
              <a:t>П</a:t>
            </a:r>
            <a:r>
              <a:rPr lang="ru-RU" sz="1600" spc="5" dirty="0">
                <a:cs typeface="Verdana"/>
              </a:rPr>
              <a:t>ья</a:t>
            </a:r>
            <a:r>
              <a:rPr lang="ru-RU" sz="1600" spc="10" dirty="0">
                <a:cs typeface="Verdana"/>
              </a:rPr>
              <a:t>н</a:t>
            </a:r>
            <a:r>
              <a:rPr lang="ru-RU" sz="1600" spc="5" dirty="0">
                <a:cs typeface="Verdana"/>
              </a:rPr>
              <a:t>ков</a:t>
            </a:r>
            <a:endParaRPr lang="ru-RU" sz="1600" dirty="0">
              <a:cs typeface="Verdana"/>
            </a:endParaRPr>
          </a:p>
        </p:txBody>
      </p:sp>
      <p:pic>
        <p:nvPicPr>
          <p:cNvPr id="15" name="object 18">
            <a:extLst>
              <a:ext uri="{FF2B5EF4-FFF2-40B4-BE49-F238E27FC236}">
                <a16:creationId xmlns:a16="http://schemas.microsoft.com/office/drawing/2014/main" id="{237286C8-32C3-8240-BAFB-F76FC6C7FA26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3" cstate="print"/>
          <a:srcRect t="660" b="660"/>
          <a:stretch>
            <a:fillRect/>
          </a:stretch>
        </p:blipFill>
        <p:spPr>
          <a:xfrm>
            <a:off x="6732588" y="1116013"/>
            <a:ext cx="4429124" cy="4932363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2937376" y="1809535"/>
            <a:ext cx="103314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Чусовой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21" y="1701813"/>
            <a:ext cx="422275" cy="422275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4763690" y="1742354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>
                <a:latin typeface="Verdana"/>
                <a:cs typeface="Verdana"/>
              </a:rPr>
              <a:t>рабо</a:t>
            </a:r>
            <a:r>
              <a:rPr sz="1600" spc="10" dirty="0">
                <a:latin typeface="Verdana"/>
                <a:cs typeface="Verdana"/>
              </a:rPr>
              <a:t>чее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Verdana"/>
                <a:cs typeface="Verdana"/>
              </a:rPr>
              <a:t>место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381023" y="1702924"/>
            <a:ext cx="31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2328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004" y="854845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5" dirty="0"/>
              <a:t>Мой </a:t>
            </a:r>
            <a:r>
              <a:rPr lang="ru-RU" spc="20" dirty="0"/>
              <a:t>лог</a:t>
            </a:r>
            <a:r>
              <a:rPr lang="ru-RU" spc="15" dirty="0"/>
              <a:t>о</a:t>
            </a:r>
            <a:r>
              <a:rPr lang="ru-RU" spc="20" dirty="0"/>
              <a:t>п</a:t>
            </a:r>
            <a:r>
              <a:rPr lang="ru-RU" spc="15" dirty="0"/>
              <a:t>ед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7" y="2892187"/>
            <a:ext cx="4995408" cy="2866585"/>
          </a:xfrm>
        </p:spPr>
        <p:txBody>
          <a:bodyPr/>
          <a:lstStyle/>
          <a:p>
            <a:pPr marL="12700" marR="5080" indent="-635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Отличительная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особенность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центра –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работа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не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только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детьми,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но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взрослыми.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том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числе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с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теми,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кто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потерял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речь из-за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инсульта.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700" marR="187325">
              <a:lnSpc>
                <a:spcPct val="103400"/>
              </a:lnSpc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Начиналась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работа с приемов онлайн (из-за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пандемии)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сейчас с некоторыми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клиентами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предприниматель продолжает работать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этом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формате.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Например,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маломобильными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людьми,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которые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не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могут сами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прийти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центр.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20767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193" y="1990903"/>
            <a:ext cx="1653763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Анна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5" dirty="0">
                <a:cs typeface="Verdana"/>
              </a:rPr>
              <a:t>Романова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2937376" y="2054860"/>
            <a:ext cx="103314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Чусовой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1" y="1947138"/>
            <a:ext cx="422275" cy="422275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4763690" y="1987679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>
                <a:latin typeface="Verdana"/>
                <a:cs typeface="Verdana"/>
              </a:rPr>
              <a:t>рабо</a:t>
            </a:r>
            <a:r>
              <a:rPr sz="1600" spc="10" dirty="0">
                <a:latin typeface="Verdana"/>
                <a:cs typeface="Verdana"/>
              </a:rPr>
              <a:t>чее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Verdana"/>
                <a:cs typeface="Verdana"/>
              </a:rPr>
              <a:t>место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381023" y="1948249"/>
            <a:ext cx="31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D0005B5B-E67C-574C-BA3B-7D9449F9B5CB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2759" r="275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5" y="713617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Пенсионер</a:t>
            </a:r>
            <a:r>
              <a:rPr lang="ru-RU" spc="-55" dirty="0"/>
              <a:t> </a:t>
            </a:r>
            <a:r>
              <a:rPr lang="ru-RU" spc="20" dirty="0"/>
              <a:t>меняет </a:t>
            </a:r>
            <a:r>
              <a:rPr lang="ru-RU" spc="-1410" dirty="0"/>
              <a:t> </a:t>
            </a:r>
            <a:r>
              <a:rPr lang="ru-RU" spc="20" dirty="0"/>
              <a:t>профессию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6" y="2892187"/>
            <a:ext cx="6144236" cy="2866585"/>
          </a:xfrm>
        </p:spPr>
        <p:txBody>
          <a:bodyPr/>
          <a:lstStyle/>
          <a:p>
            <a:pPr marL="12700" marR="5080">
              <a:lnSpc>
                <a:spcPct val="103400"/>
              </a:lnSpc>
              <a:spcBef>
                <a:spcPts val="70"/>
              </a:spcBef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Пенсионеры обучаются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профессиям парикмахера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гида-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экскурсовода,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после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чего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всем участникам помогают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трудоустройством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поиском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заказчиков. Образовательная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программа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была запущена под эгидой службы социальной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помощи</a:t>
            </a:r>
            <a:r>
              <a:rPr lang="ru-RU" sz="1400" spc="1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«Ваша</a:t>
            </a:r>
            <a:r>
              <a:rPr lang="ru-RU" sz="1400" spc="1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сиделка».</a:t>
            </a:r>
            <a:r>
              <a:rPr lang="ru-RU" sz="1400" spc="1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Организация</a:t>
            </a:r>
            <a:r>
              <a:rPr lang="ru-RU" sz="1400" spc="1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имеет</a:t>
            </a:r>
            <a:r>
              <a:rPr lang="ru-RU" sz="1400" spc="1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большой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опыт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работы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старшим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поколением, в том числе по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вторичной социализации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пенсионеров.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Благодаря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проекту,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они теперь могут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делать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стрижки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своим подопечным у них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дому.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Кроме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того,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авторы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проекта запустили программу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по</a:t>
            </a:r>
            <a:r>
              <a:rPr lang="ru-RU" sz="1400" spc="1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обучению</a:t>
            </a:r>
            <a:r>
              <a:rPr lang="ru-RU" sz="1400" spc="9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пенсионеров</a:t>
            </a:r>
            <a:r>
              <a:rPr lang="ru-RU" sz="1400" spc="1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профессии</a:t>
            </a:r>
            <a:r>
              <a:rPr lang="ru-RU" sz="1400" spc="1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гида-</a:t>
            </a:r>
            <a:r>
              <a:rPr lang="ru-RU" sz="1400" spc="1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экскурсовода.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рамках занятий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каждый пенсионер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разработал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свою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собственную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программу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экскурсионного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тура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защитил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её,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проведя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экскурсию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Благовещенску.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20767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65067" y="1990903"/>
            <a:ext cx="1872469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 err="1">
                <a:cs typeface="Verdana"/>
              </a:rPr>
              <a:t>Альфия</a:t>
            </a:r>
            <a:r>
              <a:rPr lang="ru-RU" sz="1600" spc="10" dirty="0">
                <a:cs typeface="Verdana"/>
              </a:rPr>
              <a:t>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5" dirty="0" err="1">
                <a:cs typeface="Verdana"/>
              </a:rPr>
              <a:t>Галиуллина</a:t>
            </a:r>
            <a:r>
              <a:rPr lang="ru-RU" sz="1600" spc="5" dirty="0">
                <a:cs typeface="Verdana"/>
              </a:rPr>
              <a:t>, </a:t>
            </a:r>
            <a:r>
              <a:rPr lang="ru-RU" sz="1600" spc="10" dirty="0">
                <a:cs typeface="Verdana"/>
              </a:rPr>
              <a:t> Алена</a:t>
            </a:r>
            <a:r>
              <a:rPr lang="ru-RU" sz="1600" spc="-65" dirty="0">
                <a:cs typeface="Verdana"/>
              </a:rPr>
              <a:t> </a:t>
            </a:r>
            <a:r>
              <a:rPr lang="ru-RU" sz="1600" spc="5" dirty="0" err="1">
                <a:cs typeface="Verdana"/>
              </a:rPr>
              <a:t>Макулова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07199" y="1990579"/>
            <a:ext cx="165376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13" y="1934075"/>
            <a:ext cx="422275" cy="422275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5484518" y="1987340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 err="1">
                <a:latin typeface="Verdana"/>
                <a:cs typeface="Verdana"/>
              </a:rPr>
              <a:t>рабо</a:t>
            </a:r>
            <a:r>
              <a:rPr sz="1600" spc="10" dirty="0" err="1">
                <a:latin typeface="Verdana"/>
                <a:cs typeface="Verdana"/>
              </a:rPr>
              <a:t>ч</a:t>
            </a:r>
            <a:r>
              <a:rPr lang="ru-RU" sz="1600" spc="10" dirty="0">
                <a:latin typeface="Verdana"/>
                <a:cs typeface="Verdana"/>
              </a:rPr>
              <a:t>их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 err="1">
                <a:latin typeface="Verdana"/>
                <a:cs typeface="Verdana"/>
              </a:rPr>
              <a:t>мест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932363" y="1947910"/>
            <a:ext cx="552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25</a:t>
            </a:r>
            <a:endParaRPr lang="ru-RU" sz="2000" b="1" dirty="0"/>
          </a:p>
        </p:txBody>
      </p:sp>
      <p:pic>
        <p:nvPicPr>
          <p:cNvPr id="15" name="object 18">
            <a:extLst>
              <a:ext uri="{FF2B5EF4-FFF2-40B4-BE49-F238E27FC236}">
                <a16:creationId xmlns:a16="http://schemas.microsoft.com/office/drawing/2014/main" id="{D9D0954F-97DA-9F40-AB2C-695E06104380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4061" r="40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6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5" y="713617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20" dirty="0"/>
              <a:t>Туристический</a:t>
            </a:r>
            <a:r>
              <a:rPr lang="ru-RU" spc="-65" dirty="0"/>
              <a:t> </a:t>
            </a:r>
            <a:r>
              <a:rPr lang="ru-RU" spc="20" dirty="0"/>
              <a:t>клуб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20" dirty="0"/>
              <a:t>«Бурый»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6" y="2892187"/>
            <a:ext cx="6144236" cy="2866585"/>
          </a:xfrm>
        </p:spPr>
        <p:txBody>
          <a:bodyPr/>
          <a:lstStyle/>
          <a:p>
            <a:pPr marL="12700" marR="15240">
              <a:lnSpc>
                <a:spcPct val="103400"/>
              </a:lnSpc>
              <a:spcBef>
                <a:spcPts val="70"/>
              </a:spcBef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Участники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клуба посещают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слеты, </a:t>
            </a:r>
            <a:r>
              <a:rPr lang="ru-RU" sz="1400" spc="15" dirty="0" err="1">
                <a:solidFill>
                  <a:srgbClr val="676767"/>
                </a:solidFill>
                <a:latin typeface="Verdana"/>
                <a:cs typeface="Verdana"/>
              </a:rPr>
              <a:t>турфесты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турпоходы. Предусмотрено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посещение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интересных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исторически значимых мест города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и Республики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Башкортостан</a:t>
            </a:r>
            <a:r>
              <a:rPr lang="ru-RU" sz="14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подробным рассказом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них.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3400"/>
              </a:lnSpc>
            </a:pP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Благодаря</a:t>
            </a:r>
            <a:r>
              <a:rPr lang="ru-RU" sz="1400" spc="-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уникальным</a:t>
            </a:r>
            <a:r>
              <a:rPr lang="ru-RU" sz="1400" spc="-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экскурсиям,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участники</a:t>
            </a:r>
            <a:r>
              <a:rPr lang="ru-RU" sz="1400" spc="-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клуба </a:t>
            </a:r>
            <a:r>
              <a:rPr lang="ru-RU" sz="1400" spc="-54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приобретают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знания и умения для качественного и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безопасного проведения досуга, оказания первой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медицинской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помощи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походах.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20767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65067" y="1990903"/>
            <a:ext cx="1872469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Алексей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5" dirty="0">
                <a:cs typeface="Verdana"/>
              </a:rPr>
              <a:t>Бураков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07199" y="1990579"/>
            <a:ext cx="165376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13" y="1934075"/>
            <a:ext cx="422275" cy="422275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5330003" y="2005166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 err="1">
                <a:latin typeface="Verdana"/>
                <a:cs typeface="Verdana"/>
              </a:rPr>
              <a:t>рабо</a:t>
            </a:r>
            <a:r>
              <a:rPr sz="1600" spc="10" dirty="0" err="1">
                <a:latin typeface="Verdana"/>
                <a:cs typeface="Verdana"/>
              </a:rPr>
              <a:t>ч</a:t>
            </a:r>
            <a:r>
              <a:rPr lang="ru-RU" sz="1600" spc="10" dirty="0">
                <a:latin typeface="Verdana"/>
                <a:cs typeface="Verdana"/>
              </a:rPr>
              <a:t>ее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 err="1">
                <a:latin typeface="Verdana"/>
                <a:cs typeface="Verdana"/>
              </a:rPr>
              <a:t>мест</a:t>
            </a:r>
            <a:r>
              <a:rPr lang="ru-RU" sz="1600" spc="10" dirty="0">
                <a:latin typeface="Verdana"/>
                <a:cs typeface="Verdana"/>
              </a:rPr>
              <a:t>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971552" y="1947910"/>
            <a:ext cx="337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8B69B02F-BCC9-354A-97BC-3DBB092DC515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/>
          <a:srcRect l="255" r="2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5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413ACCC-ED01-8D4E-9AA5-F637F7B85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45" y="842773"/>
            <a:ext cx="6310468" cy="8636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pc="15" dirty="0"/>
              <a:t>Студ</a:t>
            </a:r>
            <a:r>
              <a:rPr lang="ru-RU" spc="20" dirty="0"/>
              <a:t>ия </a:t>
            </a:r>
            <a:r>
              <a:rPr lang="ru-RU" sz="3600" spc="20" dirty="0">
                <a:latin typeface="Verdana"/>
                <a:cs typeface="Verdana"/>
              </a:rPr>
              <a:t>«</a:t>
            </a:r>
            <a:r>
              <a:rPr lang="ru-RU" sz="3600" spc="20" dirty="0" err="1">
                <a:latin typeface="Verdana"/>
                <a:cs typeface="Verdana"/>
              </a:rPr>
              <a:t>Мультняшка</a:t>
            </a:r>
            <a:r>
              <a:rPr lang="ru-RU" sz="3600" spc="20" dirty="0">
                <a:latin typeface="Verdana"/>
                <a:cs typeface="Verdana"/>
              </a:rPr>
              <a:t>»</a:t>
            </a:r>
            <a:endParaRPr lang="ru-RU" sz="3600" dirty="0">
              <a:latin typeface="Verdana"/>
              <a:cs typeface="Verdana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425" y="2892187"/>
            <a:ext cx="6216287" cy="2866585"/>
          </a:xfrm>
        </p:spPr>
        <p:txBody>
          <a:bodyPr/>
          <a:lstStyle/>
          <a:p>
            <a:pPr marL="12700" marR="5080" indent="-635">
              <a:lnSpc>
                <a:spcPct val="103400"/>
              </a:lnSpc>
              <a:spcBef>
                <a:spcPts val="70"/>
              </a:spcBef>
            </a:pP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Студия</a:t>
            </a:r>
            <a:r>
              <a:rPr lang="ru-RU" sz="1400" spc="10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Айры</a:t>
            </a:r>
            <a:r>
              <a:rPr lang="ru-RU" sz="1400" spc="9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Галимовой</a:t>
            </a:r>
            <a:r>
              <a:rPr lang="ru-RU" sz="1400" spc="10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«</a:t>
            </a:r>
            <a:r>
              <a:rPr lang="ru-RU" sz="1400" spc="20" dirty="0" err="1">
                <a:solidFill>
                  <a:srgbClr val="676767"/>
                </a:solidFill>
                <a:latin typeface="Verdana"/>
                <a:cs typeface="Verdana"/>
              </a:rPr>
              <a:t>Мультняшка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»</a:t>
            </a:r>
            <a:r>
              <a:rPr lang="ru-RU" sz="1400" spc="9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подходит</a:t>
            </a:r>
            <a:r>
              <a:rPr lang="ru-RU" sz="1400" spc="10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для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ребят,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желающих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освоить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технологию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создания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анимационного фильма 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собственного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образовательного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продукта.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рамках проекта предусмотрены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два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групповых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курса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«Прикоснись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 мультфильму» и «Я –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мультипликатор»,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а также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индивидуальный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курс «Я –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автор».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ходе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обучения ребята будут создавать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том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числе и социальные анимационные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ролики.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Кроме курсов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по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мультипликации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студия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проводит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мастер-классы,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 в том </a:t>
            </a:r>
            <a:r>
              <a:rPr lang="ru-RU" sz="1400" spc="2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числе выездные, и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праздники.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Благодаря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проекту,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в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городе </a:t>
            </a:r>
            <a:r>
              <a:rPr lang="ru-RU" sz="1400" spc="-55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уже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появилось одно</a:t>
            </a:r>
            <a:r>
              <a:rPr lang="ru-RU" sz="1400" spc="10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20" dirty="0">
                <a:solidFill>
                  <a:srgbClr val="676767"/>
                </a:solidFill>
                <a:latin typeface="Verdana"/>
                <a:cs typeface="Verdana"/>
              </a:rPr>
              <a:t>новое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 рабочее</a:t>
            </a:r>
            <a:r>
              <a:rPr lang="ru-RU" sz="1400" spc="5" dirty="0">
                <a:solidFill>
                  <a:srgbClr val="676767"/>
                </a:solidFill>
                <a:latin typeface="Verdana"/>
                <a:cs typeface="Verdana"/>
              </a:rPr>
              <a:t> </a:t>
            </a:r>
            <a:r>
              <a:rPr lang="ru-RU" sz="1400" spc="15" dirty="0">
                <a:solidFill>
                  <a:srgbClr val="676767"/>
                </a:solidFill>
                <a:latin typeface="Verdana"/>
                <a:cs typeface="Verdana"/>
              </a:rPr>
              <a:t>место.</a:t>
            </a:r>
            <a:endParaRPr lang="ru-RU" sz="140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920767"/>
            <a:ext cx="422275" cy="42227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65067" y="1990903"/>
            <a:ext cx="1872469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ru-RU" sz="1600" spc="10" dirty="0">
                <a:cs typeface="Verdana"/>
              </a:rPr>
              <a:t>Марина </a:t>
            </a:r>
            <a:r>
              <a:rPr lang="ru-RU" sz="1600" spc="15" dirty="0">
                <a:cs typeface="Verdana"/>
              </a:rPr>
              <a:t> </a:t>
            </a:r>
            <a:r>
              <a:rPr lang="ru-RU" sz="1600" spc="10" dirty="0">
                <a:cs typeface="Verdana"/>
              </a:rPr>
              <a:t>Завьялова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18350" y="1990579"/>
            <a:ext cx="165376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>
                <a:cs typeface="Verdana"/>
              </a:rPr>
              <a:t>Благовещенск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13" y="1934075"/>
            <a:ext cx="422275" cy="422275"/>
          </a:xfrm>
          <a:prstGeom prst="rect">
            <a:avLst/>
          </a:prstGeom>
        </p:spPr>
      </p:pic>
      <p:sp>
        <p:nvSpPr>
          <p:cNvPr id="20" name="object 14">
            <a:extLst>
              <a:ext uri="{FF2B5EF4-FFF2-40B4-BE49-F238E27FC236}">
                <a16:creationId xmlns:a16="http://schemas.microsoft.com/office/drawing/2014/main" id="{6718DB9D-9D16-8848-9E63-5BD8F44D9185}"/>
              </a:ext>
            </a:extLst>
          </p:cNvPr>
          <p:cNvSpPr txBox="1"/>
          <p:nvPr/>
        </p:nvSpPr>
        <p:spPr>
          <a:xfrm>
            <a:off x="5330003" y="2005166"/>
            <a:ext cx="1033144" cy="49404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600" spc="5" dirty="0" err="1">
                <a:latin typeface="Verdana"/>
                <a:cs typeface="Verdana"/>
              </a:rPr>
              <a:t>рабо</a:t>
            </a:r>
            <a:r>
              <a:rPr sz="1600" spc="10" dirty="0" err="1">
                <a:latin typeface="Verdana"/>
                <a:cs typeface="Verdana"/>
              </a:rPr>
              <a:t>ч</a:t>
            </a:r>
            <a:r>
              <a:rPr lang="ru-RU" sz="1600" spc="10" dirty="0">
                <a:latin typeface="Verdana"/>
                <a:cs typeface="Verdana"/>
              </a:rPr>
              <a:t>ее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 err="1">
                <a:latin typeface="Verdana"/>
                <a:cs typeface="Verdana"/>
              </a:rPr>
              <a:t>мест</a:t>
            </a:r>
            <a:r>
              <a:rPr lang="ru-RU" sz="1600" spc="10" dirty="0">
                <a:latin typeface="Verdana"/>
                <a:cs typeface="Verdana"/>
              </a:rPr>
              <a:t>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F00980-780F-6E41-B7BF-624A5E20BBCE}"/>
              </a:ext>
            </a:extLst>
          </p:cNvPr>
          <p:cNvSpPr/>
          <p:nvPr/>
        </p:nvSpPr>
        <p:spPr>
          <a:xfrm>
            <a:off x="4971552" y="1947910"/>
            <a:ext cx="337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>
                <a:solidFill>
                  <a:srgbClr val="DF3E38"/>
                </a:solidFill>
                <a:cs typeface="Verdana"/>
              </a:rPr>
              <a:t>1</a:t>
            </a:r>
            <a:endParaRPr lang="ru-RU" sz="2000" b="1" dirty="0"/>
          </a:p>
        </p:txBody>
      </p:sp>
      <p:pic>
        <p:nvPicPr>
          <p:cNvPr id="15" name="object 19">
            <a:extLst>
              <a:ext uri="{FF2B5EF4-FFF2-40B4-BE49-F238E27FC236}">
                <a16:creationId xmlns:a16="http://schemas.microsoft.com/office/drawing/2014/main" id="{291964CC-056B-954E-81C9-A2095B834EFD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55" r="32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  <a:p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9A9136-5E34-B148-8775-2257F1EA7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902468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A2CBF52-9A21-48D4-AE2B-94721E028D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5D1A52-167F-4C54-A857-D2DF5ADA5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664" y="896678"/>
            <a:ext cx="8964612" cy="735108"/>
          </a:xfrm>
        </p:spPr>
        <p:txBody>
          <a:bodyPr/>
          <a:lstStyle/>
          <a:p>
            <a:r>
              <a:rPr lang="ru-RU" sz="3200" spc="-5" dirty="0">
                <a:solidFill>
                  <a:srgbClr val="19212C"/>
                </a:solidFill>
              </a:rPr>
              <a:t>Цели</a:t>
            </a:r>
            <a:r>
              <a:rPr lang="ru-RU" sz="3200" spc="-15" dirty="0">
                <a:solidFill>
                  <a:srgbClr val="19212C"/>
                </a:solidFill>
              </a:rPr>
              <a:t> </a:t>
            </a:r>
            <a:r>
              <a:rPr lang="ru-RU" sz="3200" spc="-5" dirty="0">
                <a:solidFill>
                  <a:srgbClr val="19212C"/>
                </a:solidFill>
              </a:rPr>
              <a:t>устойчивого</a:t>
            </a:r>
            <a:r>
              <a:rPr lang="ru-RU" sz="3200" spc="-15" dirty="0">
                <a:solidFill>
                  <a:srgbClr val="19212C"/>
                </a:solidFill>
              </a:rPr>
              <a:t> </a:t>
            </a:r>
            <a:r>
              <a:rPr lang="ru-RU" sz="3200" spc="-5" dirty="0">
                <a:solidFill>
                  <a:srgbClr val="19212C"/>
                </a:solidFill>
              </a:rPr>
              <a:t>развития</a:t>
            </a:r>
            <a:r>
              <a:rPr lang="ru-RU" sz="3200" spc="-10" dirty="0">
                <a:solidFill>
                  <a:srgbClr val="19212C"/>
                </a:solidFill>
              </a:rPr>
              <a:t> </a:t>
            </a:r>
            <a:r>
              <a:rPr lang="ru-RU" sz="3200" dirty="0">
                <a:solidFill>
                  <a:srgbClr val="19212C"/>
                </a:solidFill>
              </a:rPr>
              <a:t>ООН</a:t>
            </a: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B9070F-8DB4-4B1E-B9CC-FF2B518D2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1631786"/>
            <a:ext cx="10962743" cy="1166469"/>
          </a:xfrm>
        </p:spPr>
        <p:txBody>
          <a:bodyPr/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lang="ru-RU" sz="1400" dirty="0">
                <a:solidFill>
                  <a:srgbClr val="676767"/>
                </a:solidFill>
              </a:rPr>
              <a:t>ОМК следует глобальным целям устойчивого развития для решения актуальных для современного общества  проблем. Компания опирается в своей работе на цели, принятые в 2015 г. государствами-членами ООН. Они  направлены на ликвидацию нищеты, сохранение ресурсов планеты и обеспечение благополучия для всех. Для  достижения целей в области устойчивого развития необходимы совместные усилия правительств, частного  сектора и гражданского общества. Конкурс «ОМК-Партнерство» соответствуют ряду целей УР (1, 2, 11, 13, 17):</a:t>
            </a:r>
          </a:p>
          <a:p>
            <a:pPr>
              <a:lnSpc>
                <a:spcPts val="1780"/>
              </a:lnSpc>
            </a:pPr>
            <a:endParaRPr lang="ru-RU" sz="1400" dirty="0">
              <a:solidFill>
                <a:srgbClr val="676767"/>
              </a:solidFill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717DBC6-3CE8-1349-ADE9-F8E13D5F90DE}"/>
              </a:ext>
            </a:extLst>
          </p:cNvPr>
          <p:cNvSpPr txBox="1"/>
          <p:nvPr/>
        </p:nvSpPr>
        <p:spPr>
          <a:xfrm>
            <a:off x="655890" y="3076010"/>
            <a:ext cx="4593720" cy="137217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5750">
              <a:lnSpc>
                <a:spcPts val="1780"/>
              </a:lnSpc>
              <a:spcBef>
                <a:spcPts val="6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676767"/>
                </a:solidFill>
              </a:rPr>
              <a:t>Реализация разносторонних социальных  проектов, направленных на тиражирование  эффективных практик поддержки детей и  семей с детьми, находящихся в трудной  жизненной ситуации, на повышение качества  жизни людей старшего поколения (1,2 УР),</a:t>
            </a: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A80E2D00-87C7-304C-B6FF-D5B296B23B81}"/>
              </a:ext>
            </a:extLst>
          </p:cNvPr>
          <p:cNvSpPr txBox="1"/>
          <p:nvPr/>
        </p:nvSpPr>
        <p:spPr>
          <a:xfrm>
            <a:off x="5689600" y="3075561"/>
            <a:ext cx="4593720" cy="114133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5750">
              <a:lnSpc>
                <a:spcPts val="1780"/>
              </a:lnSpc>
              <a:spcBef>
                <a:spcPts val="6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676767"/>
                </a:solidFill>
              </a:rPr>
              <a:t>Обеспечение устойчивости городам и  населенным пунктам. Повышение  качества жизни в городах, развитие  транспортной, инженерной и социальной  инфраструктуры, решение экологических  проблем (11 УР),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8DF341B9-5448-DB48-BA2D-108E008CE5BD}"/>
              </a:ext>
            </a:extLst>
          </p:cNvPr>
          <p:cNvSpPr txBox="1"/>
          <p:nvPr/>
        </p:nvSpPr>
        <p:spPr>
          <a:xfrm>
            <a:off x="646360" y="4870525"/>
            <a:ext cx="4593720" cy="114133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5750">
              <a:lnSpc>
                <a:spcPts val="1780"/>
              </a:lnSpc>
              <a:spcBef>
                <a:spcPts val="6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676767"/>
                </a:solidFill>
              </a:rPr>
              <a:t>Борьба с изменением климата, внедрение  наилучших доступных технологий,  совершенствование системы обращения с  отходами, внедрение новых экологических  стандартов (13 УР),</a:t>
            </a: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C61AFBEF-80F5-A143-A188-A257AE63265D}"/>
              </a:ext>
            </a:extLst>
          </p:cNvPr>
          <p:cNvSpPr txBox="1"/>
          <p:nvPr/>
        </p:nvSpPr>
        <p:spPr>
          <a:xfrm>
            <a:off x="5689600" y="4870076"/>
            <a:ext cx="3651240" cy="44884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5750">
              <a:lnSpc>
                <a:spcPts val="1780"/>
              </a:lnSpc>
              <a:spcBef>
                <a:spcPts val="6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676767"/>
                </a:solidFill>
              </a:rPr>
              <a:t>Развитие партнерства в интересах  устойчивого развития (17 УР).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8F3B5C3A-9AB7-A744-96BE-7DB744E6B856}"/>
              </a:ext>
            </a:extLst>
          </p:cNvPr>
          <p:cNvSpPr txBox="1">
            <a:spLocks/>
          </p:cNvSpPr>
          <p:nvPr/>
        </p:nvSpPr>
        <p:spPr>
          <a:xfrm>
            <a:off x="6991815" y="6110869"/>
            <a:ext cx="4169897" cy="2143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213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536" y="900905"/>
            <a:ext cx="9661877" cy="102430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Программа</a:t>
            </a:r>
            <a:r>
              <a:rPr lang="ru-RU" sz="3200" spc="85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по</a:t>
            </a:r>
            <a:r>
              <a:rPr lang="ru-RU" sz="3200" spc="40" dirty="0">
                <a:solidFill>
                  <a:srgbClr val="18202C"/>
                </a:solidFill>
              </a:rPr>
              <a:t> </a:t>
            </a:r>
            <a:r>
              <a:rPr lang="ru-RU" sz="3200" spc="30" dirty="0">
                <a:solidFill>
                  <a:srgbClr val="18202C"/>
                </a:solidFill>
              </a:rPr>
              <a:t>развитию</a:t>
            </a:r>
            <a:r>
              <a:rPr lang="ru-RU" sz="3200" spc="45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социального </a:t>
            </a:r>
            <a:r>
              <a:rPr lang="ru-RU" sz="3200" spc="30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предпринимательства</a:t>
            </a:r>
            <a:r>
              <a:rPr lang="ru-RU" sz="3200" spc="70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«Начни</a:t>
            </a:r>
            <a:r>
              <a:rPr lang="ru-RU" sz="3200" spc="85" dirty="0">
                <a:solidFill>
                  <a:srgbClr val="18202C"/>
                </a:solidFill>
              </a:rPr>
              <a:t> </a:t>
            </a:r>
            <a:r>
              <a:rPr lang="ru-RU" sz="3200" spc="20" dirty="0">
                <a:solidFill>
                  <a:srgbClr val="18202C"/>
                </a:solidFill>
              </a:rPr>
              <a:t>свое</a:t>
            </a:r>
            <a:r>
              <a:rPr lang="ru-RU" sz="3200" spc="95" dirty="0">
                <a:solidFill>
                  <a:srgbClr val="18202C"/>
                </a:solidFill>
              </a:rPr>
              <a:t> </a:t>
            </a:r>
            <a:r>
              <a:rPr lang="ru-RU" sz="3200" spc="25" dirty="0">
                <a:solidFill>
                  <a:srgbClr val="18202C"/>
                </a:solidFill>
              </a:rPr>
              <a:t>дело»</a:t>
            </a:r>
            <a:endParaRPr lang="en-US" sz="3200" spc="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998662" y="2077291"/>
            <a:ext cx="9470995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780"/>
              </a:lnSpc>
              <a:spcBef>
                <a:spcPts val="130"/>
              </a:spcBef>
            </a:pPr>
            <a:r>
              <a:rPr lang="ru-RU" sz="1400" b="1" dirty="0">
                <a:solidFill>
                  <a:srgbClr val="676767"/>
                </a:solidFill>
              </a:rPr>
              <a:t>Цель конкурса </a:t>
            </a:r>
            <a:r>
              <a:rPr lang="ru-RU" sz="1400" dirty="0">
                <a:solidFill>
                  <a:srgbClr val="676767"/>
                </a:solidFill>
              </a:rPr>
              <a:t>– представление лучших российских практик в сфере социального предпринимательства, содействие развитию малого бизнеса на территории малых городов, предоставление возможности жителям города заявить о собственных  социальных идеях (получить дальнейшую финансовую поддержку на их реализацию), создание площадки для общения и взаимодействия  различным по сферам деятельности и статусу участникам, объединенным стремлением решать общие для региона социальные проблемы.</a:t>
            </a: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B7BC97-447E-4841-BBDE-F6793BBE210C}"/>
              </a:ext>
            </a:extLst>
          </p:cNvPr>
          <p:cNvSpPr txBox="1"/>
          <p:nvPr/>
        </p:nvSpPr>
        <p:spPr>
          <a:xfrm>
            <a:off x="1102282" y="3683022"/>
            <a:ext cx="168592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30" dirty="0">
                <a:solidFill>
                  <a:srgbClr val="19212C"/>
                </a:solidFill>
                <a:latin typeface="Verdana"/>
                <a:cs typeface="Verdana"/>
              </a:rPr>
              <a:t>Па</a:t>
            </a:r>
            <a:r>
              <a:rPr sz="1600" spc="20" dirty="0">
                <a:solidFill>
                  <a:srgbClr val="19212C"/>
                </a:solidFill>
                <a:latin typeface="Verdana"/>
                <a:cs typeface="Verdana"/>
              </a:rPr>
              <a:t>р</a:t>
            </a:r>
            <a:r>
              <a:rPr sz="1600" spc="15" dirty="0">
                <a:solidFill>
                  <a:srgbClr val="19212C"/>
                </a:solidFill>
                <a:latin typeface="Verdana"/>
                <a:cs typeface="Verdana"/>
              </a:rPr>
              <a:t>т</a:t>
            </a:r>
            <a:r>
              <a:rPr sz="1600" spc="25" dirty="0">
                <a:solidFill>
                  <a:srgbClr val="19212C"/>
                </a:solidFill>
                <a:latin typeface="Verdana"/>
                <a:cs typeface="Verdana"/>
              </a:rPr>
              <a:t>неры</a:t>
            </a:r>
            <a:r>
              <a:rPr sz="1600" spc="10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endParaRPr sz="1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D45BFCDE-A909-594B-9AA9-118D10840699}"/>
              </a:ext>
            </a:extLst>
          </p:cNvPr>
          <p:cNvSpPr txBox="1"/>
          <p:nvPr/>
        </p:nvSpPr>
        <p:spPr>
          <a:xfrm>
            <a:off x="1102282" y="5483568"/>
            <a:ext cx="1462808" cy="415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Предприятия</a:t>
            </a:r>
            <a:r>
              <a:rPr lang="ru-RU" sz="1200" dirty="0">
                <a:solidFill>
                  <a:srgbClr val="19212C"/>
                </a:solidFill>
              </a:rPr>
              <a:t> </a:t>
            </a:r>
            <a:r>
              <a:rPr sz="1200" dirty="0">
                <a:solidFill>
                  <a:srgbClr val="19212C"/>
                </a:solidFill>
              </a:rPr>
              <a:t>ОМК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56315A5-2858-DA41-B287-DEF08EB8AE82}"/>
              </a:ext>
            </a:extLst>
          </p:cNvPr>
          <p:cNvSpPr txBox="1"/>
          <p:nvPr/>
        </p:nvSpPr>
        <p:spPr>
          <a:xfrm>
            <a:off x="5197297" y="5496392"/>
            <a:ext cx="1462809" cy="4031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Бизнес-инкубаторы</a:t>
            </a:r>
            <a:endParaRPr sz="1200" dirty="0">
              <a:solidFill>
                <a:srgbClr val="19212C"/>
              </a:solidFill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0F1DB85-1177-AA41-9EDD-9195318EDE9E}"/>
              </a:ext>
            </a:extLst>
          </p:cNvPr>
          <p:cNvSpPr txBox="1"/>
          <p:nvPr/>
        </p:nvSpPr>
        <p:spPr>
          <a:xfrm>
            <a:off x="6981570" y="5503611"/>
            <a:ext cx="1678631" cy="415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Представители</a:t>
            </a:r>
            <a:endParaRPr lang="ru-RU" sz="1200" dirty="0">
              <a:solidFill>
                <a:srgbClr val="19212C"/>
              </a:solidFill>
            </a:endParaRPr>
          </a:p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Администраций</a:t>
            </a:r>
            <a:endParaRPr sz="1200" dirty="0">
              <a:solidFill>
                <a:srgbClr val="19212C"/>
              </a:solidFill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87E1A910-F165-3A4A-8BA0-474E2F7233A6}"/>
              </a:ext>
            </a:extLst>
          </p:cNvPr>
          <p:cNvSpPr txBox="1"/>
          <p:nvPr/>
        </p:nvSpPr>
        <p:spPr>
          <a:xfrm>
            <a:off x="3070134" y="5483568"/>
            <a:ext cx="2285937" cy="4031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Центры</a:t>
            </a:r>
            <a:r>
              <a:rPr lang="ru-RU" sz="1200" dirty="0">
                <a:solidFill>
                  <a:srgbClr val="19212C"/>
                </a:solidFill>
              </a:rPr>
              <a:t> </a:t>
            </a:r>
            <a:r>
              <a:rPr sz="1200" dirty="0" err="1">
                <a:solidFill>
                  <a:srgbClr val="19212C"/>
                </a:solidFill>
              </a:rPr>
              <a:t>инноваций</a:t>
            </a:r>
            <a:endParaRPr lang="en-US" sz="1200" dirty="0">
              <a:solidFill>
                <a:srgbClr val="19212C"/>
              </a:solidFill>
            </a:endParaRPr>
          </a:p>
          <a:p>
            <a:pPr marL="12700">
              <a:lnSpc>
                <a:spcPts val="1640"/>
              </a:lnSpc>
              <a:spcBef>
                <a:spcPts val="15"/>
              </a:spcBef>
            </a:pPr>
            <a:r>
              <a:rPr sz="1200" dirty="0" err="1">
                <a:solidFill>
                  <a:srgbClr val="19212C"/>
                </a:solidFill>
              </a:rPr>
              <a:t>социальной</a:t>
            </a:r>
            <a:r>
              <a:rPr lang="ru-RU" sz="1200" dirty="0">
                <a:solidFill>
                  <a:srgbClr val="19212C"/>
                </a:solidFill>
              </a:rPr>
              <a:t> </a:t>
            </a:r>
            <a:r>
              <a:rPr sz="1200" dirty="0" err="1">
                <a:solidFill>
                  <a:srgbClr val="19212C"/>
                </a:solidFill>
              </a:rPr>
              <a:t>сферы</a:t>
            </a:r>
            <a:endParaRPr sz="1200" dirty="0">
              <a:solidFill>
                <a:srgbClr val="19212C"/>
              </a:solidFill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8994962" y="5520673"/>
            <a:ext cx="1895475" cy="4031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0"/>
              </a:lnSpc>
              <a:spcBef>
                <a:spcPts val="95"/>
              </a:spcBef>
            </a:pPr>
            <a:r>
              <a:rPr sz="1200" dirty="0" err="1">
                <a:solidFill>
                  <a:srgbClr val="19212C"/>
                </a:solidFill>
              </a:rPr>
              <a:t>Региональные</a:t>
            </a:r>
            <a:r>
              <a:rPr lang="ru-RU" sz="1200" dirty="0">
                <a:solidFill>
                  <a:srgbClr val="19212C"/>
                </a:solidFill>
              </a:rPr>
              <a:t> </a:t>
            </a:r>
            <a:r>
              <a:rPr sz="1200" dirty="0" err="1">
                <a:solidFill>
                  <a:srgbClr val="19212C"/>
                </a:solidFill>
              </a:rPr>
              <a:t>министерства</a:t>
            </a:r>
            <a:endParaRPr sz="1200" dirty="0">
              <a:solidFill>
                <a:srgbClr val="19212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99CB7-7F2E-914E-BAD9-9FA7CA3B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24" y="4140200"/>
            <a:ext cx="1152525" cy="1152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B80A9-DB15-4E4E-AA74-DF882987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13" y="4192622"/>
            <a:ext cx="1152526" cy="1152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37" y="4164317"/>
            <a:ext cx="1152525" cy="1152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BBBBD-DF24-D24B-8EE8-27C834A98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570" y="4155046"/>
            <a:ext cx="1152525" cy="11525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20C76C-D90B-784C-94C4-439D1099389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81" y="4165696"/>
            <a:ext cx="1152525" cy="1151146"/>
          </a:xfrm>
          <a:prstGeom prst="rect">
            <a:avLst/>
          </a:prstGeom>
        </p:spPr>
      </p:pic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1815" y="6110869"/>
            <a:ext cx="4169897" cy="2143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2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536" y="1001548"/>
            <a:ext cx="9661877" cy="1024300"/>
          </a:xfrm>
        </p:spPr>
        <p:txBody>
          <a:bodyPr/>
          <a:lstStyle/>
          <a:p>
            <a:r>
              <a:rPr lang="ru-RU" sz="3200" spc="20" dirty="0"/>
              <a:t>Программа по развитию социального </a:t>
            </a:r>
            <a:r>
              <a:rPr lang="ru-RU" sz="3200" spc="25" dirty="0"/>
              <a:t> </a:t>
            </a:r>
            <a:r>
              <a:rPr lang="ru-RU" sz="3200" spc="15" dirty="0"/>
              <a:t>предпринимательства</a:t>
            </a:r>
            <a:r>
              <a:rPr lang="ru-RU" sz="3200" spc="25" dirty="0"/>
              <a:t> </a:t>
            </a:r>
            <a:r>
              <a:rPr lang="ru-RU" sz="3200" spc="20" dirty="0"/>
              <a:t>«Начни</a:t>
            </a:r>
            <a:r>
              <a:rPr lang="ru-RU" sz="3200" spc="25" dirty="0"/>
              <a:t> </a:t>
            </a:r>
            <a:r>
              <a:rPr lang="ru-RU" sz="3200" spc="20" dirty="0"/>
              <a:t>свое</a:t>
            </a:r>
            <a:r>
              <a:rPr lang="ru-RU" sz="3200" spc="25" dirty="0"/>
              <a:t> </a:t>
            </a:r>
            <a:r>
              <a:rPr lang="ru-RU" sz="3200" spc="20" dirty="0"/>
              <a:t>дело» </a:t>
            </a:r>
            <a:r>
              <a:rPr lang="ru-RU" sz="3200" spc="-1290" dirty="0"/>
              <a:t> </a:t>
            </a:r>
            <a:r>
              <a:rPr lang="ru-RU" sz="3200" spc="20" dirty="0"/>
              <a:t>Компоненты</a:t>
            </a:r>
            <a:endParaRPr lang="en-US" sz="3200" spc="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EBF2DB0-DBAD-1E46-99B6-0F12CA40F397}"/>
              </a:ext>
            </a:extLst>
          </p:cNvPr>
          <p:cNvSpPr txBox="1"/>
          <p:nvPr/>
        </p:nvSpPr>
        <p:spPr>
          <a:xfrm>
            <a:off x="1113790" y="2360867"/>
            <a:ext cx="1877695" cy="177933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975"/>
              </a:spcBef>
            </a:pPr>
            <a:r>
              <a:rPr lang="ru-RU" sz="4400" spc="20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sz="4400" spc="20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  <a:endParaRPr sz="4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305"/>
              </a:spcBef>
            </a:pP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Уста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но</a:t>
            </a: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очн</a:t>
            </a: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я 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конференция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3E3B863-0843-9145-8369-CA98E2EB76B9}"/>
              </a:ext>
            </a:extLst>
          </p:cNvPr>
          <p:cNvSpPr txBox="1"/>
          <p:nvPr/>
        </p:nvSpPr>
        <p:spPr>
          <a:xfrm>
            <a:off x="3314017" y="2375193"/>
            <a:ext cx="2155011" cy="177933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975"/>
              </a:spcBef>
            </a:pPr>
            <a:r>
              <a:rPr sz="4400" spc="20" dirty="0">
                <a:solidFill>
                  <a:srgbClr val="FF0000"/>
                </a:solidFill>
                <a:latin typeface="Verdana"/>
                <a:cs typeface="Verdana"/>
              </a:rPr>
              <a:t>02</a:t>
            </a:r>
            <a:endParaRPr sz="4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305"/>
              </a:spcBef>
            </a:pP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Образовательная </a:t>
            </a: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программа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8005240-5133-9A4E-A0DE-5660D0E70779}"/>
              </a:ext>
            </a:extLst>
          </p:cNvPr>
          <p:cNvSpPr txBox="1"/>
          <p:nvPr/>
        </p:nvSpPr>
        <p:spPr>
          <a:xfrm>
            <a:off x="5761037" y="2384535"/>
            <a:ext cx="2776723" cy="2333331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75"/>
              </a:spcBef>
            </a:pPr>
            <a:r>
              <a:rPr sz="4400" spc="20" dirty="0">
                <a:solidFill>
                  <a:srgbClr val="FF0000"/>
                </a:solidFill>
                <a:latin typeface="Verdana"/>
                <a:cs typeface="Verdana"/>
              </a:rPr>
              <a:t>03</a:t>
            </a:r>
            <a:endParaRPr sz="4400" dirty="0">
              <a:latin typeface="Verdana"/>
              <a:cs typeface="Verdana"/>
            </a:endParaRPr>
          </a:p>
          <a:p>
            <a:pPr marL="24130" marR="5080">
              <a:lnSpc>
                <a:spcPct val="100000"/>
              </a:lnSpc>
              <a:spcBef>
                <a:spcPts val="1305"/>
              </a:spcBef>
            </a:pPr>
            <a:r>
              <a:rPr spc="-10" dirty="0">
                <a:solidFill>
                  <a:srgbClr val="19212C"/>
                </a:solidFill>
                <a:latin typeface="Verdana"/>
                <a:cs typeface="Verdana"/>
              </a:rPr>
              <a:t>Грантовый </a:t>
            </a:r>
            <a:r>
              <a:rPr spc="-5" dirty="0">
                <a:solidFill>
                  <a:srgbClr val="19212C"/>
                </a:solidFill>
                <a:latin typeface="Verdana"/>
                <a:cs typeface="Verdana"/>
              </a:rPr>
              <a:t>конкурс </a:t>
            </a:r>
            <a:r>
              <a:rPr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212C"/>
                </a:solidFill>
                <a:latin typeface="Verdana"/>
                <a:cs typeface="Verdana"/>
              </a:rPr>
              <a:t>проектов </a:t>
            </a:r>
            <a:r>
              <a:rPr spc="-5" dirty="0">
                <a:solidFill>
                  <a:srgbClr val="19212C"/>
                </a:solidFill>
                <a:latin typeface="Verdana"/>
                <a:cs typeface="Verdana"/>
              </a:rPr>
              <a:t>в </a:t>
            </a:r>
            <a:r>
              <a:rPr spc="-10" dirty="0">
                <a:solidFill>
                  <a:srgbClr val="19212C"/>
                </a:solidFill>
                <a:latin typeface="Verdana"/>
                <a:cs typeface="Verdana"/>
              </a:rPr>
              <a:t>сфере </a:t>
            </a:r>
            <a:r>
              <a:rPr spc="-5" dirty="0">
                <a:solidFill>
                  <a:srgbClr val="19212C"/>
                </a:solidFill>
                <a:latin typeface="Verdana"/>
                <a:cs typeface="Verdana"/>
              </a:rPr>
              <a:t> социального </a:t>
            </a:r>
            <a:r>
              <a:rPr dirty="0">
                <a:solidFill>
                  <a:srgbClr val="19212C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212C"/>
                </a:solidFill>
                <a:latin typeface="Verdana"/>
                <a:cs typeface="Verdana"/>
              </a:rPr>
              <a:t>предпринимательства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C4A9C91-72A1-6C44-95F3-53D96E20EE04}"/>
              </a:ext>
            </a:extLst>
          </p:cNvPr>
          <p:cNvSpPr txBox="1"/>
          <p:nvPr/>
        </p:nvSpPr>
        <p:spPr>
          <a:xfrm>
            <a:off x="8786811" y="2360867"/>
            <a:ext cx="2374901" cy="2056332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75"/>
              </a:spcBef>
            </a:pPr>
            <a:r>
              <a:rPr sz="4400" spc="20" dirty="0">
                <a:solidFill>
                  <a:srgbClr val="FF0000"/>
                </a:solidFill>
                <a:latin typeface="Verdana"/>
                <a:cs typeface="Verdana"/>
              </a:rPr>
              <a:t>04</a:t>
            </a:r>
            <a:endParaRPr sz="4400" dirty="0">
              <a:latin typeface="Verdana"/>
              <a:cs typeface="Verdana"/>
            </a:endParaRPr>
          </a:p>
          <a:p>
            <a:pPr marL="41910" marR="5080">
              <a:lnSpc>
                <a:spcPct val="100000"/>
              </a:lnSpc>
              <a:spcBef>
                <a:spcPts val="1305"/>
              </a:spcBef>
            </a:pPr>
            <a:r>
              <a:rPr spc="-5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Акселератор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pc="-5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социальных</a:t>
            </a:r>
            <a:r>
              <a:rPr lang="ru-RU" spc="-5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7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бизнес-</a:t>
            </a:r>
            <a:r>
              <a:rPr spc="-10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проектов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10B3E9F-49CA-CA4F-A6BA-01E8DDE9D622}"/>
              </a:ext>
            </a:extLst>
          </p:cNvPr>
          <p:cNvSpPr txBox="1">
            <a:spLocks/>
          </p:cNvSpPr>
          <p:nvPr/>
        </p:nvSpPr>
        <p:spPr>
          <a:xfrm>
            <a:off x="6991815" y="6110869"/>
            <a:ext cx="4169897" cy="2143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888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x-none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3D3C162-107F-410D-9899-30822E626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1095" y="733034"/>
            <a:ext cx="9975685" cy="561209"/>
          </a:xfrm>
        </p:spPr>
        <p:txBody>
          <a:bodyPr/>
          <a:lstStyle/>
          <a:p>
            <a:r>
              <a:rPr lang="ru-RU" sz="3200" spc="-5" dirty="0">
                <a:solidFill>
                  <a:srgbClr val="18202C"/>
                </a:solidFill>
              </a:rPr>
              <a:t>Программа </a:t>
            </a:r>
            <a:r>
              <a:rPr lang="ru-RU" sz="3200" dirty="0">
                <a:solidFill>
                  <a:srgbClr val="18202C"/>
                </a:solidFill>
              </a:rPr>
              <a:t>по </a:t>
            </a:r>
            <a:r>
              <a:rPr lang="ru-RU" sz="3200" spc="-5" dirty="0">
                <a:solidFill>
                  <a:srgbClr val="18202C"/>
                </a:solidFill>
              </a:rPr>
              <a:t>развитию социального </a:t>
            </a:r>
            <a:r>
              <a:rPr lang="ru-RU" sz="3200" dirty="0">
                <a:solidFill>
                  <a:srgbClr val="18202C"/>
                </a:solidFill>
              </a:rPr>
              <a:t> </a:t>
            </a:r>
            <a:r>
              <a:rPr lang="ru-RU" sz="3200" spc="-5" dirty="0">
                <a:solidFill>
                  <a:srgbClr val="18202C"/>
                </a:solidFill>
              </a:rPr>
              <a:t>предпринимательства</a:t>
            </a:r>
            <a:r>
              <a:rPr lang="ru-RU" sz="3200" spc="-15" dirty="0">
                <a:solidFill>
                  <a:srgbClr val="18202C"/>
                </a:solidFill>
              </a:rPr>
              <a:t> </a:t>
            </a:r>
            <a:r>
              <a:rPr lang="ru-RU" sz="3200" dirty="0">
                <a:solidFill>
                  <a:srgbClr val="18202C"/>
                </a:solidFill>
              </a:rPr>
              <a:t>«Начни</a:t>
            </a:r>
            <a:r>
              <a:rPr lang="ru-RU" sz="3200" spc="-30" dirty="0">
                <a:solidFill>
                  <a:srgbClr val="18202C"/>
                </a:solidFill>
              </a:rPr>
              <a:t> </a:t>
            </a:r>
            <a:r>
              <a:rPr lang="ru-RU" sz="3200" spc="-5" dirty="0">
                <a:solidFill>
                  <a:srgbClr val="18202C"/>
                </a:solidFill>
              </a:rPr>
              <a:t>свое</a:t>
            </a:r>
            <a:r>
              <a:rPr lang="ru-RU" sz="3200" spc="-15" dirty="0">
                <a:solidFill>
                  <a:srgbClr val="18202C"/>
                </a:solidFill>
              </a:rPr>
              <a:t> </a:t>
            </a:r>
            <a:r>
              <a:rPr lang="ru-RU" sz="3200" dirty="0">
                <a:solidFill>
                  <a:srgbClr val="18202C"/>
                </a:solidFill>
              </a:rPr>
              <a:t>дело»</a:t>
            </a:r>
            <a:endParaRPr lang="ru-RU" sz="32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8929E7C-6DF8-45D8-9490-B3A739C5B69F}"/>
              </a:ext>
            </a:extLst>
          </p:cNvPr>
          <p:cNvSpPr/>
          <p:nvPr/>
        </p:nvSpPr>
        <p:spPr>
          <a:xfrm>
            <a:off x="1003043" y="2093191"/>
            <a:ext cx="9222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35" dirty="0">
                <a:solidFill>
                  <a:srgbClr val="E21D0F"/>
                </a:solidFill>
                <a:cs typeface="Verdana"/>
              </a:rPr>
              <a:t>ОБЩИЕ</a:t>
            </a:r>
            <a:r>
              <a:rPr lang="ru-RU" sz="1600" spc="-20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30" dirty="0">
                <a:solidFill>
                  <a:srgbClr val="E21D0F"/>
                </a:solidFill>
                <a:cs typeface="Verdana"/>
              </a:rPr>
              <a:t>РЕЗУЛЬТАТЫ</a:t>
            </a:r>
            <a:r>
              <a:rPr lang="ru-RU" sz="1600" spc="-15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25" dirty="0">
                <a:solidFill>
                  <a:srgbClr val="E21D0F"/>
                </a:solidFill>
                <a:cs typeface="Verdana"/>
              </a:rPr>
              <a:t>2016-2021</a:t>
            </a:r>
            <a:r>
              <a:rPr lang="ru-RU" sz="1600" spc="-50" dirty="0">
                <a:solidFill>
                  <a:srgbClr val="E21D0F"/>
                </a:solidFill>
                <a:cs typeface="Verdana"/>
              </a:rPr>
              <a:t> </a:t>
            </a:r>
            <a:r>
              <a:rPr lang="ru-RU" sz="1600" spc="10" dirty="0">
                <a:solidFill>
                  <a:srgbClr val="E21D0F"/>
                </a:solidFill>
                <a:cs typeface="Verdana"/>
              </a:rPr>
              <a:t>гг.:</a:t>
            </a:r>
            <a:endParaRPr lang="ru-RU" sz="1600" dirty="0">
              <a:cs typeface="Verdana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92D5D370-78DC-754F-A6FA-9F35D064F2C2}"/>
              </a:ext>
            </a:extLst>
          </p:cNvPr>
          <p:cNvSpPr txBox="1"/>
          <p:nvPr/>
        </p:nvSpPr>
        <p:spPr>
          <a:xfrm>
            <a:off x="2965429" y="3783369"/>
            <a:ext cx="1090576" cy="93551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2975"/>
              </a:spcBef>
            </a:pPr>
            <a:r>
              <a:rPr lang="en-US" sz="3600" spc="20" dirty="0" smtClean="0">
                <a:solidFill>
                  <a:srgbClr val="19212C"/>
                </a:solidFill>
                <a:latin typeface="Verdana"/>
                <a:cs typeface="Verdana"/>
              </a:rPr>
              <a:t>56</a:t>
            </a:r>
            <a:r>
              <a:rPr lang="ru-RU" sz="3600" spc="20" dirty="0" smtClean="0">
                <a:solidFill>
                  <a:srgbClr val="19212C"/>
                </a:solidFill>
                <a:latin typeface="Verdana"/>
                <a:cs typeface="Verdana"/>
              </a:rPr>
              <a:t>9</a:t>
            </a:r>
            <a:endParaRPr lang="ru-RU" sz="3600" dirty="0">
              <a:solidFill>
                <a:srgbClr val="19212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53FA7FFB-32B4-284E-983F-06172D714A2F}"/>
              </a:ext>
            </a:extLst>
          </p:cNvPr>
          <p:cNvSpPr txBox="1"/>
          <p:nvPr/>
        </p:nvSpPr>
        <p:spPr>
          <a:xfrm>
            <a:off x="909321" y="4384390"/>
            <a:ext cx="1746950" cy="1027845"/>
          </a:xfrm>
          <a:prstGeom prst="rect">
            <a:avLst/>
          </a:prstGeom>
        </p:spPr>
        <p:txBody>
          <a:bodyPr vert="horz" wrap="square" lIns="0" tIns="377825" rIns="0" bIns="0" rtlCol="0" anchor="ctr">
            <a:spAutoFit/>
          </a:bodyPr>
          <a:lstStyle/>
          <a:p>
            <a:pPr marL="18415" algn="ctr">
              <a:spcBef>
                <a:spcPts val="2975"/>
              </a:spcBef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обучилось ИП, НКО в </a:t>
            </a:r>
            <a:r>
              <a:rPr lang="ru-RU" sz="1400" spc="-10" dirty="0" err="1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т.ч</a:t>
            </a: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физических  лиц</a:t>
            </a: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934772B2-A884-F349-95BF-05CA872AF75B}"/>
              </a:ext>
            </a:extLst>
          </p:cNvPr>
          <p:cNvSpPr txBox="1"/>
          <p:nvPr/>
        </p:nvSpPr>
        <p:spPr>
          <a:xfrm>
            <a:off x="4547782" y="3783370"/>
            <a:ext cx="1021461" cy="93551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45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379E674B-1BCA-2540-921B-B2A2224DAFE8}"/>
              </a:ext>
            </a:extLst>
          </p:cNvPr>
          <p:cNvSpPr txBox="1"/>
          <p:nvPr/>
        </p:nvSpPr>
        <p:spPr>
          <a:xfrm>
            <a:off x="6178602" y="3779562"/>
            <a:ext cx="1341843" cy="93551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2975"/>
              </a:spcBef>
            </a:pPr>
            <a:r>
              <a:rPr lang="ru-RU" sz="3600" spc="20" dirty="0" smtClean="0">
                <a:solidFill>
                  <a:srgbClr val="19212C"/>
                </a:solidFill>
                <a:latin typeface="Verdana"/>
                <a:cs typeface="Verdana"/>
              </a:rPr>
              <a:t>205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8B731343-A588-9242-8963-9E58C64D82A9}"/>
              </a:ext>
            </a:extLst>
          </p:cNvPr>
          <p:cNvSpPr txBox="1"/>
          <p:nvPr/>
        </p:nvSpPr>
        <p:spPr>
          <a:xfrm>
            <a:off x="8040849" y="3784345"/>
            <a:ext cx="1036825" cy="93551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975"/>
              </a:spcBef>
            </a:pPr>
            <a:r>
              <a:rPr lang="ru-RU" sz="3600" spc="20" dirty="0" smtClean="0">
                <a:solidFill>
                  <a:srgbClr val="19212C"/>
                </a:solidFill>
                <a:latin typeface="Verdana"/>
                <a:cs typeface="Verdana"/>
              </a:rPr>
              <a:t>370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F430CB02-3A67-3841-8838-B6D1029CF43A}"/>
              </a:ext>
            </a:extLst>
          </p:cNvPr>
          <p:cNvSpPr txBox="1"/>
          <p:nvPr/>
        </p:nvSpPr>
        <p:spPr>
          <a:xfrm>
            <a:off x="9595485" y="3783370"/>
            <a:ext cx="912876" cy="935513"/>
          </a:xfrm>
          <a:prstGeom prst="rect">
            <a:avLst/>
          </a:prstGeom>
        </p:spPr>
        <p:txBody>
          <a:bodyPr vert="horz" wrap="square" lIns="0" tIns="37782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2975"/>
              </a:spcBef>
            </a:pPr>
            <a:r>
              <a:rPr lang="ru-RU" sz="3600" spc="20" dirty="0">
                <a:solidFill>
                  <a:srgbClr val="19212C"/>
                </a:solidFill>
                <a:latin typeface="Verdana"/>
                <a:cs typeface="Verdana"/>
              </a:rPr>
              <a:t>40</a:t>
            </a:r>
            <a:endParaRPr sz="3600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6010F5-E97D-814D-84E0-FD42621F68C7}"/>
              </a:ext>
            </a:extLst>
          </p:cNvPr>
          <p:cNvSpPr/>
          <p:nvPr/>
        </p:nvSpPr>
        <p:spPr>
          <a:xfrm>
            <a:off x="1115652" y="4109430"/>
            <a:ext cx="1072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20" dirty="0">
                <a:solidFill>
                  <a:srgbClr val="19212C"/>
                </a:solidFill>
                <a:cs typeface="Verdana"/>
              </a:rPr>
              <a:t>810</a:t>
            </a:r>
            <a:endParaRPr lang="ru-RU" sz="3600" dirty="0">
              <a:solidFill>
                <a:srgbClr val="19212C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973CB8-C515-454A-BA19-B44CDF219857}"/>
              </a:ext>
            </a:extLst>
          </p:cNvPr>
          <p:cNvSpPr/>
          <p:nvPr/>
        </p:nvSpPr>
        <p:spPr>
          <a:xfrm>
            <a:off x="2726248" y="4732416"/>
            <a:ext cx="1524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заявок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получено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4D286E-58A3-3443-9248-6FEC3319BDCA}"/>
              </a:ext>
            </a:extLst>
          </p:cNvPr>
          <p:cNvSpPr/>
          <p:nvPr/>
        </p:nvSpPr>
        <p:spPr>
          <a:xfrm>
            <a:off x="4242164" y="4732416"/>
            <a:ext cx="1855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млн. рублей финансирование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программы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0BE87B-767B-F14E-B948-AD8C76F13A23}"/>
              </a:ext>
            </a:extLst>
          </p:cNvPr>
          <p:cNvSpPr/>
          <p:nvPr/>
        </p:nvSpPr>
        <p:spPr>
          <a:xfrm>
            <a:off x="6075943" y="4730189"/>
            <a:ext cx="152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проектов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поддержано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4B95DB-F43A-854E-8E0E-376439C267CF}"/>
              </a:ext>
            </a:extLst>
          </p:cNvPr>
          <p:cNvSpPr/>
          <p:nvPr/>
        </p:nvSpPr>
        <p:spPr>
          <a:xfrm>
            <a:off x="7700077" y="4699277"/>
            <a:ext cx="152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создано рабочих мест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F901ED-FD4F-504E-823E-63B524426FDC}"/>
              </a:ext>
            </a:extLst>
          </p:cNvPr>
          <p:cNvSpPr/>
          <p:nvPr/>
        </p:nvSpPr>
        <p:spPr>
          <a:xfrm>
            <a:off x="9246365" y="4732259"/>
            <a:ext cx="1653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млн. рублей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1400" spc="-1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привлечено </a:t>
            </a:r>
            <a:endParaRPr lang="ru-RU" sz="1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1CC581A-00C8-9E4C-8354-616630391A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2" y="2851484"/>
            <a:ext cx="1100464" cy="10991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6F63DD-E8D3-5F44-A13C-9868A7F5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080" y="2860239"/>
            <a:ext cx="1090576" cy="1090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1048B1-F135-9644-A2C2-F3B27BB3C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19" y="2874587"/>
            <a:ext cx="1090576" cy="10905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96" y="2841070"/>
            <a:ext cx="1090576" cy="10905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F3B8D7-086B-B545-8A03-66A585317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128" y="2860239"/>
            <a:ext cx="1090576" cy="10905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511F32-3879-EC4D-BFD7-A0BEC4568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3108" y="2855769"/>
            <a:ext cx="1090576" cy="1090576"/>
          </a:xfrm>
          <a:prstGeom prst="rect">
            <a:avLst/>
          </a:prstGeom>
        </p:spPr>
      </p:pic>
      <p:sp>
        <p:nvSpPr>
          <p:cNvPr id="40" name="Текст 7">
            <a:extLst>
              <a:ext uri="{FF2B5EF4-FFF2-40B4-BE49-F238E27FC236}">
                <a16:creationId xmlns:a16="http://schemas.microsoft.com/office/drawing/2014/main" id="{89DFA44F-FEDD-F24A-9768-F34334F16939}"/>
              </a:ext>
            </a:extLst>
          </p:cNvPr>
          <p:cNvSpPr txBox="1">
            <a:spLocks/>
          </p:cNvSpPr>
          <p:nvPr/>
        </p:nvSpPr>
        <p:spPr>
          <a:xfrm>
            <a:off x="6991815" y="6110869"/>
            <a:ext cx="4169897" cy="2143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69397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7182" y="920540"/>
            <a:ext cx="8964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9212C"/>
                </a:solidFill>
              </a:rPr>
              <a:t>Что такое </a:t>
            </a:r>
            <a:r>
              <a:rPr lang="en-US" sz="2800" dirty="0">
                <a:solidFill>
                  <a:srgbClr val="19212C"/>
                </a:solidFill>
              </a:rPr>
              <a:t>SROI</a:t>
            </a:r>
            <a:endParaRPr lang="ru-RU" sz="2800" dirty="0">
              <a:solidFill>
                <a:srgbClr val="19212C"/>
              </a:solidFill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0483A5B-64DA-9F4E-8BF5-0D157FDCA675}"/>
              </a:ext>
            </a:extLst>
          </p:cNvPr>
          <p:cNvSpPr txBox="1">
            <a:spLocks/>
          </p:cNvSpPr>
          <p:nvPr/>
        </p:nvSpPr>
        <p:spPr>
          <a:xfrm>
            <a:off x="279246" y="1669070"/>
            <a:ext cx="10726559" cy="1555896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19212C"/>
                </a:solidFill>
              </a:rPr>
              <a:t>СОЦИАЛЬНЫЙ ВОЗВРАТ НА ИНВЕСТИЦИИ (SROI)</a:t>
            </a:r>
            <a:r>
              <a:rPr lang="ru-RU" sz="1600" dirty="0">
                <a:solidFill>
                  <a:srgbClr val="676767"/>
                </a:solidFill>
              </a:rPr>
              <a:t> – это методика оценки воздействия, которая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анализирует результаты, которые важны для </a:t>
            </a:r>
            <a:r>
              <a:rPr lang="ru-RU" sz="1400" dirty="0" err="1">
                <a:solidFill>
                  <a:srgbClr val="676767"/>
                </a:solidFill>
              </a:rPr>
              <a:t>стейкхолдеров</a:t>
            </a:r>
            <a:endParaRPr lang="ru-RU" sz="1400" dirty="0">
              <a:solidFill>
                <a:srgbClr val="676767"/>
              </a:solidFill>
            </a:endParaRP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рассказывает о том, как происходят изменения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учитывает три вида ценностей – социальные, экономические и экологические</a:t>
            </a:r>
          </a:p>
          <a:p>
            <a:pPr marL="1285876" indent="-531496">
              <a:buClr>
                <a:srgbClr val="D24508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76767"/>
                </a:solidFill>
              </a:rPr>
              <a:t>использует денежные единицы, чтобы рассказать о ценности изменений 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E0832FCB-4F3A-4F48-89A5-77470C0E2524}"/>
              </a:ext>
            </a:extLst>
          </p:cNvPr>
          <p:cNvSpPr txBox="1">
            <a:spLocks/>
          </p:cNvSpPr>
          <p:nvPr/>
        </p:nvSpPr>
        <p:spPr>
          <a:xfrm>
            <a:off x="2846428" y="3620325"/>
            <a:ext cx="4822786" cy="249948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Вовлекать </a:t>
            </a:r>
            <a:r>
              <a:rPr lang="ru-RU" sz="1400" dirty="0" err="1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стейкхолдеров</a:t>
            </a: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Понимать что меняется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Оценивать только то, что важно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Анализировать только существенные результаты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Не преувеличивать свой вклад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Действовать прозрачно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Подтверждать полученные результаты</a:t>
            </a:r>
          </a:p>
          <a:p>
            <a:pPr algn="l">
              <a:lnSpc>
                <a:spcPts val="1580"/>
              </a:lnSpc>
              <a:spcBef>
                <a:spcPts val="720"/>
              </a:spcBef>
            </a:pPr>
            <a:r>
              <a:rPr lang="ru-RU" sz="1400" dirty="0">
                <a:solidFill>
                  <a:srgbClr val="676767"/>
                </a:solidFill>
              </a:rPr>
              <a:t>Управлять воздействием</a:t>
            </a:r>
          </a:p>
          <a:p>
            <a:pPr algn="l">
              <a:lnSpc>
                <a:spcPct val="100000"/>
              </a:lnSpc>
              <a:spcBef>
                <a:spcPts val="720"/>
              </a:spcBef>
            </a:pPr>
            <a:endParaRPr lang="ru-RU" sz="1400" dirty="0">
              <a:solidFill>
                <a:srgbClr val="676767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00000"/>
              </a:lnSpc>
              <a:spcBef>
                <a:spcPts val="720"/>
              </a:spcBef>
            </a:pPr>
            <a:endParaRPr lang="ru-RU" sz="1400" b="1" dirty="0">
              <a:solidFill>
                <a:srgbClr val="676767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441B45-9768-904D-B6E6-E1E6FF943C86}"/>
              </a:ext>
            </a:extLst>
          </p:cNvPr>
          <p:cNvSpPr txBox="1"/>
          <p:nvPr/>
        </p:nvSpPr>
        <p:spPr>
          <a:xfrm>
            <a:off x="279246" y="3616390"/>
            <a:ext cx="2892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19212C"/>
                </a:solidFill>
              </a:rPr>
              <a:t>ПРИНЦИПЫ ОЦЕНКИ МЕТОДОМ </a:t>
            </a:r>
            <a:r>
              <a:rPr lang="en-US" sz="1600" dirty="0">
                <a:solidFill>
                  <a:srgbClr val="19212C"/>
                </a:solidFill>
              </a:rPr>
              <a:t>SROI</a:t>
            </a:r>
            <a:endParaRPr lang="ru-RU" sz="1600" dirty="0">
              <a:solidFill>
                <a:srgbClr val="19212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08EAEA5-56D8-FE49-BBF2-D52DE0C9D89B}"/>
                  </a:ext>
                </a:extLst>
              </p:cNvPr>
              <p:cNvSpPr/>
              <p:nvPr/>
            </p:nvSpPr>
            <p:spPr>
              <a:xfrm>
                <a:off x="7968219" y="4209999"/>
                <a:ext cx="3263457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B63D19"/>
                          </a:solidFill>
                          <a:latin typeface="Cambria Math" panose="02040503050406030204" pitchFamily="18" charset="0"/>
                        </a:rPr>
                        <m:t>SROI</m:t>
                      </m:r>
                      <m:r>
                        <a:rPr lang="en-US" sz="2400">
                          <a:solidFill>
                            <a:srgbClr val="B63D1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B63D1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ru-RU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ценности</m:t>
                          </m:r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ru-RU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инвестиции</m:t>
                          </m:r>
                          <m:r>
                            <a:rPr lang="en-US" sz="2400">
                              <a:solidFill>
                                <a:srgbClr val="B63D19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ru-RU" sz="1680" dirty="0">
                  <a:solidFill>
                    <a:srgbClr val="D1460E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08EAEA5-56D8-FE49-BBF2-D52DE0C9D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19" y="4209999"/>
                <a:ext cx="3263457" cy="862865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6930075-1DE5-4846-9F38-AC50563D4EC4}"/>
              </a:ext>
            </a:extLst>
          </p:cNvPr>
          <p:cNvSpPr txBox="1"/>
          <p:nvPr/>
        </p:nvSpPr>
        <p:spPr>
          <a:xfrm>
            <a:off x="7979372" y="3594766"/>
            <a:ext cx="2892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19212C"/>
                </a:solidFill>
                <a:ea typeface="Helvetica Neue Condensed" panose="02000503000000020004" pitchFamily="2" charset="0"/>
                <a:cs typeface="Arial Narrow" panose="020B0604020202020204" pitchFamily="34" charset="0"/>
              </a:rPr>
              <a:t>ПОКАЗАТЕЛЬ </a:t>
            </a:r>
            <a:r>
              <a:rPr lang="en-US" sz="1600" dirty="0">
                <a:solidFill>
                  <a:srgbClr val="19212C"/>
                </a:solidFill>
                <a:ea typeface="Helvetica Neue Condensed" panose="02000503000000020004" pitchFamily="2" charset="0"/>
                <a:cs typeface="Arial Narrow" panose="020B0604020202020204" pitchFamily="34" charset="0"/>
              </a:rPr>
              <a:t>SROI</a:t>
            </a:r>
            <a:endParaRPr lang="ru-RU" sz="1600" dirty="0">
              <a:solidFill>
                <a:srgbClr val="19212C"/>
              </a:solidFill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D46272CD-0151-1D42-8AE7-FBF8DDF94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4117" y="6057897"/>
            <a:ext cx="4147595" cy="267275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8554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307182" y="920540"/>
            <a:ext cx="6573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Привлеченное финансирование (за весь период программы)</a:t>
            </a:r>
            <a:endParaRPr lang="en-US" sz="4400" dirty="0">
              <a:solidFill>
                <a:srgbClr val="19212C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CFCDB6-54FD-5847-8E2C-9BFA5631D0ED}"/>
              </a:ext>
            </a:extLst>
          </p:cNvPr>
          <p:cNvSpPr/>
          <p:nvPr/>
        </p:nvSpPr>
        <p:spPr>
          <a:xfrm>
            <a:off x="253664" y="2096598"/>
            <a:ext cx="4947014" cy="2876846"/>
          </a:xfrm>
          <a:prstGeom prst="rect">
            <a:avLst/>
          </a:prstGeom>
        </p:spPr>
        <p:txBody>
          <a:bodyPr vert="horz" lIns="146300" tIns="73150" rIns="146300" bIns="7315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 hangingPunct="0"/>
            <a:r>
              <a:rPr lang="ru-RU" dirty="0">
                <a:solidFill>
                  <a:srgbClr val="676767"/>
                </a:solidFill>
                <a:latin typeface="+mn-lt"/>
              </a:rPr>
              <a:t>Не менее </a:t>
            </a:r>
            <a:r>
              <a:rPr lang="ru-RU" dirty="0">
                <a:solidFill>
                  <a:srgbClr val="E41910"/>
                </a:solidFill>
                <a:latin typeface="+mn-lt"/>
              </a:rPr>
              <a:t>40 млн. рублей</a:t>
            </a:r>
            <a:r>
              <a:rPr lang="en-US" dirty="0">
                <a:solidFill>
                  <a:srgbClr val="E41910"/>
                </a:solidFill>
                <a:latin typeface="+mn-lt"/>
              </a:rPr>
              <a:t> </a:t>
            </a:r>
          </a:p>
          <a:p>
            <a:r>
              <a:rPr lang="ru-RU" dirty="0">
                <a:solidFill>
                  <a:srgbClr val="676767"/>
                </a:solidFill>
                <a:latin typeface="+mn-lt"/>
              </a:rPr>
              <a:t>привлеченное финансирование, включая:  </a:t>
            </a:r>
          </a:p>
          <a:p>
            <a:pPr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15,396 млн. рублей 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– региональные и муниципальные субсидии</a:t>
            </a:r>
          </a:p>
          <a:p>
            <a:pPr marL="649606"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5 млн. рублей 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 - гранты (Ростуризм, ФПГ, Фонд Тимченко и т.п. )</a:t>
            </a:r>
            <a:endParaRPr lang="en-US" dirty="0">
              <a:solidFill>
                <a:srgbClr val="676767"/>
              </a:solidFill>
              <a:latin typeface="+mn-lt"/>
            </a:endParaRPr>
          </a:p>
          <a:p>
            <a:pPr marL="649606" lvl="1"/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649606" lvl="1"/>
            <a:r>
              <a:rPr lang="ru-RU" dirty="0">
                <a:solidFill>
                  <a:srgbClr val="676767"/>
                </a:solidFill>
                <a:latin typeface="+mn-lt"/>
              </a:rPr>
              <a:t>Частные инвестиции по данным опроса предпринимателей составили не менее </a:t>
            </a:r>
          </a:p>
          <a:p>
            <a:pPr marL="649606" lvl="1"/>
            <a:r>
              <a:rPr lang="ru-RU" dirty="0">
                <a:solidFill>
                  <a:srgbClr val="E41910"/>
                </a:solidFill>
                <a:latin typeface="+mn-lt"/>
              </a:rPr>
              <a:t>20 млн. рублей </a:t>
            </a:r>
            <a:r>
              <a:rPr lang="ru-RU" dirty="0">
                <a:solidFill>
                  <a:srgbClr val="676767"/>
                </a:solidFill>
                <a:latin typeface="+mn-lt"/>
              </a:rPr>
              <a:t>(на основе ответов 21 СП)</a:t>
            </a:r>
            <a:endParaRPr lang="en-US" dirty="0">
              <a:solidFill>
                <a:srgbClr val="676767"/>
              </a:solidFill>
              <a:latin typeface="+mn-lt"/>
            </a:endParaRPr>
          </a:p>
          <a:p>
            <a:pPr marL="891540" lvl="1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1234440" lvl="1" indent="-6858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marL="1234440" lvl="1" indent="-685800"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676767"/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</a:pPr>
            <a:endParaRPr lang="en-US" dirty="0">
              <a:solidFill>
                <a:srgbClr val="676767"/>
              </a:solidFill>
              <a:latin typeface="+mn-lt"/>
            </a:endParaRPr>
          </a:p>
          <a:p>
            <a:pPr indent="-365750">
              <a:lnSpc>
                <a:spcPct val="90000"/>
              </a:lnSpc>
              <a:spcAft>
                <a:spcPts val="960"/>
              </a:spcAft>
              <a:buClr>
                <a:srgbClr val="D6492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76767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6F60A-F147-BD4E-BE66-35EB0254C3D6}"/>
              </a:ext>
            </a:extLst>
          </p:cNvPr>
          <p:cNvSpPr txBox="1"/>
          <p:nvPr/>
        </p:nvSpPr>
        <p:spPr>
          <a:xfrm>
            <a:off x="9194985" y="5204550"/>
            <a:ext cx="2060206" cy="664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19212C"/>
                </a:solidFill>
              </a:rPr>
              <a:t>не менее 9 млн. руб.</a:t>
            </a:r>
            <a:r>
              <a:rPr lang="en-US" sz="1200" dirty="0">
                <a:solidFill>
                  <a:srgbClr val="19212C"/>
                </a:solidFill>
              </a:rPr>
              <a:t>​</a:t>
            </a:r>
          </a:p>
          <a:p>
            <a:r>
              <a:rPr lang="ru-RU" sz="1200" dirty="0">
                <a:solidFill>
                  <a:srgbClr val="19212C"/>
                </a:solidFill>
              </a:rPr>
              <a:t>не менее 12 млн. руб.</a:t>
            </a:r>
            <a:endParaRPr lang="en-US" sz="1200" dirty="0">
              <a:solidFill>
                <a:srgbClr val="19212C"/>
              </a:solidFill>
            </a:endParaRPr>
          </a:p>
          <a:p>
            <a:r>
              <a:rPr lang="ru-RU" sz="1200" dirty="0">
                <a:solidFill>
                  <a:srgbClr val="19212C"/>
                </a:solidFill>
              </a:rPr>
              <a:t>не менее 8 млн. руб.</a:t>
            </a:r>
            <a:r>
              <a:rPr lang="en-US" sz="1200" dirty="0">
                <a:solidFill>
                  <a:srgbClr val="19212C"/>
                </a:solidFill>
              </a:rPr>
              <a:t>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E6E02-0B26-204A-A1F8-AF1A2453C273}"/>
              </a:ext>
            </a:extLst>
          </p:cNvPr>
          <p:cNvSpPr txBox="1"/>
          <p:nvPr/>
        </p:nvSpPr>
        <p:spPr>
          <a:xfrm>
            <a:off x="6233532" y="5227786"/>
            <a:ext cx="1576672" cy="6186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100" dirty="0">
                <a:solidFill>
                  <a:srgbClr val="19212C"/>
                </a:solidFill>
              </a:rPr>
              <a:t>Распределение </a:t>
            </a:r>
            <a:r>
              <a:rPr lang="ru-RU" sz="1100" dirty="0" err="1">
                <a:solidFill>
                  <a:srgbClr val="19212C"/>
                </a:solidFill>
              </a:rPr>
              <a:t>софинасирования</a:t>
            </a:r>
            <a:r>
              <a:rPr lang="ru-RU" sz="1100" dirty="0">
                <a:solidFill>
                  <a:srgbClr val="19212C"/>
                </a:solidFill>
              </a:rPr>
              <a:t> по городам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95B83-3335-C44E-933F-F641CBDCC3AA}"/>
              </a:ext>
            </a:extLst>
          </p:cNvPr>
          <p:cNvSpPr txBox="1"/>
          <p:nvPr/>
        </p:nvSpPr>
        <p:spPr>
          <a:xfrm>
            <a:off x="6575061" y="2096598"/>
            <a:ext cx="494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Привлеченное финансирование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6CFB6CF-E2B0-ED48-B84A-E98AA2590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20203"/>
              </p:ext>
            </p:extLst>
          </p:nvPr>
        </p:nvGraphicFramePr>
        <p:xfrm>
          <a:off x="5761038" y="2610716"/>
          <a:ext cx="4958164" cy="249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B7A1F3-78F9-4D40-A504-D33FAF269C1E}"/>
              </a:ext>
            </a:extLst>
          </p:cNvPr>
          <p:cNvSpPr/>
          <p:nvPr/>
        </p:nvSpPr>
        <p:spPr>
          <a:xfrm>
            <a:off x="7046849" y="5223016"/>
            <a:ext cx="220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hangingPunct="0"/>
            <a:r>
              <a:rPr lang="ru-RU" sz="1200" dirty="0">
                <a:solidFill>
                  <a:srgbClr val="19212C"/>
                </a:solidFill>
              </a:rPr>
              <a:t>Чусовой</a:t>
            </a:r>
          </a:p>
          <a:p>
            <a:pPr algn="r" fontAlgn="base" hangingPunct="0"/>
            <a:r>
              <a:rPr lang="ru-RU" sz="1200" dirty="0">
                <a:solidFill>
                  <a:srgbClr val="19212C"/>
                </a:solidFill>
              </a:rPr>
              <a:t> Выкса </a:t>
            </a:r>
          </a:p>
          <a:p>
            <a:pPr algn="r" fontAlgn="base" hangingPunct="0"/>
            <a:r>
              <a:rPr lang="en-US" sz="1200" dirty="0">
                <a:solidFill>
                  <a:srgbClr val="19212C"/>
                </a:solidFill>
              </a:rPr>
              <a:t>​ </a:t>
            </a:r>
            <a:r>
              <a:rPr lang="ru-RU" sz="1200" dirty="0">
                <a:solidFill>
                  <a:srgbClr val="19212C"/>
                </a:solidFill>
              </a:rPr>
              <a:t>Благовещенск  </a:t>
            </a:r>
            <a:endParaRPr lang="en-US" sz="1200" dirty="0">
              <a:solidFill>
                <a:srgbClr val="19212C"/>
              </a:solidFill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C0BEA428-176F-2943-897D-B3B1201AE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47933" y="6047266"/>
            <a:ext cx="4013780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731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14F4CA-BB2C-D24D-983A-179C35C304F0}"/>
              </a:ext>
            </a:extLst>
          </p:cNvPr>
          <p:cNvSpPr/>
          <p:nvPr/>
        </p:nvSpPr>
        <p:spPr>
          <a:xfrm>
            <a:off x="282614" y="946272"/>
            <a:ext cx="9017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r>
              <a:rPr lang="ru-RU" sz="2800" dirty="0">
                <a:solidFill>
                  <a:srgbClr val="19212C"/>
                </a:solidFill>
                <a:sym typeface="Calibri"/>
              </a:rPr>
              <a:t>Финансовые результаты предпринимателей: динамика выручки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20C1B5-6A8B-5D40-9CF1-4AB652B5477E}"/>
              </a:ext>
            </a:extLst>
          </p:cNvPr>
          <p:cNvSpPr txBox="1"/>
          <p:nvPr/>
        </p:nvSpPr>
        <p:spPr>
          <a:xfrm>
            <a:off x="279245" y="2100715"/>
            <a:ext cx="4506917" cy="3804118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</a:rPr>
              <a:t>Динамика выручки</a:t>
            </a:r>
          </a:p>
          <a:p>
            <a:r>
              <a:rPr lang="ru-RU" sz="1600" dirty="0">
                <a:solidFill>
                  <a:srgbClr val="19212C"/>
                </a:solidFill>
              </a:rPr>
              <a:t>По информации 13 СП </a:t>
            </a:r>
            <a:r>
              <a:rPr lang="en-US" sz="1600" dirty="0">
                <a:solidFill>
                  <a:srgbClr val="19212C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2018 по 2019 выручка росла у 6 из 8 СП. Есть примеры роста в 4, в 5 и в 9 раз за год. </a:t>
            </a:r>
            <a:endParaRPr lang="en-US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endParaRPr lang="ru-RU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С 2019 по 2020 выручка выросла у 6 из 13 СП, от 25 % до 100%. В одном случае в 9 раз. </a:t>
            </a: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endParaRPr lang="ru-RU" sz="1400" dirty="0">
              <a:solidFill>
                <a:srgbClr val="676767"/>
              </a:solidFill>
            </a:endParaRPr>
          </a:p>
          <a:p>
            <a:pPr marL="342900" indent="-342900">
              <a:buClr>
                <a:srgbClr val="E41910"/>
              </a:buClr>
              <a:buFont typeface="Arial"/>
              <a:buChar char="•"/>
            </a:pPr>
            <a:r>
              <a:rPr lang="ru-RU" sz="1400" dirty="0">
                <a:solidFill>
                  <a:srgbClr val="676767"/>
                </a:solidFill>
              </a:rPr>
              <a:t>У 5 из 13 объем выручки снизился от 7% до 90%. </a:t>
            </a:r>
            <a:r>
              <a:rPr lang="ru-RU" sz="1600" dirty="0">
                <a:solidFill>
                  <a:srgbClr val="676767"/>
                </a:solidFill>
              </a:rPr>
              <a:t> </a:t>
            </a:r>
            <a:r>
              <a:rPr lang="en-US" sz="1600" dirty="0">
                <a:solidFill>
                  <a:srgbClr val="676767"/>
                </a:solidFill>
              </a:rPr>
              <a:t> </a:t>
            </a:r>
          </a:p>
          <a:p>
            <a:endParaRPr lang="en-US" sz="1600" dirty="0">
              <a:solidFill>
                <a:srgbClr val="676767"/>
              </a:solidFill>
            </a:endParaRPr>
          </a:p>
          <a:p>
            <a:endParaRPr lang="ru-RU" sz="1600" dirty="0">
              <a:solidFill>
                <a:srgbClr val="676767"/>
              </a:solidFill>
            </a:endParaRPr>
          </a:p>
          <a:p>
            <a:endParaRPr lang="ru-RU" sz="16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B007B12-97BF-2A45-9CB9-B9B302B363EF}"/>
              </a:ext>
            </a:extLst>
          </p:cNvPr>
          <p:cNvCxnSpPr>
            <a:cxnSpLocks/>
          </p:cNvCxnSpPr>
          <p:nvPr/>
        </p:nvCxnSpPr>
        <p:spPr>
          <a:xfrm>
            <a:off x="4932363" y="2202423"/>
            <a:ext cx="3326" cy="3178072"/>
          </a:xfrm>
          <a:prstGeom prst="line">
            <a:avLst/>
          </a:prstGeom>
          <a:ln>
            <a:solidFill>
              <a:srgbClr val="1921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0FF9D2-3814-2B47-A86E-E80E2F0E5327}"/>
              </a:ext>
            </a:extLst>
          </p:cNvPr>
          <p:cNvSpPr txBox="1"/>
          <p:nvPr/>
        </p:nvSpPr>
        <p:spPr>
          <a:xfrm>
            <a:off x="5064729" y="2100715"/>
            <a:ext cx="6093657" cy="3655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19212C"/>
                </a:solidFill>
                <a:cs typeface="Calibri"/>
              </a:rPr>
              <a:t>Примеры СП с растущей выручкой </a:t>
            </a:r>
          </a:p>
          <a:p>
            <a:pPr>
              <a:spcBef>
                <a:spcPts val="1440"/>
              </a:spcBef>
            </a:pP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Академия развития интеллекта «</a:t>
            </a:r>
            <a:r>
              <a:rPr lang="ru-RU" sz="1400" dirty="0" err="1">
                <a:solidFill>
                  <a:srgbClr val="676767"/>
                </a:solidFill>
                <a:ea typeface="+mn-lt"/>
                <a:cs typeface="+mn-lt"/>
              </a:rPr>
              <a:t>Амакидс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 (Выкса).  С момента открытия в 2018 году выручка выросла в 9,5 раз. 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 </a:t>
            </a: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Студия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лазерной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резки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Фотон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 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58%</a:t>
            </a: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Детский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массажный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кабинет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Рада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Благовещенск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44%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Ремесленная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пекарня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Хлеб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из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русской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печи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 -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рост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два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раза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>
              <a:spcBef>
                <a:spcPts val="1440"/>
              </a:spcBef>
            </a:pP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Агентство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детских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праздников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«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шоу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тайм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»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(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Выкса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).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С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2018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 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по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2019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выручка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выросла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6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раз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в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2020 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году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упала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</a:t>
            </a:r>
            <a:r>
              <a:rPr lang="ru-RU" sz="1400" dirty="0">
                <a:solidFill>
                  <a:srgbClr val="676767"/>
                </a:solidFill>
                <a:ea typeface="+mn-lt"/>
                <a:cs typeface="+mn-lt"/>
              </a:rPr>
              <a:t>   </a:t>
            </a:r>
            <a:r>
              <a:rPr lang="en-US" sz="1400" dirty="0" err="1">
                <a:solidFill>
                  <a:srgbClr val="676767"/>
                </a:solidFill>
                <a:ea typeface="+mn-lt"/>
                <a:cs typeface="+mn-lt"/>
              </a:rPr>
              <a:t>на</a:t>
            </a:r>
            <a:r>
              <a:rPr lang="en-US" sz="1400" dirty="0">
                <a:solidFill>
                  <a:srgbClr val="676767"/>
                </a:solidFill>
                <a:ea typeface="+mn-lt"/>
                <a:cs typeface="+mn-lt"/>
              </a:rPr>
              <a:t> 75%. </a:t>
            </a:r>
            <a:endParaRPr lang="en-US" sz="1400" dirty="0">
              <a:solidFill>
                <a:srgbClr val="676767"/>
              </a:solidFill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8474AA3-BD10-8F4F-8F5D-17F2B2FA52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4751" y="6078405"/>
            <a:ext cx="3636962" cy="353547"/>
          </a:xfrm>
        </p:spPr>
        <p:txBody>
          <a:bodyPr/>
          <a:lstStyle/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37343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16956</TotalTime>
  <Words>2977</Words>
  <Application>Microsoft Office PowerPoint</Application>
  <PresentationFormat>Произвольный</PresentationFormat>
  <Paragraphs>482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Cambria Math</vt:lpstr>
      <vt:lpstr>Helvetica Neue</vt:lpstr>
      <vt:lpstr>Helvetica Neue Condensed</vt:lpstr>
      <vt:lpstr>Helvetica Neue Light</vt:lpstr>
      <vt:lpstr>Times New Roman</vt:lpstr>
      <vt:lpstr>Verdana</vt:lpstr>
      <vt:lpstr>Wingdings</vt:lpstr>
      <vt:lpstr>15 column</vt:lpstr>
      <vt:lpstr>2_15 column</vt:lpstr>
      <vt:lpstr>Программа  по развитию  Социального предпринимательства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Власова Анастасия Борисовна</cp:lastModifiedBy>
  <cp:revision>913</cp:revision>
  <cp:lastPrinted>2017-08-06T18:41:35Z</cp:lastPrinted>
  <dcterms:created xsi:type="dcterms:W3CDTF">2017-08-04T16:03:42Z</dcterms:created>
  <dcterms:modified xsi:type="dcterms:W3CDTF">2022-06-10T18:23:54Z</dcterms:modified>
</cp:coreProperties>
</file>