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9"/>
  </p:normalViewPr>
  <p:slideViewPr>
    <p:cSldViewPr snapToGrid="0" snapToObjects="1">
      <p:cViewPr varScale="1">
        <p:scale>
          <a:sx n="102" d="100"/>
          <a:sy n="102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8499D80-C999-E64C-BA68-B5EA9B3C1FF0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08BF25-136F-CB42-8E38-E929D954CE62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8169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9D80-C999-E64C-BA68-B5EA9B3C1FF0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BF25-136F-CB42-8E38-E929D954C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74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9D80-C999-E64C-BA68-B5EA9B3C1FF0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BF25-136F-CB42-8E38-E929D954C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7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9D80-C999-E64C-BA68-B5EA9B3C1FF0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BF25-136F-CB42-8E38-E929D954C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32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499D80-C999-E64C-BA68-B5EA9B3C1FF0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8BF25-136F-CB42-8E38-E929D954CE6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7153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9D80-C999-E64C-BA68-B5EA9B3C1FF0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BF25-136F-CB42-8E38-E929D954C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49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9D80-C999-E64C-BA68-B5EA9B3C1FF0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BF25-136F-CB42-8E38-E929D954C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15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9D80-C999-E64C-BA68-B5EA9B3C1FF0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BF25-136F-CB42-8E38-E929D954C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9D80-C999-E64C-BA68-B5EA9B3C1FF0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BF25-136F-CB42-8E38-E929D954C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86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499D80-C999-E64C-BA68-B5EA9B3C1FF0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8BF25-136F-CB42-8E38-E929D954CE6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804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499D80-C999-E64C-BA68-B5EA9B3C1FF0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8BF25-136F-CB42-8E38-E929D954CE6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824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8499D80-C999-E64C-BA68-B5EA9B3C1FF0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708BF25-136F-CB42-8E38-E929D954CE6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3853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BE0B8A-6A27-1D44-9588-74BFE1749096}"/>
              </a:ext>
            </a:extLst>
          </p:cNvPr>
          <p:cNvSpPr txBox="1"/>
          <p:nvPr/>
        </p:nvSpPr>
        <p:spPr>
          <a:xfrm>
            <a:off x="2665970" y="2357825"/>
            <a:ext cx="826975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effectLst/>
                <a:latin typeface="Helvetica" pitchFamily="2" charset="0"/>
              </a:rPr>
              <a:t>Информационно-аналитическое сопровождение деятельности по организации и использовании труда добровольцев в муниципальном бюджетном учреждении культуры</a:t>
            </a:r>
          </a:p>
          <a:p>
            <a:pPr algn="ctr"/>
            <a:r>
              <a:rPr lang="ru-RU" sz="2400" b="1" dirty="0" smtClean="0">
                <a:effectLst/>
                <a:latin typeface="Helvetica" pitchFamily="2" charset="0"/>
              </a:rPr>
              <a:t>«Советский районный </a:t>
            </a:r>
            <a:r>
              <a:rPr lang="ru-RU" sz="2400" b="1" dirty="0">
                <a:effectLst/>
                <a:latin typeface="Helvetica" pitchFamily="2" charset="0"/>
              </a:rPr>
              <a:t>центр культуры и досуга "Сибирь" </a:t>
            </a:r>
          </a:p>
          <a:p>
            <a:pPr algn="ctr"/>
            <a:r>
              <a:rPr lang="ru-RU" sz="2400" b="1" dirty="0">
                <a:effectLst/>
                <a:latin typeface="Helvetica" pitchFamily="2" charset="0"/>
              </a:rPr>
              <a:t>в 2023 году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040" y="677523"/>
            <a:ext cx="6301132" cy="168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819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6B4890-F45E-2640-98E4-EE4D4B2921D7}"/>
              </a:ext>
            </a:extLst>
          </p:cNvPr>
          <p:cNvSpPr txBox="1"/>
          <p:nvPr/>
        </p:nvSpPr>
        <p:spPr>
          <a:xfrm>
            <a:off x="2530046" y="1632806"/>
            <a:ext cx="674987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/>
                <a:latin typeface="Helvetica" pitchFamily="2" charset="0"/>
              </a:rPr>
              <a:t>В учреждении утверждено положение о волонтерской деятельности от 13 февраля 2020 года</a:t>
            </a:r>
            <a:endParaRPr lang="ru-RU" sz="2400" b="1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7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78D68B-85B1-DC4F-84E7-8DCB462BB7FB}"/>
              </a:ext>
            </a:extLst>
          </p:cNvPr>
          <p:cNvSpPr txBox="1"/>
          <p:nvPr/>
        </p:nvSpPr>
        <p:spPr>
          <a:xfrm>
            <a:off x="1788640" y="340496"/>
            <a:ext cx="6098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effectLst/>
                <a:latin typeface="Helvetica" pitchFamily="2" charset="0"/>
              </a:rPr>
              <a:t>Добровольцы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0EF3D5-299B-9F43-993F-3638536CC308}"/>
              </a:ext>
            </a:extLst>
          </p:cNvPr>
          <p:cNvSpPr txBox="1"/>
          <p:nvPr/>
        </p:nvSpPr>
        <p:spPr>
          <a:xfrm>
            <a:off x="1788640" y="1298136"/>
            <a:ext cx="609805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>
                <a:effectLst/>
                <a:latin typeface="Helvetica" pitchFamily="2" charset="0"/>
              </a:rPr>
              <a:t>Механизмы регулирования взаимоотношений между учреждением и добровольцем</a:t>
            </a:r>
          </a:p>
          <a:p>
            <a:r>
              <a:rPr lang="ru-RU" i="1" dirty="0">
                <a:effectLst/>
                <a:latin typeface="Helvetica" pitchFamily="2" charset="0"/>
              </a:rPr>
              <a:t>дети до 14 лет</a:t>
            </a:r>
          </a:p>
          <a:p>
            <a:endParaRPr lang="ru-RU" dirty="0">
              <a:effectLst/>
              <a:latin typeface="Helvetic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  <a:latin typeface="Helvetica" pitchFamily="2" charset="0"/>
              </a:rPr>
              <a:t>﻿ соглашение с добровольцем;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  <a:latin typeface="Helvetica" pitchFamily="2" charset="0"/>
              </a:rPr>
              <a:t>﻿ согласие на обработку персональных данных;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  <a:latin typeface="Helvetica" pitchFamily="2" charset="0"/>
              </a:rPr>
              <a:t>﻿ разрешение </a:t>
            </a:r>
            <a:r>
              <a:rPr lang="ru-RU" dirty="0">
                <a:latin typeface="Helvetica" pitchFamily="2" charset="0"/>
              </a:rPr>
              <a:t>р</a:t>
            </a:r>
            <a:r>
              <a:rPr lang="ru-RU" dirty="0">
                <a:effectLst/>
                <a:latin typeface="Helvetica" pitchFamily="2" charset="0"/>
              </a:rPr>
              <a:t>одителей</a:t>
            </a:r>
          </a:p>
          <a:p>
            <a:r>
              <a:rPr lang="ru-RU" dirty="0">
                <a:effectLst/>
                <a:latin typeface="Helvetica" pitchFamily="2" charset="0"/>
              </a:rPr>
              <a:t>подростки и молодежь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  <a:latin typeface="Helvetica" pitchFamily="2" charset="0"/>
              </a:rPr>
              <a:t>﻿ соглашение с добровольцем,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  <a:latin typeface="Helvetica" pitchFamily="2" charset="0"/>
              </a:rPr>
              <a:t>﻿ согласие на обработку персональных данных.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>
              <a:latin typeface="Helvetic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dirty="0">
              <a:effectLst/>
              <a:latin typeface="Helvetica" pitchFamily="2" charset="0"/>
            </a:endParaRPr>
          </a:p>
          <a:p>
            <a:r>
              <a:rPr lang="ru-RU" i="1" dirty="0">
                <a:effectLst/>
                <a:latin typeface="Helvetica" pitchFamily="2" charset="0"/>
              </a:rPr>
              <a:t>Взаимодействие с НКО по организации труда добровольцев граждане пожилого возраста</a:t>
            </a:r>
          </a:p>
          <a:p>
            <a:endParaRPr lang="ru-RU" i="1" dirty="0">
              <a:effectLst/>
              <a:latin typeface="Helvetica" pitchFamily="2" charset="0"/>
            </a:endParaRPr>
          </a:p>
          <a:p>
            <a:r>
              <a:rPr lang="ru-RU" dirty="0">
                <a:effectLst/>
                <a:latin typeface="Helvetica" pitchFamily="2" charset="0"/>
              </a:rPr>
              <a:t>• соглашение с некоммерческой организацией по организации труда добровольцев.</a:t>
            </a:r>
          </a:p>
        </p:txBody>
      </p:sp>
    </p:spTree>
    <p:extLst>
      <p:ext uri="{BB962C8B-B14F-4D97-AF65-F5344CB8AC3E}">
        <p14:creationId xmlns:p14="http://schemas.microsoft.com/office/powerpoint/2010/main" val="2059976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DC33A79-6D15-2740-BDF8-546C1607BB67}"/>
              </a:ext>
            </a:extLst>
          </p:cNvPr>
          <p:cNvSpPr txBox="1"/>
          <p:nvPr/>
        </p:nvSpPr>
        <p:spPr>
          <a:xfrm>
            <a:off x="1421028" y="786876"/>
            <a:ext cx="935406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effectLst/>
                <a:latin typeface="Helvetica" pitchFamily="2" charset="0"/>
              </a:rPr>
              <a:t>Внесены изменения в формы статистической отчетности</a:t>
            </a:r>
          </a:p>
          <a:p>
            <a:pPr algn="ctr"/>
            <a:r>
              <a:rPr lang="ru-RU" sz="2800" b="1" dirty="0">
                <a:effectLst/>
                <a:latin typeface="Helvetica" pitchFamily="2" charset="0"/>
              </a:rPr>
              <a:t>ГОДОВОЙ ОТЧЕТ</a:t>
            </a:r>
          </a:p>
          <a:p>
            <a:pPr algn="ctr"/>
            <a:r>
              <a:rPr lang="ru-RU" sz="2800" b="1" dirty="0">
                <a:effectLst/>
                <a:latin typeface="Helvetica" pitchFamily="2" charset="0"/>
              </a:rPr>
              <a:t>ІІ. ОСНОВНЫЕ НАПРАВЛЕНИЯ КУЛЬТУРНОЙ ПОЛИТИКИ</a:t>
            </a:r>
          </a:p>
          <a:p>
            <a:pPr algn="ctr"/>
            <a:r>
              <a:rPr lang="ru-RU" sz="2800" b="1" dirty="0">
                <a:effectLst/>
                <a:latin typeface="Helvetica" pitchFamily="2" charset="0"/>
              </a:rPr>
              <a:t>МУНИЦИПАЛЬНОГО ОБРАЗОВАНИЯ</a:t>
            </a:r>
          </a:p>
          <a:p>
            <a:pPr algn="ctr"/>
            <a:endParaRPr lang="ru-RU" sz="2800" b="1" dirty="0">
              <a:effectLst/>
              <a:latin typeface="Helvetica" pitchFamily="2" charset="0"/>
            </a:endParaRPr>
          </a:p>
          <a:p>
            <a:pPr algn="ctr"/>
            <a:r>
              <a:rPr lang="ru-RU" sz="2800" b="1" dirty="0">
                <a:effectLst/>
                <a:latin typeface="Helvetica" pitchFamily="2" charset="0"/>
              </a:rPr>
              <a:t>6.Сведения о развитии добровольчества (</a:t>
            </a:r>
            <a:r>
              <a:rPr lang="ru-RU" sz="2800" b="1" dirty="0" err="1">
                <a:effectLst/>
                <a:latin typeface="Helvetica" pitchFamily="2" charset="0"/>
              </a:rPr>
              <a:t>волонтерства</a:t>
            </a:r>
            <a:r>
              <a:rPr lang="ru-RU" sz="2800" b="1" dirty="0">
                <a:effectLst/>
                <a:latin typeface="Helvetica" pitchFamily="2" charset="0"/>
              </a:rPr>
              <a:t>).</a:t>
            </a:r>
          </a:p>
          <a:p>
            <a:pPr algn="ctr"/>
            <a:r>
              <a:rPr lang="ru-RU" sz="2800" b="1" dirty="0">
                <a:effectLst/>
                <a:latin typeface="Helvetica" pitchFamily="2" charset="0"/>
              </a:rPr>
              <a:t>6.1.Сведения о мероприятиях с участием добровольцев (волонтеров)</a:t>
            </a:r>
          </a:p>
        </p:txBody>
      </p:sp>
    </p:spTree>
    <p:extLst>
      <p:ext uri="{BB962C8B-B14F-4D97-AF65-F5344CB8AC3E}">
        <p14:creationId xmlns:p14="http://schemas.microsoft.com/office/powerpoint/2010/main" val="1677933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E461CFE-3512-D14A-8457-5ED9AE705487}"/>
              </a:ext>
            </a:extLst>
          </p:cNvPr>
          <p:cNvSpPr txBox="1"/>
          <p:nvPr/>
        </p:nvSpPr>
        <p:spPr>
          <a:xfrm>
            <a:off x="1739214" y="1168399"/>
            <a:ext cx="6098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effectLst/>
                <a:latin typeface="Helvetica" pitchFamily="2" charset="0"/>
              </a:rPr>
              <a:t>Обеспечено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D59860-C9D1-5A46-B6E7-616A64194851}"/>
              </a:ext>
            </a:extLst>
          </p:cNvPr>
          <p:cNvSpPr txBox="1"/>
          <p:nvPr/>
        </p:nvSpPr>
        <p:spPr>
          <a:xfrm>
            <a:off x="1739214" y="2038003"/>
            <a:ext cx="829447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effectLst/>
                <a:latin typeface="Helvetica" pitchFamily="2" charset="0"/>
              </a:rPr>
              <a:t>размещение мероприятий с участием добровольцев на </a:t>
            </a:r>
            <a:r>
              <a:rPr lang="ru-RU" sz="2800" b="1" dirty="0" err="1">
                <a:effectLst/>
                <a:latin typeface="Helvetica" pitchFamily="2" charset="0"/>
              </a:rPr>
              <a:t>добро.р</a:t>
            </a:r>
            <a:r>
              <a:rPr lang="ru-RU" sz="2800" b="1" dirty="0" err="1">
                <a:latin typeface="Helvetica" pitchFamily="2" charset="0"/>
              </a:rPr>
              <a:t>у</a:t>
            </a:r>
            <a:r>
              <a:rPr lang="ru-RU" sz="2800" b="1" dirty="0">
                <a:effectLst/>
                <a:latin typeface="Helvetica" pitchFamily="2" charset="0"/>
              </a:rPr>
              <a:t> </a:t>
            </a:r>
            <a:r>
              <a:rPr lang="ru-RU" sz="2800" dirty="0">
                <a:effectLst/>
                <a:latin typeface="Helvetica" pitchFamily="2" charset="0"/>
              </a:rPr>
              <a:t>и других электронных ресурсах (учреждение зарегистрировано на электронном ресурсе добро</a:t>
            </a:r>
            <a:r>
              <a:rPr lang="en-US" sz="2800" dirty="0">
                <a:effectLst/>
                <a:latin typeface="Helvetica" pitchFamily="2" charset="0"/>
              </a:rPr>
              <a:t>.</a:t>
            </a:r>
            <a:r>
              <a:rPr lang="ru-RU" sz="2800" dirty="0">
                <a:effectLst/>
                <a:latin typeface="Helvetica" pitchFamily="2" charset="0"/>
              </a:rPr>
              <a:t> </a:t>
            </a:r>
            <a:r>
              <a:rPr lang="ru-RU" sz="2800" dirty="0" err="1">
                <a:effectLst/>
                <a:latin typeface="Helvetica" pitchFamily="2" charset="0"/>
              </a:rPr>
              <a:t>рф</a:t>
            </a:r>
            <a:r>
              <a:rPr lang="ru-RU" sz="2800" dirty="0">
                <a:effectLst/>
                <a:latin typeface="Helvetica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7655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56974E-ACB3-1A4B-A3E1-54598337EFFB}"/>
              </a:ext>
            </a:extLst>
          </p:cNvPr>
          <p:cNvSpPr txBox="1"/>
          <p:nvPr/>
        </p:nvSpPr>
        <p:spPr>
          <a:xfrm>
            <a:off x="1887494" y="1057188"/>
            <a:ext cx="60980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effectLst/>
                <a:latin typeface="Helvetica" pitchFamily="2" charset="0"/>
              </a:rPr>
              <a:t>Закреплены ответственные за: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1FEF67-6EC7-B442-AA91-028EDB6CEAB8}"/>
              </a:ext>
            </a:extLst>
          </p:cNvPr>
          <p:cNvSpPr txBox="1"/>
          <p:nvPr/>
        </p:nvSpPr>
        <p:spPr>
          <a:xfrm>
            <a:off x="1887494" y="2259906"/>
            <a:ext cx="735535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* </a:t>
            </a:r>
            <a:r>
              <a:rPr lang="ru-RU" sz="2000" dirty="0">
                <a:effectLst/>
                <a:latin typeface="Helvetica" pitchFamily="2" charset="0"/>
              </a:rPr>
              <a:t> планирование работы добровольцев и их привлечение к участию в деятельности учреждения (добровольцы зарегистрированы на электронном ресурсе добро. </a:t>
            </a:r>
            <a:r>
              <a:rPr lang="ru-RU" sz="2000" dirty="0" err="1">
                <a:effectLst/>
                <a:latin typeface="Helvetica" pitchFamily="2" charset="0"/>
              </a:rPr>
              <a:t>ру</a:t>
            </a:r>
            <a:r>
              <a:rPr lang="ru-RU" sz="2000" dirty="0">
                <a:effectLst/>
                <a:latin typeface="Helvetica" pitchFamily="2" charset="0"/>
              </a:rPr>
              <a:t>);</a:t>
            </a:r>
          </a:p>
          <a:p>
            <a:endParaRPr lang="ru-RU" sz="2000" dirty="0">
              <a:effectLst/>
              <a:latin typeface="Helvetica" pitchFamily="2" charset="0"/>
            </a:endParaRPr>
          </a:p>
          <a:p>
            <a:r>
              <a:rPr lang="en-US" sz="2000" dirty="0">
                <a:latin typeface="Helvetica" pitchFamily="2" charset="0"/>
              </a:rPr>
              <a:t>* </a:t>
            </a:r>
            <a:r>
              <a:rPr lang="ru-RU" sz="2000" dirty="0">
                <a:effectLst/>
                <a:latin typeface="Helvetica" pitchFamily="2" charset="0"/>
              </a:rPr>
              <a:t>обеспечение учета (согласно формам статистической отчетности) и оценку эффективности на </a:t>
            </a:r>
            <a:r>
              <a:rPr lang="ru-RU" sz="2000" dirty="0" err="1">
                <a:effectLst/>
                <a:latin typeface="Helvetica" pitchFamily="2" charset="0"/>
              </a:rPr>
              <a:t>добро.ру</a:t>
            </a:r>
            <a:r>
              <a:rPr lang="ru-RU" sz="2000" dirty="0">
                <a:effectLst/>
                <a:latin typeface="Helvetica" pitchFamily="2" charset="0"/>
              </a:rPr>
              <a:t> и других электронных ресурсах.</a:t>
            </a:r>
          </a:p>
        </p:txBody>
      </p:sp>
    </p:spTree>
    <p:extLst>
      <p:ext uri="{BB962C8B-B14F-4D97-AF65-F5344CB8AC3E}">
        <p14:creationId xmlns:p14="http://schemas.microsoft.com/office/powerpoint/2010/main" val="11134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FBC684-EC8A-4347-8411-F2F630734FDD}"/>
              </a:ext>
            </a:extLst>
          </p:cNvPr>
          <p:cNvSpPr txBox="1"/>
          <p:nvPr/>
        </p:nvSpPr>
        <p:spPr>
          <a:xfrm>
            <a:off x="2974888" y="1382286"/>
            <a:ext cx="7355359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Helvetica" pitchFamily="2" charset="0"/>
              </a:rPr>
              <a:t>* </a:t>
            </a:r>
            <a:r>
              <a:rPr lang="ru-RU" sz="2000" dirty="0">
                <a:effectLst/>
                <a:latin typeface="Helvetica" pitchFamily="2" charset="0"/>
              </a:rPr>
              <a:t>Письмо Минэкономразвития России от 29.11.2016 </a:t>
            </a:r>
            <a:r>
              <a:rPr lang="en" sz="2000" dirty="0">
                <a:effectLst/>
                <a:latin typeface="Helvetica" pitchFamily="2" charset="0"/>
              </a:rPr>
              <a:t>N</a:t>
            </a:r>
          </a:p>
          <a:p>
            <a:r>
              <a:rPr lang="en" sz="2000" dirty="0">
                <a:effectLst/>
                <a:latin typeface="Helvetica" pitchFamily="2" charset="0"/>
              </a:rPr>
              <a:t>36550-</a:t>
            </a:r>
            <a:r>
              <a:rPr lang="ru-RU" sz="2000" dirty="0">
                <a:effectLst/>
                <a:latin typeface="Helvetica" pitchFamily="2" charset="0"/>
              </a:rPr>
              <a:t>ОФ/ДО1</a:t>
            </a:r>
          </a:p>
          <a:p>
            <a:endParaRPr lang="en-US" sz="2000" dirty="0">
              <a:effectLst/>
              <a:latin typeface="Helvetica" pitchFamily="2" charset="0"/>
            </a:endParaRPr>
          </a:p>
          <a:p>
            <a:r>
              <a:rPr lang="en-US" sz="2000" dirty="0">
                <a:effectLst/>
                <a:latin typeface="Helvetica" pitchFamily="2" charset="0"/>
              </a:rPr>
              <a:t>* </a:t>
            </a:r>
            <a:r>
              <a:rPr lang="ru-RU" sz="2000" dirty="0">
                <a:effectLst/>
                <a:latin typeface="Helvetica" pitchFamily="2" charset="0"/>
              </a:rPr>
              <a:t>Методические материалы по привлечению и организации добровольцев и добровольческих организаций государственными и муниципальными учреждениями</a:t>
            </a:r>
          </a:p>
          <a:p>
            <a:endParaRPr lang="ru-RU" sz="2000" dirty="0">
              <a:effectLst/>
              <a:latin typeface="Helvetica" pitchFamily="2" charset="0"/>
            </a:endParaRPr>
          </a:p>
          <a:p>
            <a:r>
              <a:rPr lang="en-US" sz="2000" dirty="0">
                <a:effectLst/>
                <a:latin typeface="Helvetica" pitchFamily="2" charset="0"/>
              </a:rPr>
              <a:t>* </a:t>
            </a:r>
            <a:r>
              <a:rPr lang="ru-RU" sz="2000" dirty="0">
                <a:effectLst/>
                <a:latin typeface="Helvetica" pitchFamily="2" charset="0"/>
              </a:rPr>
              <a:t>Закон о благотворительной деятельности в редакции </a:t>
            </a:r>
            <a:endParaRPr lang="en-US" sz="2000" dirty="0">
              <a:effectLst/>
              <a:latin typeface="Helvetica" pitchFamily="2" charset="0"/>
            </a:endParaRPr>
          </a:p>
          <a:p>
            <a:endParaRPr lang="en-US" sz="2000" dirty="0">
              <a:latin typeface="Helvetica" pitchFamily="2" charset="0"/>
            </a:endParaRPr>
          </a:p>
          <a:p>
            <a:r>
              <a:rPr lang="en-US" sz="2000" dirty="0">
                <a:effectLst/>
                <a:latin typeface="Helvetica" pitchFamily="2" charset="0"/>
              </a:rPr>
              <a:t>* </a:t>
            </a:r>
            <a:r>
              <a:rPr lang="ru-RU" sz="2000" dirty="0">
                <a:effectLst/>
                <a:latin typeface="Helvetica" pitchFamily="2" charset="0"/>
              </a:rPr>
              <a:t>Закона от 05.02.2018 </a:t>
            </a:r>
            <a:r>
              <a:rPr lang="en" sz="2000" dirty="0">
                <a:effectLst/>
                <a:latin typeface="Helvetica" pitchFamily="2" charset="0"/>
              </a:rPr>
              <a:t>No 15-</a:t>
            </a:r>
            <a:r>
              <a:rPr lang="ru-RU" sz="2000" dirty="0">
                <a:effectLst/>
                <a:latin typeface="Helvetica" pitchFamily="2" charset="0"/>
              </a:rPr>
              <a:t>Ф3</a:t>
            </a:r>
          </a:p>
          <a:p>
            <a:endParaRPr lang="ru-RU" sz="2000" dirty="0">
              <a:effectLst/>
              <a:latin typeface="Helvetica" pitchFamily="2" charset="0"/>
            </a:endParaRPr>
          </a:p>
          <a:p>
            <a:r>
              <a:rPr lang="en-US" sz="2000" dirty="0">
                <a:effectLst/>
                <a:latin typeface="Helvetica" pitchFamily="2" charset="0"/>
              </a:rPr>
              <a:t>* </a:t>
            </a:r>
            <a:r>
              <a:rPr lang="ru-RU" sz="2000" dirty="0">
                <a:effectLst/>
                <a:latin typeface="Helvetica" pitchFamily="2" charset="0"/>
              </a:rPr>
              <a:t>Федеральный закон "О персональных данных" </a:t>
            </a:r>
            <a:r>
              <a:rPr lang="en" sz="2000" dirty="0">
                <a:effectLst/>
                <a:latin typeface="Helvetica" pitchFamily="2" charset="0"/>
              </a:rPr>
              <a:t>N9152</a:t>
            </a:r>
          </a:p>
        </p:txBody>
      </p:sp>
    </p:spTree>
    <p:extLst>
      <p:ext uri="{BB962C8B-B14F-4D97-AF65-F5344CB8AC3E}">
        <p14:creationId xmlns:p14="http://schemas.microsoft.com/office/powerpoint/2010/main" val="1042740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2142A-E700-4E40-BFD2-FD5B0E3FB577}"/>
              </a:ext>
            </a:extLst>
          </p:cNvPr>
          <p:cNvSpPr txBox="1"/>
          <p:nvPr/>
        </p:nvSpPr>
        <p:spPr>
          <a:xfrm>
            <a:off x="3219966" y="2644170"/>
            <a:ext cx="609805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b="1" dirty="0">
                <a:effectLst/>
                <a:latin typeface="Helvetica" pitchFamily="2" charset="0"/>
              </a:rPr>
              <a:t>СПАСИБО</a:t>
            </a:r>
          </a:p>
          <a:p>
            <a:r>
              <a:rPr lang="ru-RU" sz="4800" b="1" dirty="0">
                <a:effectLst/>
                <a:latin typeface="Helvetica" pitchFamily="2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29644047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{A7C8A988-2075-364A-BEF2-AE2CD0D460FA}tf10001072</Template>
  <TotalTime>35</TotalTime>
  <Words>201</Words>
  <Application>Microsoft Office PowerPoint</Application>
  <PresentationFormat>Широкоэкранный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Franklin Gothic Book</vt:lpstr>
      <vt:lpstr>Helvetica</vt:lpstr>
      <vt:lpstr>Уголки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Колчанова</dc:creator>
  <cp:lastModifiedBy>Анастасия</cp:lastModifiedBy>
  <cp:revision>15</cp:revision>
  <dcterms:created xsi:type="dcterms:W3CDTF">2023-07-01T08:12:26Z</dcterms:created>
  <dcterms:modified xsi:type="dcterms:W3CDTF">2023-07-04T09:40:49Z</dcterms:modified>
</cp:coreProperties>
</file>