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316" r:id="rId3"/>
    <p:sldId id="257" r:id="rId4"/>
    <p:sldId id="280" r:id="rId5"/>
    <p:sldId id="299" r:id="rId6"/>
    <p:sldId id="307" r:id="rId7"/>
    <p:sldId id="303" r:id="rId8"/>
    <p:sldId id="319" r:id="rId9"/>
    <p:sldId id="320" r:id="rId10"/>
    <p:sldId id="317" r:id="rId11"/>
    <p:sldId id="318" r:id="rId12"/>
    <p:sldId id="260" r:id="rId13"/>
    <p:sldId id="315" r:id="rId14"/>
    <p:sldId id="321" r:id="rId15"/>
    <p:sldId id="323" r:id="rId16"/>
    <p:sldId id="264" r:id="rId17"/>
  </p:sldIdLst>
  <p:sldSz cx="12192000" cy="6858000"/>
  <p:notesSz cx="6797675" cy="9926638"/>
  <p:embeddedFontLst>
    <p:embeddedFont>
      <p:font typeface="Circe" charset="-52"/>
      <p:regular r:id="rId19"/>
    </p:embeddedFont>
    <p:embeddedFont>
      <p:font typeface="Circe Bold" charset="-52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irce Light" charset="-52"/>
      <p:regular r:id="rId25"/>
    </p:embeddedFont>
    <p:embeddedFont>
      <p:font typeface="Circe Extra Bold" charset="0"/>
      <p:bold r:id="rId26"/>
    </p:embeddedFont>
    <p:embeddedFont>
      <p:font typeface="Circe ExtraBold" charset="-52"/>
      <p:bold r:id="rId27"/>
    </p:embeddedFont>
    <p:embeddedFont>
      <p:font typeface="Montserrat" charset="-52"/>
      <p:regular r:id="rId28"/>
      <p:bold r:id="rId29"/>
      <p:italic r:id="rId30"/>
    </p:embeddedFont>
    <p:embeddedFont>
      <p:font typeface="Montserrat Black" charset="-52"/>
      <p:bold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576" y="-96"/>
      </p:cViewPr>
      <p:guideLst>
        <p:guide orient="horz" pos="2205"/>
        <p:guide orient="horz" pos="3816"/>
        <p:guide orient="horz" pos="1003"/>
        <p:guide orient="horz" pos="1298"/>
        <p:guide orient="horz" pos="1684"/>
        <p:guide orient="horz" pos="2341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3863"/>
        <p:guide pos="2570"/>
        <p:guide pos="513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7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86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jpe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5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amenpo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0.jpeg"/><Relationship Id="rId7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47" y="-972645"/>
            <a:ext cx="1219123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2847" y="-972645"/>
            <a:ext cx="12407123" cy="8007311"/>
            <a:chOff x="-12847" y="-972645"/>
            <a:chExt cx="12662094" cy="80073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847" y="-972645"/>
              <a:ext cx="12662094" cy="8007311"/>
              <a:chOff x="-235047" y="-1017995"/>
              <a:chExt cx="12662094" cy="800731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-221935" y="5794189"/>
                <a:ext cx="12413936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5742844"/>
                <a:ext cx="1246472" cy="124647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38162" y="5966168"/>
                <a:ext cx="734804" cy="734804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113561" y="6048071"/>
                <a:ext cx="1048469" cy="55722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04620" y="5993064"/>
                <a:ext cx="1153062" cy="648662"/>
              </a:xfrm>
              <a:prstGeom prst="rect">
                <a:avLst/>
              </a:prstGeom>
            </p:spPr>
          </p:pic>
          <p:pic>
            <p:nvPicPr>
              <p:cNvPr id="1028" name="Picture 4" descr="Картинки по запросу РД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1851" y="6041180"/>
                <a:ext cx="521431" cy="600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700509" y="5922246"/>
                <a:ext cx="822648" cy="822648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84466" y="5721202"/>
                <a:ext cx="1224735" cy="12247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E6C6CCDE-DD09-42AE-B302-B2B8C8C92F55}"/>
                  </a:ext>
                </a:extLst>
              </p:cNvPr>
              <p:cNvSpPr/>
              <p:nvPr/>
            </p:nvSpPr>
            <p:spPr>
              <a:xfrm>
                <a:off x="-235047" y="-1017995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FDEF87EF-3BD2-4BE9-8EF2-86624F3FC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789873" y="-164644"/>
                <a:ext cx="2232579" cy="2259679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705701" y="4013797"/>
              <a:ext cx="69334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АВТОР ПРОЕКТА:</a:t>
              </a:r>
            </a:p>
            <a:p>
              <a:pPr>
                <a:lnSpc>
                  <a:spcPts val="2400"/>
                </a:lnSpc>
              </a:pPr>
              <a:endPara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4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Гнездилова Ксения</a:t>
              </a:r>
            </a:p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/>
              </a:r>
              <a:b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732240" y="2673350"/>
              <a:ext cx="7440112" cy="715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endPara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ДОБРОВОЛЬЧЕСТВО</a:t>
              </a:r>
              <a:endParaRPr lang="ru-RU" sz="2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9218649-47E9-455B-AC22-6860FB14F137}"/>
                </a:ext>
              </a:extLst>
            </p:cNvPr>
            <p:cNvSpPr/>
            <p:nvPr/>
          </p:nvSpPr>
          <p:spPr>
            <a:xfrm>
              <a:off x="732240" y="1564684"/>
              <a:ext cx="8361828" cy="1179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НАЗВАНИЕ ПРОЕКТА   </a:t>
              </a:r>
            </a:p>
            <a:p>
              <a:pPr>
                <a:spcAft>
                  <a:spcPts val="80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#</a:t>
              </a:r>
              <a:r>
                <a:rPr lang="ru-RU" sz="3200" b="1" dirty="0" err="1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НеВетхие</a:t>
              </a:r>
              <a:endParaRPr lang="ru-RU" sz="3200" b="1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339" name="Picture 3" descr="C:\Users\xxxx\Desktop\yIOqP3dRK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4046" y="1608883"/>
            <a:ext cx="3788228" cy="381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5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  Этапы демонтажа склада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xmlns="" id="{A460DBAB-123D-4E97-B407-AF565A607B91}"/>
              </a:ext>
            </a:extLst>
          </p:cNvPr>
          <p:cNvSpPr/>
          <p:nvPr/>
        </p:nvSpPr>
        <p:spPr>
          <a:xfrm flipH="1">
            <a:off x="3557783" y="5350210"/>
            <a:ext cx="8634217" cy="1507790"/>
          </a:xfrm>
          <a:custGeom>
            <a:avLst/>
            <a:gdLst>
              <a:gd name="connsiteX0" fmla="*/ 0 w 11696700"/>
              <a:gd name="connsiteY0" fmla="*/ 0 h 1190625"/>
              <a:gd name="connsiteX1" fmla="*/ 11696700 w 11696700"/>
              <a:gd name="connsiteY1" fmla="*/ 1190625 h 1190625"/>
              <a:gd name="connsiteX2" fmla="*/ 9525 w 11696700"/>
              <a:gd name="connsiteY2" fmla="*/ 1190625 h 1190625"/>
              <a:gd name="connsiteX3" fmla="*/ 0 w 11696700"/>
              <a:gd name="connsiteY3" fmla="*/ 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6700" h="1190625">
                <a:moveTo>
                  <a:pt x="0" y="0"/>
                </a:moveTo>
                <a:lnTo>
                  <a:pt x="11696700" y="1190625"/>
                </a:lnTo>
                <a:lnTo>
                  <a:pt x="9525" y="1190625"/>
                </a:lnTo>
                <a:lnTo>
                  <a:pt x="0" y="0"/>
                </a:lnTo>
                <a:close/>
              </a:path>
            </a:pathLst>
          </a:custGeom>
          <a:solidFill>
            <a:srgbClr val="B82767"/>
          </a:solidFill>
          <a:ln>
            <a:solidFill>
              <a:srgbClr val="AD1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5" name="Группа 4"/>
          <p:cNvGrpSpPr/>
          <p:nvPr/>
        </p:nvGrpSpPr>
        <p:grpSpPr>
          <a:xfrm>
            <a:off x="-1849259" y="-1129252"/>
            <a:ext cx="15695415" cy="10658536"/>
            <a:chOff x="-1168976" y="-1384479"/>
            <a:chExt cx="15695415" cy="1065853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xmlns="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xmlns="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pic>
        <p:nvPicPr>
          <p:cNvPr id="14" name="Picture 2" descr="C:\Users\xxxx\Desktop\КСЕНИЯ\AVI_W9u63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47" y="1000880"/>
            <a:ext cx="2366682" cy="3155576"/>
          </a:xfrm>
          <a:prstGeom prst="rect">
            <a:avLst/>
          </a:prstGeom>
          <a:noFill/>
        </p:spPr>
      </p:pic>
      <p:pic>
        <p:nvPicPr>
          <p:cNvPr id="15" name="Picture 3" descr="C:\Users\xxxx\Desktop\КСЕНИЯ\gkgr9Cpdo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998" y="944756"/>
            <a:ext cx="2488472" cy="3317962"/>
          </a:xfrm>
          <a:prstGeom prst="rect">
            <a:avLst/>
          </a:prstGeom>
          <a:noFill/>
        </p:spPr>
      </p:pic>
      <p:pic>
        <p:nvPicPr>
          <p:cNvPr id="16" name="Picture 4" descr="C:\Users\xxxx\Desktop\-_cZdl-7k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5147" y="927846"/>
            <a:ext cx="2368783" cy="3158377"/>
          </a:xfrm>
          <a:prstGeom prst="rect">
            <a:avLst/>
          </a:prstGeom>
          <a:noFill/>
        </p:spPr>
      </p:pic>
      <p:pic>
        <p:nvPicPr>
          <p:cNvPr id="17" name="Picture 5" descr="C:\Users\xxxx\Desktop\x4rrIeU8w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676" y="4394232"/>
            <a:ext cx="2885548" cy="2161907"/>
          </a:xfrm>
          <a:prstGeom prst="rect">
            <a:avLst/>
          </a:prstGeom>
          <a:noFill/>
        </p:spPr>
      </p:pic>
      <p:pic>
        <p:nvPicPr>
          <p:cNvPr id="18" name="Picture 7" descr="C:\Users\xxxx\Desktop\eR9Nz3Lc5C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0623" y="4343639"/>
            <a:ext cx="2959448" cy="2217274"/>
          </a:xfrm>
          <a:prstGeom prst="rect">
            <a:avLst/>
          </a:prstGeom>
          <a:noFill/>
        </p:spPr>
      </p:pic>
      <p:pic>
        <p:nvPicPr>
          <p:cNvPr id="19" name="Picture 8" descr="C:\Users\xxxx\Desktop\78Qg0ExF-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4048" y="4390289"/>
            <a:ext cx="2710678" cy="2030891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3281084" y="2017058"/>
            <a:ext cx="1336450" cy="106231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992471" y="2084294"/>
            <a:ext cx="1277472" cy="104887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859306" y="5042647"/>
            <a:ext cx="1226934" cy="9681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0515600" y="2124635"/>
            <a:ext cx="1156448" cy="10354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422776" y="5136775"/>
            <a:ext cx="1223683" cy="9412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" descr="C:\Users\xxxx\Desktop\yIOqP3dRK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45337" y="0"/>
            <a:ext cx="1844993" cy="1857191"/>
          </a:xfrm>
          <a:prstGeom prst="rect">
            <a:avLst/>
          </a:prstGeom>
          <a:noFill/>
        </p:spPr>
      </p:pic>
      <p:grpSp>
        <p:nvGrpSpPr>
          <p:cNvPr id="26" name="Группа 12"/>
          <p:cNvGrpSpPr/>
          <p:nvPr/>
        </p:nvGrpSpPr>
        <p:grpSpPr>
          <a:xfrm>
            <a:off x="307241" y="308377"/>
            <a:ext cx="587638" cy="512842"/>
            <a:chOff x="319864" y="1670105"/>
            <a:chExt cx="706858" cy="616888"/>
          </a:xfrm>
        </p:grpSpPr>
        <p:sp>
          <p:nvSpPr>
            <p:cNvPr id="27" name="Овал 26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347583" y="1330354"/>
            <a:ext cx="492091" cy="492091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 поселения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730" y="1435660"/>
            <a:ext cx="10515600" cy="4351338"/>
          </a:xfrm>
        </p:spPr>
        <p:txBody>
          <a:bodyPr/>
          <a:lstStyle/>
          <a:p>
            <a:r>
              <a:rPr lang="ru-RU" dirty="0" smtClean="0"/>
              <a:t>ДО                                                                    ПОСЛЕ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907530" y="-1129252"/>
            <a:ext cx="15695415" cy="10658536"/>
            <a:chOff x="-1168976" y="-1384479"/>
            <a:chExt cx="15695415" cy="1065853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xmlns="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xmlns="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xmlns="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pic>
        <p:nvPicPr>
          <p:cNvPr id="12" name="Picture 3" descr="C:\Users\xxxx\Desktop\MltT9XeYP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17" y="2124635"/>
            <a:ext cx="4274586" cy="3279409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4824880" y="3723964"/>
            <a:ext cx="1194432" cy="84467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xxxx\Desktop\yHqc1ZM8J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945" y="2151529"/>
            <a:ext cx="4277654" cy="320824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48554" y="5445624"/>
            <a:ext cx="3890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Старое здание почты п.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Гремячий, ул. Советская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5472518"/>
            <a:ext cx="4338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Памятный знак(камень)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"Ваш подвиг жив, неповторим и вечен 1941-1945"</a:t>
            </a:r>
          </a:p>
        </p:txBody>
      </p:sp>
      <p:pic>
        <p:nvPicPr>
          <p:cNvPr id="18" name="Picture 1" descr="C:\Users\xxxx\Desktop\yIOqP3dRK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6466" y="322730"/>
            <a:ext cx="1844993" cy="1857191"/>
          </a:xfrm>
          <a:prstGeom prst="rect">
            <a:avLst/>
          </a:prstGeom>
          <a:noFill/>
        </p:spPr>
      </p:pic>
      <p:grpSp>
        <p:nvGrpSpPr>
          <p:cNvPr id="19" name="Группа 12"/>
          <p:cNvGrpSpPr/>
          <p:nvPr/>
        </p:nvGrpSpPr>
        <p:grpSpPr>
          <a:xfrm>
            <a:off x="307241" y="308377"/>
            <a:ext cx="587638" cy="512842"/>
            <a:chOff x="319864" y="1670105"/>
            <a:chExt cx="706858" cy="616888"/>
          </a:xfrm>
        </p:grpSpPr>
        <p:sp>
          <p:nvSpPr>
            <p:cNvPr id="20" name="Овал 19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26CEFAC-5776-451D-9EBA-E5257BFEA84E}"/>
              </a:ext>
            </a:extLst>
          </p:cNvPr>
          <p:cNvSpPr/>
          <p:nvPr/>
        </p:nvSpPr>
        <p:spPr>
          <a:xfrm>
            <a:off x="1411405" y="1201533"/>
            <a:ext cx="4323330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6D7D49F9-20C9-4092-A14D-62357A6AC068}"/>
              </a:ext>
            </a:extLst>
          </p:cNvPr>
          <p:cNvGrpSpPr/>
          <p:nvPr/>
        </p:nvGrpSpPr>
        <p:grpSpPr>
          <a:xfrm rot="21067591" flipH="1">
            <a:off x="-222210" y="4918216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xmlns="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xmlns="" id="{E47C8B6A-C55F-4E15-BBD7-C0B7259D96D8}"/>
              </a:ext>
            </a:extLst>
          </p:cNvPr>
          <p:cNvSpPr/>
          <p:nvPr/>
        </p:nvSpPr>
        <p:spPr>
          <a:xfrm>
            <a:off x="5866750" y="-507187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165D2FE-9CE7-4C79-B82E-3064B8D8C9A9}"/>
              </a:ext>
            </a:extLst>
          </p:cNvPr>
          <p:cNvSpPr/>
          <p:nvPr/>
        </p:nvSpPr>
        <p:spPr>
          <a:xfrm>
            <a:off x="3572689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0C3194-500F-48E7-BE9E-55CCC4C7AE19}"/>
              </a:ext>
            </a:extLst>
          </p:cNvPr>
          <p:cNvSpPr/>
          <p:nvPr/>
        </p:nvSpPr>
        <p:spPr>
          <a:xfrm>
            <a:off x="973083" y="0"/>
            <a:ext cx="72747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 smtClean="0">
              <a:latin typeface="Montserrat Black" panose="00000A00000000000000" pitchFamily="2" charset="-52"/>
            </a:endParaRPr>
          </a:p>
          <a:p>
            <a:r>
              <a:rPr lang="ru-RU" sz="2800" b="1" dirty="0" smtClean="0">
                <a:latin typeface="Montserrat Black" panose="00000A00000000000000" pitchFamily="2" charset="-52"/>
              </a:rPr>
              <a:t>ИНФОРМАЦИОННАЯ ОТКРЫТОСТЬ</a:t>
            </a:r>
            <a:endParaRPr lang="ru-RU" sz="2540" dirty="0">
              <a:latin typeface="Montserrat Black" panose="00000A00000000000000" pitchFamily="2" charset="-52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51330" y="796970"/>
            <a:ext cx="5029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Районная газета «Восход»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Премьер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Телеканал Русский Север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Областное телевидение РОССИЯ 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NEWSVO.RU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Ролик о проекте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НеВетхие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ресурсного центра «Провода»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Содружество</a:t>
            </a:r>
          </a:p>
        </p:txBody>
      </p:sp>
      <p:pic>
        <p:nvPicPr>
          <p:cNvPr id="38" name="Picture 1" descr="C:\Users\xxxx\Desktop\yIOqP3dRK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583" y="443754"/>
            <a:ext cx="1844993" cy="1857191"/>
          </a:xfrm>
          <a:prstGeom prst="rect">
            <a:avLst/>
          </a:prstGeom>
          <a:noFill/>
        </p:spPr>
      </p:pic>
      <p:pic>
        <p:nvPicPr>
          <p:cNvPr id="4098" name="Picture 2" descr="C:\Users\xxxx\Desktop\ДОКУМЕНТЫ И ОТЧЕТ КНИГА ПАМЯТИ\ks6NRGUKOY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4965" y="1133182"/>
            <a:ext cx="2437920" cy="3250560"/>
          </a:xfrm>
          <a:prstGeom prst="rect">
            <a:avLst/>
          </a:prstGeom>
          <a:noFill/>
        </p:spPr>
      </p:pic>
      <p:grpSp>
        <p:nvGrpSpPr>
          <p:cNvPr id="17" name="Группа 12"/>
          <p:cNvGrpSpPr/>
          <p:nvPr/>
        </p:nvGrpSpPr>
        <p:grpSpPr>
          <a:xfrm>
            <a:off x="307241" y="308377"/>
            <a:ext cx="587638" cy="512842"/>
            <a:chOff x="319864" y="1670105"/>
            <a:chExt cx="706858" cy="616888"/>
          </a:xfrm>
        </p:grpSpPr>
        <p:sp>
          <p:nvSpPr>
            <p:cNvPr id="18" name="Овал 17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pic>
        <p:nvPicPr>
          <p:cNvPr id="1026" name="Picture 2" descr="C:\Users\xxxx\Desktop\C-9ktmQqh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4620" y="2259106"/>
            <a:ext cx="2283292" cy="4941794"/>
          </a:xfrm>
          <a:prstGeom prst="rect">
            <a:avLst/>
          </a:prstGeom>
          <a:noFill/>
        </p:spPr>
      </p:pic>
      <p:pic>
        <p:nvPicPr>
          <p:cNvPr id="1027" name="Picture 3" descr="C:\Users\xxxx\Desktop\rXfkkhxIrW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6192" y="3557331"/>
            <a:ext cx="1748701" cy="3784764"/>
          </a:xfrm>
          <a:prstGeom prst="rect">
            <a:avLst/>
          </a:prstGeom>
          <a:noFill/>
        </p:spPr>
      </p:pic>
      <p:pic>
        <p:nvPicPr>
          <p:cNvPr id="1029" name="Picture 5" descr="C:\Users\xxxx\Desktop\0eVtqsnlCPM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4055" y="3287806"/>
            <a:ext cx="1649562" cy="3570194"/>
          </a:xfrm>
          <a:prstGeom prst="rect">
            <a:avLst/>
          </a:prstGeom>
          <a:noFill/>
        </p:spPr>
      </p:pic>
      <p:pic>
        <p:nvPicPr>
          <p:cNvPr id="1030" name="Picture 6" descr="C:\Users\xxxx\Desktop\iXx3dIUVIR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161" y="3603811"/>
            <a:ext cx="1786249" cy="3866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87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4D2EF5D-520F-4B50-A81B-45F99357F232}"/>
              </a:ext>
            </a:extLst>
          </p:cNvPr>
          <p:cNvSpPr/>
          <p:nvPr/>
        </p:nvSpPr>
        <p:spPr>
          <a:xfrm>
            <a:off x="1970597" y="239513"/>
            <a:ext cx="937401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 smtClean="0">
                <a:solidFill>
                  <a:srgbClr val="B82767"/>
                </a:solidFill>
                <a:latin typeface="Montserrat" panose="00000500000000000000" pitchFamily="2" charset="-52"/>
              </a:rPr>
              <a:t>ФЕДЕРАЛЬНЫЙ ГРАНТ 636 000 РУБЛЕЙ</a:t>
            </a:r>
            <a:endParaRPr lang="ru-RU" sz="2540" b="1" dirty="0">
              <a:solidFill>
                <a:srgbClr val="B82767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907530" y="-1129252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xmlns="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xmlns="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xmlns="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16809" y="1074327"/>
            <a:ext cx="4098571" cy="463022"/>
            <a:chOff x="1970016" y="1997327"/>
            <a:chExt cx="4098571" cy="46302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207624" y="1849177"/>
            <a:ext cx="3966882" cy="934364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1976426" y="1074327"/>
            <a:ext cx="2924198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384 000,00 руб.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203982" y="914400"/>
            <a:ext cx="3970524" cy="639081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72" name="Группа 71"/>
          <p:cNvGrpSpPr/>
          <p:nvPr/>
        </p:nvGrpSpPr>
        <p:grpSpPr>
          <a:xfrm>
            <a:off x="1296177" y="1015895"/>
            <a:ext cx="587638" cy="512841"/>
            <a:chOff x="377332" y="2027353"/>
            <a:chExt cx="706858" cy="616887"/>
          </a:xfrm>
        </p:grpSpPr>
        <p:sp>
          <p:nvSpPr>
            <p:cNvPr id="73" name="Овал 72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314343" y="1940501"/>
            <a:ext cx="587638" cy="512841"/>
            <a:chOff x="377332" y="2027353"/>
            <a:chExt cx="706858" cy="616887"/>
          </a:xfrm>
        </p:grpSpPr>
        <p:sp>
          <p:nvSpPr>
            <p:cNvPr id="76" name="Овал 75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334860" y="2916901"/>
            <a:ext cx="587638" cy="512841"/>
            <a:chOff x="377332" y="2027353"/>
            <a:chExt cx="706858" cy="616887"/>
          </a:xfrm>
        </p:grpSpPr>
        <p:sp>
          <p:nvSpPr>
            <p:cNvPr id="79" name="Овал 78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32354" y="3905183"/>
            <a:ext cx="587638" cy="512841"/>
            <a:chOff x="377332" y="2027353"/>
            <a:chExt cx="706858" cy="616887"/>
          </a:xfrm>
        </p:grpSpPr>
        <p:sp>
          <p:nvSpPr>
            <p:cNvPr id="82" name="Овал 8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15109" y="2972966"/>
            <a:ext cx="4098571" cy="463022"/>
            <a:chOff x="1970016" y="1997327"/>
            <a:chExt cx="4098571" cy="46302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997669" y="3924517"/>
            <a:ext cx="4098571" cy="463022"/>
            <a:chOff x="1970016" y="1997327"/>
            <a:chExt cx="4098571" cy="46302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 dirty="0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163639" y="2974494"/>
            <a:ext cx="4212573" cy="656211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Покупка ГСМ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154989" y="3798406"/>
            <a:ext cx="4597739" cy="666018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2018121" y="2023220"/>
            <a:ext cx="2863284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100 000,00 руб.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2105556" y="2962163"/>
            <a:ext cx="2669320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77 500,00 руб.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208779" y="975614"/>
            <a:ext cx="3468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Аренда спецтехники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295083" y="1895823"/>
            <a:ext cx="3529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Покупка бензопилы ( 4 шт.)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059705" y="3755860"/>
            <a:ext cx="5132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Закупка расходных материалов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7126942" y="2949179"/>
            <a:ext cx="4464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54B6523F-3134-413F-B546-E6ECBF57189E}"/>
              </a:ext>
            </a:extLst>
          </p:cNvPr>
          <p:cNvSpPr/>
          <p:nvPr/>
        </p:nvSpPr>
        <p:spPr>
          <a:xfrm>
            <a:off x="2096592" y="3934833"/>
            <a:ext cx="2675732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62 400,00 РУБ</a:t>
            </a:r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57" name="Picture 1" descr="C:\Users\xxxx\Desktop\yIOqP3dRK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702" y="5098712"/>
            <a:ext cx="1747733" cy="1759288"/>
          </a:xfrm>
          <a:prstGeom prst="rect">
            <a:avLst/>
          </a:prstGeom>
          <a:noFill/>
        </p:spPr>
      </p:pic>
      <p:grpSp>
        <p:nvGrpSpPr>
          <p:cNvPr id="56" name="Группа 55"/>
          <p:cNvGrpSpPr/>
          <p:nvPr/>
        </p:nvGrpSpPr>
        <p:grpSpPr>
          <a:xfrm>
            <a:off x="2029045" y="4924082"/>
            <a:ext cx="4098571" cy="463022"/>
            <a:chOff x="1970016" y="1997327"/>
            <a:chExt cx="4098571" cy="463022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latin typeface="Montserrat" charset="-52"/>
                  <a:cs typeface="Times New Roman" pitchFamily="18" charset="0"/>
                </a:rPr>
                <a:t>12 100,00 </a:t>
              </a:r>
              <a:r>
                <a:rPr lang="ru-RU" sz="2800" b="1" dirty="0" err="1" smtClean="0">
                  <a:latin typeface="Montserrat" charset="-52"/>
                  <a:cs typeface="Times New Roman" pitchFamily="18" charset="0"/>
                </a:rPr>
                <a:t>руб</a:t>
              </a:r>
              <a:endParaRPr lang="ru-RU" sz="2800" b="1" dirty="0">
                <a:latin typeface="Montserrat" charset="-52"/>
                <a:cs typeface="Times New Roman" pitchFamily="18" charset="0"/>
              </a:endParaRPr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363731" y="4918195"/>
            <a:ext cx="587638" cy="512841"/>
            <a:chOff x="377332" y="2027353"/>
            <a:chExt cx="706858" cy="616887"/>
          </a:xfrm>
        </p:grpSpPr>
        <p:sp>
          <p:nvSpPr>
            <p:cNvPr id="70" name="Овал 69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A5CB56A7-58EF-4FEE-997C-88953F186976}"/>
              </a:ext>
            </a:extLst>
          </p:cNvPr>
          <p:cNvSpPr/>
          <p:nvPr/>
        </p:nvSpPr>
        <p:spPr>
          <a:xfrm>
            <a:off x="7146025" y="4771077"/>
            <a:ext cx="4597739" cy="666018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на издательско-полиграфические услуги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4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4D2EF5D-520F-4B50-A81B-45F99357F232}"/>
              </a:ext>
            </a:extLst>
          </p:cNvPr>
          <p:cNvSpPr/>
          <p:nvPr/>
        </p:nvSpPr>
        <p:spPr>
          <a:xfrm>
            <a:off x="1970597" y="239512"/>
            <a:ext cx="9374017" cy="751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ФИНАЛИСТ КОНКУРСА «Доброволец России – 2020</a:t>
            </a:r>
          </a:p>
          <a:p>
            <a:endParaRPr lang="en-US" sz="254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Победитель регионального этапа Доброволец России в 2-х номинациях – «Вокруг меня», «Малая Родина»</a:t>
            </a:r>
          </a:p>
          <a:p>
            <a:endParaRPr lang="en-US" sz="254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Участник региональной программы Акселерации  добровольческих проектов и инициатив </a:t>
            </a:r>
            <a:endParaRPr lang="en-US" sz="254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4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40" b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строений демонтировано в п. Гремячий</a:t>
            </a:r>
          </a:p>
          <a:p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Расширение проекта на поселение</a:t>
            </a:r>
            <a:r>
              <a:rPr lang="en-US" sz="254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в целом ( 17 населенных пунктов, убрано более 300 мешков мусора)</a:t>
            </a:r>
          </a:p>
          <a:p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                         Привлечение активных жителей в проект</a:t>
            </a:r>
          </a:p>
          <a:p>
            <a:r>
              <a:rPr lang="ru-RU" sz="2540" b="1" dirty="0" smtClean="0">
                <a:latin typeface="Times New Roman" pitchFamily="18" charset="0"/>
                <a:cs typeface="Times New Roman" pitchFamily="18" charset="0"/>
              </a:rPr>
              <a:t>                        (добровольцы, партнеры)</a:t>
            </a:r>
          </a:p>
          <a:p>
            <a:endParaRPr lang="ru-RU" sz="254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40" b="1" dirty="0" smtClean="0">
              <a:solidFill>
                <a:srgbClr val="B82767"/>
              </a:solidFill>
              <a:latin typeface="Montserrat" panose="00000500000000000000" pitchFamily="2" charset="-52"/>
            </a:endParaRPr>
          </a:p>
          <a:p>
            <a:endParaRPr lang="ru-RU" sz="2540" b="1" dirty="0" smtClean="0">
              <a:solidFill>
                <a:srgbClr val="B82767"/>
              </a:solidFill>
              <a:latin typeface="Montserrat" panose="00000500000000000000" pitchFamily="2" charset="-52"/>
            </a:endParaRPr>
          </a:p>
          <a:p>
            <a:endParaRPr lang="ru-RU" sz="2540" b="1" dirty="0" smtClean="0">
              <a:solidFill>
                <a:srgbClr val="B82767"/>
              </a:solidFill>
              <a:latin typeface="Montserrat" panose="00000500000000000000" pitchFamily="2" charset="-52"/>
            </a:endParaRPr>
          </a:p>
          <a:p>
            <a:endParaRPr lang="ru-RU" sz="2540" b="1" dirty="0">
              <a:solidFill>
                <a:srgbClr val="B82767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-2001659" y="-1008229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xmlns="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xmlns="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xmlns="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pic>
        <p:nvPicPr>
          <p:cNvPr id="57" name="Picture 1" descr="C:\Users\xxxx\Desktop\yIOqP3dRK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25" y="4601172"/>
            <a:ext cx="1747733" cy="175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34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x\Desktop\mqyqFCCvT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07" y="0"/>
            <a:ext cx="6078070" cy="5800725"/>
          </a:xfrm>
          <a:prstGeom prst="rect">
            <a:avLst/>
          </a:prstGeom>
          <a:noFill/>
        </p:spPr>
      </p:pic>
      <p:pic>
        <p:nvPicPr>
          <p:cNvPr id="1029" name="Picture 5" descr="C:\Users\xxxx\Desktop\Гнездилова\IMG_3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188639"/>
            <a:ext cx="3679695" cy="2487325"/>
          </a:xfrm>
          <a:prstGeom prst="rect">
            <a:avLst/>
          </a:prstGeom>
          <a:noFill/>
        </p:spPr>
      </p:pic>
      <p:pic>
        <p:nvPicPr>
          <p:cNvPr id="1030" name="Picture 6" descr="C:\Users\xxxx\Desktop\SccXgSup56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622" y="2898050"/>
            <a:ext cx="4319827" cy="23297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71798" y="5445225"/>
            <a:ext cx="88803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ФЕДЕРАЛЬНЫЙ ГРАНТ 636 000 РУБЛЕЙ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0"/>
            <a:ext cx="1506457" cy="648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9" y="-243408"/>
            <a:ext cx="1628496" cy="1246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093296"/>
            <a:ext cx="1369808" cy="557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5805264"/>
            <a:ext cx="1074777" cy="8226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1840"/>
            <a:ext cx="2057399" cy="1896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5633266"/>
            <a:ext cx="1600097" cy="12247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1" y="5877272"/>
            <a:ext cx="960011" cy="734804"/>
          </a:xfrm>
          <a:prstGeom prst="rect">
            <a:avLst/>
          </a:prstGeom>
        </p:spPr>
      </p:pic>
      <p:pic>
        <p:nvPicPr>
          <p:cNvPr id="15" name="Picture 4" descr="Картинки по запросу РДШ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68" y="6006049"/>
            <a:ext cx="681241" cy="600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xmlns="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xmlns="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xmlns="" id="{6B301D97-74DF-43DC-84E9-0DD987C2F454}"/>
              </a:ext>
            </a:extLst>
          </p:cNvPr>
          <p:cNvSpPr/>
          <p:nvPr/>
        </p:nvSpPr>
        <p:spPr>
          <a:xfrm>
            <a:off x="-925396" y="-1649408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472367" y="1500680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A96DB5-0D9F-4948-8F55-7C9B61505B1B}"/>
              </a:ext>
            </a:extLst>
          </p:cNvPr>
          <p:cNvSpPr/>
          <p:nvPr/>
        </p:nvSpPr>
        <p:spPr>
          <a:xfrm>
            <a:off x="739589" y="3897030"/>
            <a:ext cx="5957046" cy="225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КОНТАКТЫ ПРОЕКТА: 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Гнездилова Ксения</a:t>
            </a:r>
          </a:p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НеВетхие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VK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https://vk.com/ramenpos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VK https://vk.com/ksugnezdilova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Тел.: 89211416241</a:t>
            </a:r>
          </a:p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gnezdksu@yandex.ru</a:t>
            </a:r>
            <a:endParaRPr lang="ru-RU" sz="28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xxxx\Desktop\yIOqP3dRK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2634" y="255494"/>
            <a:ext cx="2611861" cy="2629129"/>
          </a:xfrm>
          <a:prstGeom prst="rect">
            <a:avLst/>
          </a:prstGeom>
          <a:noFill/>
        </p:spPr>
      </p:pic>
      <p:sp>
        <p:nvSpPr>
          <p:cNvPr id="14" name="Freeform: Shape 8">
            <a:extLst>
              <a:ext uri="{FF2B5EF4-FFF2-40B4-BE49-F238E27FC236}">
                <a16:creationId xmlns:a16="http://schemas.microsoft.com/office/drawing/2014/main" xmlns="" id="{906FBC3C-84D0-47FE-8CDE-91B31C95D8EB}"/>
              </a:ext>
            </a:extLst>
          </p:cNvPr>
          <p:cNvSpPr/>
          <p:nvPr/>
        </p:nvSpPr>
        <p:spPr>
          <a:xfrm rot="244445" flipV="1">
            <a:off x="10041878" y="1775312"/>
            <a:ext cx="3545786" cy="1919209"/>
          </a:xfrm>
          <a:custGeom>
            <a:avLst/>
            <a:gdLst>
              <a:gd name="connsiteX0" fmla="*/ 0 w 7296150"/>
              <a:gd name="connsiteY0" fmla="*/ 466725 h 981075"/>
              <a:gd name="connsiteX1" fmla="*/ 7296150 w 7296150"/>
              <a:gd name="connsiteY1" fmla="*/ 0 h 981075"/>
              <a:gd name="connsiteX2" fmla="*/ 4352925 w 7296150"/>
              <a:gd name="connsiteY2" fmla="*/ 981075 h 981075"/>
              <a:gd name="connsiteX3" fmla="*/ 0 w 7296150"/>
              <a:gd name="connsiteY3" fmla="*/ 466725 h 981075"/>
              <a:gd name="connsiteX0" fmla="*/ 0 w 5160524"/>
              <a:gd name="connsiteY0" fmla="*/ 335546 h 981075"/>
              <a:gd name="connsiteX1" fmla="*/ 5160524 w 5160524"/>
              <a:gd name="connsiteY1" fmla="*/ 0 h 981075"/>
              <a:gd name="connsiteX2" fmla="*/ 2217299 w 5160524"/>
              <a:gd name="connsiteY2" fmla="*/ 981075 h 981075"/>
              <a:gd name="connsiteX3" fmla="*/ 0 w 5160524"/>
              <a:gd name="connsiteY3" fmla="*/ 335546 h 981075"/>
              <a:gd name="connsiteX0" fmla="*/ 0 w 5160524"/>
              <a:gd name="connsiteY0" fmla="*/ 335546 h 861398"/>
              <a:gd name="connsiteX1" fmla="*/ 5160524 w 5160524"/>
              <a:gd name="connsiteY1" fmla="*/ 0 h 861398"/>
              <a:gd name="connsiteX2" fmla="*/ 2545895 w 5160524"/>
              <a:gd name="connsiteY2" fmla="*/ 861398 h 861398"/>
              <a:gd name="connsiteX3" fmla="*/ 0 w 5160524"/>
              <a:gd name="connsiteY3" fmla="*/ 335546 h 86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524" h="861398">
                <a:moveTo>
                  <a:pt x="0" y="335546"/>
                </a:moveTo>
                <a:lnTo>
                  <a:pt x="5160524" y="0"/>
                </a:lnTo>
                <a:lnTo>
                  <a:pt x="2545895" y="861398"/>
                </a:lnTo>
                <a:lnTo>
                  <a:pt x="0" y="335546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xmlns="" val="2641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ВЕТХОСТЬ     </a:t>
            </a:r>
            <a:r>
              <a:rPr lang="ru-RU" dirty="0" smtClean="0"/>
              <a:t>                         </a:t>
            </a:r>
            <a:endParaRPr lang="ru-RU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6D7D49F9-20C9-4092-A14D-62357A6AC068}"/>
              </a:ext>
            </a:extLst>
          </p:cNvPr>
          <p:cNvGrpSpPr/>
          <p:nvPr/>
        </p:nvGrpSpPr>
        <p:grpSpPr>
          <a:xfrm rot="21067591" flipH="1">
            <a:off x="-227458" y="5025794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xmlns="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-1907530" y="-1129252"/>
            <a:ext cx="15695415" cy="10658536"/>
            <a:chOff x="-1168976" y="-1384479"/>
            <a:chExt cx="15695415" cy="1065853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xmlns="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5" name="Freeform: Shape 8">
              <a:extLst>
                <a:ext uri="{FF2B5EF4-FFF2-40B4-BE49-F238E27FC236}">
                  <a16:creationId xmlns:a16="http://schemas.microsoft.com/office/drawing/2014/main" xmlns="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pic>
        <p:nvPicPr>
          <p:cNvPr id="22" name="Picture 1" descr="C:\Users\xxxx\Desktop\yIOqP3dRK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408" y="0"/>
            <a:ext cx="1844993" cy="1857191"/>
          </a:xfrm>
          <a:prstGeom prst="rect">
            <a:avLst/>
          </a:prstGeom>
          <a:noFill/>
        </p:spPr>
      </p:pic>
      <p:pic>
        <p:nvPicPr>
          <p:cNvPr id="1026" name="Picture 2" descr="C:\Users\xxxx\Desktop\bIlTZvfgv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9858"/>
            <a:ext cx="3424516" cy="2568387"/>
          </a:xfrm>
          <a:prstGeom prst="rect">
            <a:avLst/>
          </a:prstGeom>
          <a:noFill/>
        </p:spPr>
      </p:pic>
      <p:pic>
        <p:nvPicPr>
          <p:cNvPr id="1027" name="Picture 3" descr="C:\Users\xxxx\Desktop\ZPufmoxNNP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412" y="1109381"/>
            <a:ext cx="2913529" cy="2185147"/>
          </a:xfrm>
          <a:prstGeom prst="rect">
            <a:avLst/>
          </a:prstGeom>
          <a:noFill/>
        </p:spPr>
      </p:pic>
      <p:pic>
        <p:nvPicPr>
          <p:cNvPr id="1028" name="Picture 4" descr="C:\Users\xxxx\Desktop\exhK8oXL6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835" y="3657599"/>
            <a:ext cx="3137647" cy="2353235"/>
          </a:xfrm>
          <a:prstGeom prst="rect">
            <a:avLst/>
          </a:prstGeom>
          <a:noFill/>
        </p:spPr>
      </p:pic>
      <p:pic>
        <p:nvPicPr>
          <p:cNvPr id="1029" name="Picture 5" descr="C:\Users\xxxx\Desktop\ZLJXMrgC7x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036" y="1963269"/>
            <a:ext cx="4141695" cy="310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ДЕМОНТАЖ ветхих, аварийных, пожароопасных строений на территории п. Гремячий сельского поселения Раменское силами добровольцев и специализированной техники в срок до октября 2021 года 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171859" y="4809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Завершить проект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71858" y="2112633"/>
            <a:ext cx="10943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команду 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71859" y="30207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Обследовать общественную и частную территорию на наличие ветхих строений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3961" y="1943735"/>
            <a:ext cx="347165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ЗАДАЧИ ПРОЕКТА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6341" y="39267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Выполнить демонтаж ветхих строений согласно план-графику работ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xxxx\Desktop\yIOqP3dR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8881" y="2465015"/>
            <a:ext cx="2934747" cy="295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37015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CF3EBC-398C-4F37-B2BC-1559FB62CB0E}"/>
              </a:ext>
            </a:extLst>
          </p:cNvPr>
          <p:cNvSpPr/>
          <p:nvPr/>
        </p:nvSpPr>
        <p:spPr>
          <a:xfrm>
            <a:off x="-204537" y="1798425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45895" y="1765990"/>
            <a:ext cx="2446106" cy="3440815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1774626"/>
            <a:ext cx="2435552" cy="3432180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34170" y="1762298"/>
            <a:ext cx="2441476" cy="3440814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7490" y="1773320"/>
            <a:ext cx="2402019" cy="3418770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15200" y="3095898"/>
            <a:ext cx="2377439" cy="2233748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Пост-продвижение проекта на территории сельского поселения Раменское </a:t>
            </a:r>
            <a:r>
              <a:rPr lang="ru-RU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Сямженского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Охват в СМИ более 100 000 чел.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46375" y="2246844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86666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514325" y="2093670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1144" y="1785585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4110" y="1776392"/>
            <a:ext cx="2442633" cy="780691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1298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43342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765990"/>
            <a:ext cx="2438400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4549" y="1765990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2229" y="1792269"/>
            <a:ext cx="2395213" cy="753225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352" y="219952"/>
            <a:ext cx="9802107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ЭТАПЫ ПРОЕКТА И МЕТОДЫ РЕАЛИЗАЦИИ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729623"/>
            <a:ext cx="244070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До 2020 г.</a:t>
            </a:r>
            <a:endParaRPr lang="ru-RU" sz="15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35699" y="2724822"/>
            <a:ext cx="243497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2020 г.</a:t>
            </a:r>
            <a:endParaRPr lang="ru-RU" sz="15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77031" y="2687342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2021-2022 г.</a:t>
            </a:r>
            <a:endParaRPr lang="ru-RU" sz="1500" dirty="0">
              <a:solidFill>
                <a:srgbClr val="E22684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61242"/>
            <a:ext cx="1281206" cy="129675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830794" y="2738957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2020-2021 г.</a:t>
            </a:r>
            <a:endParaRPr lang="ru-RU" sz="1500" dirty="0">
              <a:solidFill>
                <a:srgbClr val="E22684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712974" y="2724822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2021 г.</a:t>
            </a:r>
            <a:endParaRPr lang="ru-RU" sz="1500" dirty="0">
              <a:solidFill>
                <a:srgbClr val="E22684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026105"/>
            <a:ext cx="2426842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Ветхость</a:t>
            </a:r>
          </a:p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Аварийность</a:t>
            </a:r>
          </a:p>
          <a:p>
            <a:pPr algn="ctr">
              <a:spcAft>
                <a:spcPts val="800"/>
              </a:spcAft>
            </a:pPr>
            <a:r>
              <a:rPr lang="ru-RU" sz="1600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Пожароопасность</a:t>
            </a:r>
            <a:endParaRPr lang="ru-RU" sz="1600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Небезопасная среда</a:t>
            </a:r>
          </a:p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команды</a:t>
            </a:r>
          </a:p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Более 60 строений для демонтажа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52017" y="3018896"/>
            <a:ext cx="2426842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Команда добровольцев – 10 чел.</a:t>
            </a:r>
          </a:p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Спец.техника – 2 ед.</a:t>
            </a:r>
          </a:p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Партнеры/спонсоры – 5 чел.</a:t>
            </a:r>
          </a:p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Демонтаж – более 10 строений</a:t>
            </a:r>
          </a:p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Охват СМИ – 8000 чел.</a:t>
            </a:r>
          </a:p>
          <a:p>
            <a:pPr algn="ctr">
              <a:spcAft>
                <a:spcPts val="800"/>
              </a:spcAft>
            </a:pP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65158" y="2897996"/>
            <a:ext cx="2426842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Безопасная среда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Сплоченная команда добровольцев</a:t>
            </a:r>
            <a:endParaRPr lang="en-US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Менее пожароопасная среда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Красивый вид поселения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Развитие добровольчества на селе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51908" y="1855016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БЫЛО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927" y="186394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СЕЙЧАС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05973" y="184832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ПЛАНЫ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14347" y="1865283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БУДУЩЕЕ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444446" y="1701476"/>
            <a:ext cx="274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БУДЕТ ПОСЛЕ РЕАЛИЗАЦИИ ПРОЕКТА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55028" y="3274424"/>
            <a:ext cx="2377439" cy="2116182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Команда добровольцев  - 22 чел.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Партнеры – 5 чел.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Спонсоры – 3 чел.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Спец.техника – 3 ед.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Демонтаж – 60 строений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 descr="C:\Users\xxxx\Desktop\yIOqP3dR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7406" y="215131"/>
            <a:ext cx="1492296" cy="1502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9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658160" y="-264304"/>
            <a:ext cx="13391021" cy="7543700"/>
            <a:chOff x="-671223" y="-159802"/>
            <a:chExt cx="13391021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4860283"/>
              <a:ext cx="12394298" cy="25236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41BA8688-6947-42E1-9CE5-F6BA6A89BA6A}"/>
                </a:ext>
              </a:extLst>
            </p:cNvPr>
            <p:cNvSpPr/>
            <p:nvPr/>
          </p:nvSpPr>
          <p:spPr>
            <a:xfrm>
              <a:off x="-13063" y="-159802"/>
              <a:ext cx="12192000" cy="135865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18EF5188-9822-40BE-8757-C8A6B2B94E3C}"/>
                </a:ext>
              </a:extLst>
            </p:cNvPr>
            <p:cNvSpPr/>
            <p:nvPr/>
          </p:nvSpPr>
          <p:spPr>
            <a:xfrm>
              <a:off x="-671223" y="4445398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1074426" y="1313656"/>
            <a:ext cx="9984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НАЛИЧИЕ БЛАГОПОЛУЧАТЕЛЕЙ –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 жители с/</a:t>
            </a:r>
            <a:r>
              <a:rPr lang="ru-RU" sz="3000" b="1" dirty="0" err="1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</a:t>
            </a:r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 Раменское – более 500 чел.</a:t>
            </a:r>
          </a:p>
          <a:p>
            <a:pPr algn="ctr"/>
            <a:endParaRPr lang="ru-RU" sz="30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22 добровольца по демонтажу + актив</a:t>
            </a:r>
          </a:p>
          <a:p>
            <a:pPr marL="514350" indent="-514350">
              <a:buAutoNum type="arabicPeriod"/>
            </a:pPr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Руководитель </a:t>
            </a:r>
          </a:p>
          <a:p>
            <a:pPr marL="514350" indent="-514350">
              <a:buAutoNum type="arabicPeriod"/>
            </a:pPr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Куратор добровольцев</a:t>
            </a:r>
          </a:p>
          <a:p>
            <a:pPr marL="514350" indent="-514350" algn="ctr">
              <a:buAutoNum type="arabicPeriod"/>
            </a:pPr>
            <a:endParaRPr lang="ru-RU" sz="30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marL="514350" indent="-514350" algn="ctr">
              <a:buAutoNum type="arabicPeriod"/>
            </a:pPr>
            <a:endParaRPr lang="ru-RU" sz="30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0" y="0"/>
            <a:ext cx="10667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ДОБРОВОЛЬЧЕСКИЙ КОМПОНЕНТ ПРОЕКТА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3601360" y="4476726"/>
            <a:ext cx="5684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ПАРТНЕРЫ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61704" y="4911634"/>
            <a:ext cx="1427964" cy="1325654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Романов  Н.Н.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193177" y="4924697"/>
            <a:ext cx="1468585" cy="1342703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Фомичев В.Ф.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968343" y="4976949"/>
            <a:ext cx="1478103" cy="1255116"/>
          </a:xfrm>
          <a:prstGeom prst="ellipse">
            <a:avLst/>
          </a:prstGeom>
          <a:solidFill>
            <a:schemeClr val="bg1"/>
          </a:solidFill>
          <a:ln>
            <a:solidFill>
              <a:srgbClr val="D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2404" y="5715265"/>
            <a:ext cx="2195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Предоставление техники на безвозмездной основе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( КАМАЗ с </a:t>
            </a:r>
            <a:r>
              <a:rPr lang="ru-RU" sz="1400" dirty="0" err="1" smtClean="0">
                <a:solidFill>
                  <a:schemeClr val="bg1"/>
                </a:solidFill>
              </a:rPr>
              <a:t>гидроманипулятором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18681" y="5735869"/>
            <a:ext cx="2195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Предоставление техники на безвозмездной основе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( Трактор Беларусь-82 и тракторная телега)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79622" y="5751196"/>
            <a:ext cx="2195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Спецтехника с </a:t>
            </a:r>
            <a:r>
              <a:rPr lang="ru-RU" sz="1400" dirty="0" err="1" smtClean="0">
                <a:solidFill>
                  <a:schemeClr val="bg1"/>
                </a:solidFill>
              </a:rPr>
              <a:t>гидроманипулятором</a:t>
            </a:r>
            <a:r>
              <a:rPr lang="ru-RU" sz="1400" dirty="0" smtClean="0">
                <a:solidFill>
                  <a:schemeClr val="bg1"/>
                </a:solidFill>
              </a:rPr>
              <a:t>, демонтаж строений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265" name="Picture 1" descr="C:\Users\xxxx\Desktop\yIOqP3dRK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5393" y="195942"/>
            <a:ext cx="1663314" cy="16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289923-9CCB-44C3-99F8-23913B47EF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89F9D19-87F7-488A-9401-163896B55D25}"/>
              </a:ext>
            </a:extLst>
          </p:cNvPr>
          <p:cNvSpPr/>
          <p:nvPr/>
        </p:nvSpPr>
        <p:spPr>
          <a:xfrm rot="5400000">
            <a:off x="3266875" y="-2056396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326268" y="1660067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74F1E3F-6C90-4869-B1A8-7458C1D69B5F}"/>
              </a:ext>
            </a:extLst>
          </p:cNvPr>
          <p:cNvSpPr/>
          <p:nvPr/>
        </p:nvSpPr>
        <p:spPr>
          <a:xfrm>
            <a:off x="-927806" y="-101793"/>
            <a:ext cx="13391021" cy="1616779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A42F3FB-7149-407F-A5DD-6116ACEE578B}"/>
              </a:ext>
            </a:extLst>
          </p:cNvPr>
          <p:cNvSpPr txBox="1"/>
          <p:nvPr/>
        </p:nvSpPr>
        <p:spPr>
          <a:xfrm>
            <a:off x="2656832" y="563305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-113129" y="1684368"/>
            <a:ext cx="4296819" cy="97581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 smtClean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-448029" y="1513185"/>
            <a:ext cx="4707196" cy="145335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-574685" y="3609197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-713232" y="3438015"/>
            <a:ext cx="4972399" cy="148471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280" y="306182"/>
            <a:ext cx="950675" cy="950675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-574685" y="5266995"/>
            <a:ext cx="4758375" cy="1443826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-713232" y="5111815"/>
            <a:ext cx="4972399" cy="198670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003142" y="1703569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64595" y="1532387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8003142" y="3596167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864595" y="3424985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8007148" y="5594896"/>
            <a:ext cx="4758375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868601" y="5423714"/>
            <a:ext cx="4972399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705932" y="5586575"/>
            <a:ext cx="2568638" cy="114202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578822" y="5416492"/>
            <a:ext cx="3000010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256458" y="5094271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03803" y="1892029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Демонтаж строений / 60 шт.  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2952" y="3922972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Команда / 40 чел.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2951" y="5734729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мусор / 300 м.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68398" y="1896284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благополучатели</a:t>
            </a: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/ более 500 чел.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321737" y="3904364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техника / 3 ед.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50143" y="5884444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Партнеры  / 5 чел.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55337" y="5988908"/>
            <a:ext cx="276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спонсоры / 3 чел.</a:t>
            </a:r>
            <a:endParaRPr lang="ru-RU" sz="2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1" descr="C:\Users\xxxx\Desktop\yIOqP3dR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60" y="1860475"/>
            <a:ext cx="2981461" cy="300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4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199022" y="0"/>
            <a:ext cx="13391022" cy="7060691"/>
            <a:chOff x="-1199021" y="-35777"/>
            <a:chExt cx="13391022" cy="700567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65B2A85-11C5-44B7-B255-93206A886225}"/>
                </a:ext>
              </a:extLst>
            </p:cNvPr>
            <p:cNvSpPr/>
            <p:nvPr/>
          </p:nvSpPr>
          <p:spPr>
            <a:xfrm>
              <a:off x="8136429" y="-35777"/>
              <a:ext cx="4055572" cy="68580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8307133" cy="696989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D6E7DC76-5C45-4E7C-BE1F-8EFC2A8A1A6F}"/>
                </a:ext>
              </a:extLst>
            </p:cNvPr>
            <p:cNvSpPr/>
            <p:nvPr/>
          </p:nvSpPr>
          <p:spPr>
            <a:xfrm>
              <a:off x="-1199021" y="16876"/>
              <a:ext cx="9335449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64442" y="1935471"/>
            <a:ext cx="587638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49547" y="2726601"/>
            <a:ext cx="571323" cy="518398"/>
            <a:chOff x="377332" y="2853438"/>
            <a:chExt cx="687234" cy="623571"/>
          </a:xfrm>
        </p:grpSpPr>
        <p:sp>
          <p:nvSpPr>
            <p:cNvPr id="17" name="Овал 16"/>
            <p:cNvSpPr/>
            <p:nvPr/>
          </p:nvSpPr>
          <p:spPr>
            <a:xfrm>
              <a:off x="377332" y="2853438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07" y="2921681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5910" y="3759203"/>
            <a:ext cx="569153" cy="510573"/>
            <a:chOff x="377331" y="3679275"/>
            <a:chExt cx="684624" cy="614159"/>
          </a:xfrm>
        </p:grpSpPr>
        <p:sp>
          <p:nvSpPr>
            <p:cNvPr id="20" name="Овал 19"/>
            <p:cNvSpPr/>
            <p:nvPr/>
          </p:nvSpPr>
          <p:spPr>
            <a:xfrm>
              <a:off x="377331" y="367927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496" y="3738106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35882" y="4913272"/>
            <a:ext cx="559181" cy="511050"/>
            <a:chOff x="377330" y="4480021"/>
            <a:chExt cx="672628" cy="614732"/>
          </a:xfrm>
        </p:grpSpPr>
        <p:sp>
          <p:nvSpPr>
            <p:cNvPr id="23" name="Овал 22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22EB95E-9A1C-43EC-A8FB-A0A1A82AD4DB}"/>
              </a:ext>
            </a:extLst>
          </p:cNvPr>
          <p:cNvSpPr/>
          <p:nvPr/>
        </p:nvSpPr>
        <p:spPr>
          <a:xfrm>
            <a:off x="825843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КАЧЕСТВЕННЫЕ ПОКАЗАТЕЛИ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92899" y="5914971"/>
            <a:ext cx="559181" cy="511050"/>
            <a:chOff x="377330" y="4480021"/>
            <a:chExt cx="672628" cy="614732"/>
          </a:xfrm>
        </p:grpSpPr>
        <p:sp>
          <p:nvSpPr>
            <p:cNvPr id="30" name="Овал 29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213294" y="1731153"/>
            <a:ext cx="3504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КОМАНДА ДОБРОВОЛЬЦЕВ/ ОБЪЕДИНЕНИЕ ЛЮДЕЙ В ПОСЕЛЕНИИ (ПАРТНЕРЫ, СПОНСОРЫ, ВОЛОНТЕРЫ)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61309" y="2877463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БЕЗОПАСНАЯ ОКРУЖАЮЩАЯ СРЕДА / ДЕМОНТАЖ АВАРИЙНЫХ СТРОЕНИЙ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96375" y="3807549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МЕНЕЕ ПОЖАРООПАСНАЯ СРЕДА / ДЕМОНТАЖ ПОЖАРООПАСНЫХ СТРОЕНИЙ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56533" y="4760257"/>
            <a:ext cx="3504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КРАСИВЫЙ ВИД ПОСЕЛЕНИЯ / ДЕМОНТАЖ ВЕТХИХ СТРОЕНИЙ 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41304" y="5499847"/>
            <a:ext cx="3504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РАЗВИТИЕ ДОБРОВОЛЬЧЕСТВА НА СЕЛЕ / ОСВЕЩЕНИЕ ПРОЕКТА В СМИ, СОБСТВЕННЫЙ ПРИМЕР ДЛЯ ДРУГИХ/информационный повод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1" descr="C:\Users\xxxx\Desktop\yIOqP3dR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306" y="1383262"/>
            <a:ext cx="4091035" cy="411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2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-1199022" y="-202691"/>
            <a:ext cx="13391022" cy="7060691"/>
            <a:chOff x="-1199021" y="-35777"/>
            <a:chExt cx="13391022" cy="700567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65B2A85-11C5-44B7-B255-93206A886225}"/>
                </a:ext>
              </a:extLst>
            </p:cNvPr>
            <p:cNvSpPr/>
            <p:nvPr/>
          </p:nvSpPr>
          <p:spPr>
            <a:xfrm>
              <a:off x="8136429" y="-35777"/>
              <a:ext cx="4055572" cy="68580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8307133" cy="696989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D6E7DC76-5C45-4E7C-BE1F-8EFC2A8A1A6F}"/>
                </a:ext>
              </a:extLst>
            </p:cNvPr>
            <p:cNvSpPr/>
            <p:nvPr/>
          </p:nvSpPr>
          <p:spPr>
            <a:xfrm>
              <a:off x="-1199021" y="16876"/>
              <a:ext cx="9335449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455159" y="953836"/>
            <a:ext cx="587638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22EB95E-9A1C-43EC-A8FB-A0A1A82AD4DB}"/>
              </a:ext>
            </a:extLst>
          </p:cNvPr>
          <p:cNvSpPr/>
          <p:nvPr/>
        </p:nvSpPr>
        <p:spPr>
          <a:xfrm>
            <a:off x="825843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КОМАНДА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pic>
        <p:nvPicPr>
          <p:cNvPr id="35" name="Picture 1" descr="C:\Users\xxxx\Desktop\yIOqP3dR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6601" y="174812"/>
            <a:ext cx="1778200" cy="1789956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100052" y="787405"/>
            <a:ext cx="3504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БЕЗОПАСНАЯ ОКРУЖАЮЩАЯ СРЕДА / ДЕМОНТАЖ АВАРИЙНЫХ СТРОЕНИЙ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xxxx\Desktop\7ShjZ5mFi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4884"/>
            <a:ext cx="3172539" cy="2374447"/>
          </a:xfrm>
          <a:prstGeom prst="rect">
            <a:avLst/>
          </a:prstGeom>
          <a:noFill/>
        </p:spPr>
      </p:pic>
      <p:pic>
        <p:nvPicPr>
          <p:cNvPr id="2054" name="Picture 6" descr="C:\Users\xxxx\Desktop\_Z4vQkF_JI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113" y="1273627"/>
            <a:ext cx="3309257" cy="2481943"/>
          </a:xfrm>
          <a:prstGeom prst="rect">
            <a:avLst/>
          </a:prstGeom>
          <a:noFill/>
        </p:spPr>
      </p:pic>
      <p:pic>
        <p:nvPicPr>
          <p:cNvPr id="2055" name="Picture 7" descr="C:\Users\xxxx\Desktop\rX2-6fERKu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344" y="4474029"/>
            <a:ext cx="3178628" cy="2383971"/>
          </a:xfrm>
          <a:prstGeom prst="rect">
            <a:avLst/>
          </a:prstGeom>
          <a:noFill/>
        </p:spPr>
      </p:pic>
      <p:pic>
        <p:nvPicPr>
          <p:cNvPr id="2056" name="Picture 8" descr="C:\Users\xxxx\Desktop\wHDCEECCaE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1514" y="3878036"/>
            <a:ext cx="3276600" cy="2457450"/>
          </a:xfrm>
          <a:prstGeom prst="rect">
            <a:avLst/>
          </a:prstGeom>
          <a:noFill/>
        </p:spPr>
      </p:pic>
      <p:pic>
        <p:nvPicPr>
          <p:cNvPr id="2057" name="Picture 9" descr="C:\Users\xxxx\Desktop\4GVYs1R7q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1273629"/>
            <a:ext cx="2743200" cy="2057400"/>
          </a:xfrm>
          <a:prstGeom prst="rect">
            <a:avLst/>
          </a:prstGeom>
          <a:noFill/>
        </p:spPr>
      </p:pic>
      <p:pic>
        <p:nvPicPr>
          <p:cNvPr id="2058" name="Picture 10" descr="C:\Users\xxxx\Desktop\9dp4CbN00d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4172" y="3788229"/>
            <a:ext cx="3352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2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-1199022" y="-202691"/>
            <a:ext cx="13391022" cy="7060691"/>
            <a:chOff x="-1199021" y="-35777"/>
            <a:chExt cx="13391022" cy="700567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65B2A85-11C5-44B7-B255-93206A886225}"/>
                </a:ext>
              </a:extLst>
            </p:cNvPr>
            <p:cNvSpPr/>
            <p:nvPr/>
          </p:nvSpPr>
          <p:spPr>
            <a:xfrm>
              <a:off x="8136429" y="-35777"/>
              <a:ext cx="4055572" cy="68580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8307133" cy="696989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D6E7DC76-5C45-4E7C-BE1F-8EFC2A8A1A6F}"/>
                </a:ext>
              </a:extLst>
            </p:cNvPr>
            <p:cNvSpPr/>
            <p:nvPr/>
          </p:nvSpPr>
          <p:spPr>
            <a:xfrm>
              <a:off x="-1199021" y="16876"/>
              <a:ext cx="9335449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455159" y="953836"/>
            <a:ext cx="587638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22EB95E-9A1C-43EC-A8FB-A0A1A82AD4DB}"/>
              </a:ext>
            </a:extLst>
          </p:cNvPr>
          <p:cNvSpPr/>
          <p:nvPr/>
        </p:nvSpPr>
        <p:spPr>
          <a:xfrm>
            <a:off x="825843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РАБОТА СПЕЦТЕХНИКИ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57799" y="816753"/>
            <a:ext cx="3504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КОМАНДА ДОБРОВОЛЬЦЕВ/ ОБЪЕДИНЕНИЕ ЛЮДЕЙ В ПОСЕЛЕНИИ (ПАРТНЕРЫ, СПОНСОРЫ, ВОЛОНТЕРЫ)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1" descr="C:\Users\xxxx\Desktop\yIOqP3dR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9023" y="215153"/>
            <a:ext cx="1778200" cy="1789956"/>
          </a:xfrm>
          <a:prstGeom prst="rect">
            <a:avLst/>
          </a:prstGeom>
          <a:noFill/>
        </p:spPr>
      </p:pic>
      <p:pic>
        <p:nvPicPr>
          <p:cNvPr id="3074" name="Picture 2" descr="C:\Users\xxxx\Desktop\PJ8ur6hS7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46195"/>
            <a:ext cx="3309257" cy="2481943"/>
          </a:xfrm>
          <a:prstGeom prst="rect">
            <a:avLst/>
          </a:prstGeom>
          <a:noFill/>
        </p:spPr>
      </p:pic>
      <p:pic>
        <p:nvPicPr>
          <p:cNvPr id="3075" name="Picture 3" descr="C:\Users\xxxx\Desktop\Vi9QQi2jKy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5427" y="849085"/>
            <a:ext cx="3570515" cy="2677886"/>
          </a:xfrm>
          <a:prstGeom prst="rect">
            <a:avLst/>
          </a:prstGeom>
          <a:noFill/>
        </p:spPr>
      </p:pic>
      <p:pic>
        <p:nvPicPr>
          <p:cNvPr id="3076" name="Picture 4" descr="C:\Users\xxxx\Desktop\ryZ8IvvZEk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5671" y="1698171"/>
            <a:ext cx="3122840" cy="4163786"/>
          </a:xfrm>
          <a:prstGeom prst="rect">
            <a:avLst/>
          </a:prstGeom>
          <a:noFill/>
        </p:spPr>
      </p:pic>
      <p:pic>
        <p:nvPicPr>
          <p:cNvPr id="16" name="Picture 2" descr="C:\Users\xxxx\Downloads\416E434C-0A90-4CB1-8C56-9FFDFE42CA9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0882" y="3896285"/>
            <a:ext cx="3697941" cy="2773456"/>
          </a:xfrm>
          <a:prstGeom prst="rect">
            <a:avLst/>
          </a:prstGeom>
          <a:noFill/>
        </p:spPr>
      </p:pic>
      <p:pic>
        <p:nvPicPr>
          <p:cNvPr id="17" name="Picture 5" descr="C:\Users\xxxx\Downloads\B2CD273C-3370-40F7-B3E2-63617EB7685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3259" y="3608728"/>
            <a:ext cx="2436954" cy="324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2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17786</TotalTime>
  <Words>577</Words>
  <Application>Microsoft Office PowerPoint</Application>
  <PresentationFormat>Произвольный</PresentationFormat>
  <Paragraphs>160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Circe</vt:lpstr>
      <vt:lpstr>Times New Roman</vt:lpstr>
      <vt:lpstr>Circe Bold</vt:lpstr>
      <vt:lpstr>Calibri</vt:lpstr>
      <vt:lpstr>Circe Light</vt:lpstr>
      <vt:lpstr>Circe Extra Bold</vt:lpstr>
      <vt:lpstr>Circe ExtraBold</vt:lpstr>
      <vt:lpstr>Montserrat</vt:lpstr>
      <vt:lpstr>Montserrat Black</vt:lpstr>
      <vt:lpstr>Тема Office</vt:lpstr>
      <vt:lpstr>Слайд 1</vt:lpstr>
      <vt:lpstr>ВЕТХОСТЬ   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Этапы демонтажа склада</vt:lpstr>
      <vt:lpstr>Вид поселения</vt:lpstr>
      <vt:lpstr>Слайд 12</vt:lpstr>
      <vt:lpstr>Слайд 13</vt:lpstr>
      <vt:lpstr>Слайд 14</vt:lpstr>
      <vt:lpstr>Слайд 15</vt:lpstr>
      <vt:lpstr>Слайд 16</vt:lpstr>
    </vt:vector>
  </TitlesOfParts>
  <Company>SafeTec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20 Раменское сп</cp:lastModifiedBy>
  <cp:revision>454</cp:revision>
  <cp:lastPrinted>2020-06-22T09:36:24Z</cp:lastPrinted>
  <dcterms:created xsi:type="dcterms:W3CDTF">2020-01-22T13:17:43Z</dcterms:created>
  <dcterms:modified xsi:type="dcterms:W3CDTF">2021-04-06T12:08:49Z</dcterms:modified>
</cp:coreProperties>
</file>