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DE622C2B-5D53-D336-26D2-94C2ADBD6BBF}">
  <a:tblStyle styleId="{DE622C2B-5D53-D336-26D2-94C2ADBD6BBF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algn="ctr">
              <a:defRPr lang="ru-RU" sz="1600" b="1" i="0" u="none" strike="noStrike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defRPr>
            </a:pPr>
            <a:r>
              <a:rPr lang="ru-RU" sz="1800" b="1" i="0" u="none" strike="noStrike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Проекты рекультивации </a:t>
            </a:r>
            <a:endParaRPr>
              <a:latin typeface="Liberation Serif"/>
              <a:cs typeface="Liberation Serif"/>
            </a:endParaRPr>
          </a:p>
        </c:rich>
      </c:tx>
      <c:layout>
        <c:manualLayout>
          <c:xMode val="edge"/>
          <c:yMode val="edge"/>
          <c:x val="0.183920"/>
          <c:y val="0.067000"/>
        </c:manualLayout>
      </c:layout>
      <c:overlay val="0"/>
      <c:spPr bwMode="auto">
        <a:prstGeom prst="rect">
          <a:avLst/>
        </a:prstGeom>
        <a:noFill/>
        <a:ln w="0">
          <a:noFill/>
        </a:ln>
      </c:spPr>
      <c:txPr>
        <a:bodyPr/>
        <a:p>
          <a:pPr>
            <a:defRPr>
              <a:latin typeface="Liberation Serif"/>
              <a:ea typeface="Liberation Serif"/>
              <a:cs typeface="Liberation Serif"/>
            </a:defRPr>
          </a:pPr>
          <a:endParaRPr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Ряд1</c:v>
                </c:pt>
              </c:strCache>
            </c:strRef>
          </c:tx>
          <c:spPr bwMode="auto">
            <a:prstGeom prst="rect">
              <a:avLst/>
            </a:prstGeom>
            <a:solidFill>
              <a:srgbClr val="3B83B9"/>
            </a:solidFill>
            <a:ln w="0">
              <a:noFill/>
            </a:ln>
          </c:spPr>
          <c:invertIfNegative val="0"/>
          <c:dLbls>
            <c:dLblPos val="outEnd"/>
            <c:numFmt formatCode="General" sourceLinked="0"/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200" b="1" strike="noStrike" spc="0">
                    <a:solidFill>
                      <a:srgbClr val="000000"/>
                    </a:solidFill>
                    <a:latin typeface="+mn-lt"/>
                    <a:ea typeface="Arial"/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Общее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121</c:v>
                </c:pt>
                <c:pt idx="1">
                  <c:v>128</c:v>
                </c:pt>
                <c:pt idx="2">
                  <c:v>135</c:v>
                </c:pt>
                <c:pt idx="3">
                  <c:v>384</c:v>
                </c:pt>
              </c:numCache>
            </c:numRef>
          </c:val>
        </c:ser>
        <c:dLbls>
          <c:dLblPos val="outEnd"/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00"/>
        <c:axId val="137047043"/>
        <c:axId val="137047044"/>
      </c:barChart>
      <c:catAx>
        <c:axId val="13704704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 bwMode="auto"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600" b="1" strike="noStrike" spc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37047044"/>
        <c:crosses val="autoZero"/>
        <c:auto val="1"/>
        <c:lblAlgn val="ctr"/>
        <c:lblOffset val="100"/>
        <c:tickMarkSkip val="1"/>
        <c:noMultiLvlLbl val="0"/>
      </c:catAx>
      <c:valAx>
        <c:axId val="137047044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 bwMode="auto"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100" b="0" strike="noStrike" spc="0">
                <a:solidFill>
                  <a:srgbClr val="000000"/>
                </a:solidFill>
                <a:latin typeface="Arial"/>
                <a:ea typeface="Arial"/>
              </a:defRPr>
            </a:pPr>
            <a:endParaRPr lang="ru-RU"/>
          </a:p>
        </c:txPr>
        <c:crossAx val="137047043"/>
        <c:crosses val="autoZero"/>
        <c:crossBetween val="between"/>
      </c:valAx>
      <c:spPr bwMode="auto">
        <a:prstGeom prst="rect">
          <a:avLst/>
        </a:prstGeom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 bwMode="auto">
    <a:xfrm>
      <a:off x="4092264" y="2797746"/>
      <a:ext cx="3759478" cy="2162952"/>
    </a:xfrm>
    <a:prstGeom prst="rect">
      <a:avLst/>
    </a:prstGeom>
    <a:noFill/>
    <a:ln w="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defRPr>
            </a:pPr>
            <a:r>
              <a:rPr lang="ru-RU" sz="18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Кадастровые работы </a:t>
            </a:r>
            <a:endParaRPr sz="1800">
              <a:latin typeface="Liberation Serif"/>
              <a:cs typeface="Liberation Serif"/>
            </a:endParaRPr>
          </a:p>
        </c:rich>
      </c:tx>
      <c:layout>
        <c:manualLayout>
          <c:xMode val="edge"/>
          <c:yMode val="edge"/>
          <c:x val="0.203620"/>
          <c:y val="0.063140"/>
        </c:manualLayout>
      </c:layout>
      <c:overlay val="0"/>
      <c:spPr bwMode="auto">
        <a:prstGeom prst="rect">
          <a:avLst/>
        </a:prstGeom>
        <a:noFill/>
        <a:ln w="0">
          <a:noFill/>
        </a:ln>
      </c:spPr>
      <c:txPr>
        <a:bodyPr/>
        <a:p>
          <a:pPr>
            <a:defRPr>
              <a:latin typeface="Liberation Serif"/>
              <a:ea typeface="Liberation Serif"/>
              <a:cs typeface="Liberation Serif"/>
            </a:defRPr>
          </a:pPr>
          <a:endParaRPr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Ряд1</c:v>
                </c:pt>
              </c:strCache>
            </c:strRef>
          </c:tx>
          <c:spPr bwMode="auto">
            <a:prstGeom prst="rect">
              <a:avLst/>
            </a:prstGeom>
            <a:solidFill>
              <a:srgbClr val="19B1B3"/>
            </a:solidFill>
            <a:ln w="0">
              <a:noFill/>
            </a:ln>
          </c:spPr>
          <c:invertIfNegative val="0"/>
          <c:dLbls>
            <c:dLblPos val="outEnd"/>
            <c:numFmt formatCode="General" sourceLinked="0"/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200" b="1" strike="noStrike" spc="0">
                    <a:solidFill>
                      <a:srgbClr val="000000"/>
                    </a:solidFill>
                    <a:latin typeface="+mn-lt"/>
                    <a:ea typeface="Arial"/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Общее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198</c:v>
                </c:pt>
                <c:pt idx="2">
                  <c:v>260</c:v>
                </c:pt>
                <c:pt idx="3">
                  <c:v>503</c:v>
                </c:pt>
              </c:numCache>
            </c:numRef>
          </c:val>
        </c:ser>
        <c:dLbls>
          <c:dLblPos val="outEnd"/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00"/>
        <c:axId val="137047041"/>
        <c:axId val="137047042"/>
      </c:barChart>
      <c:catAx>
        <c:axId val="13704704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 bwMode="auto"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600" b="1" strike="noStrike" spc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37047042"/>
        <c:crosses val="autoZero"/>
        <c:auto val="1"/>
        <c:lblAlgn val="ctr"/>
        <c:lblOffset val="100"/>
        <c:tickMarkSkip val="1"/>
        <c:noMultiLvlLbl val="0"/>
      </c:catAx>
      <c:valAx>
        <c:axId val="137047042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 bwMode="auto"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100" b="0" strike="noStrike" spc="0">
                <a:solidFill>
                  <a:srgbClr val="000000"/>
                </a:solidFill>
                <a:latin typeface="Arial"/>
                <a:ea typeface="Arial"/>
              </a:defRPr>
            </a:pPr>
            <a:endParaRPr lang="ru-RU"/>
          </a:p>
        </c:txPr>
        <c:crossAx val="137047041"/>
        <c:crosses val="autoZero"/>
        <c:crossBetween val="between"/>
      </c:valAx>
      <c:spPr bwMode="auto">
        <a:prstGeom prst="rect">
          <a:avLst/>
        </a:prstGeom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 bwMode="auto">
    <a:xfrm>
      <a:off x="180719" y="2857312"/>
      <a:ext cx="3759478" cy="2059413"/>
    </a:xfrm>
    <a:prstGeom prst="rect">
      <a:avLst/>
    </a:prstGeom>
    <a:noFill/>
    <a:ln w="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algn="ctr">
              <a:defRPr lang="ru-RU" sz="1600" b="1" i="0" u="none" strike="noStrike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defRPr>
            </a:pPr>
            <a:r>
              <a:rPr lang="ru-RU" sz="1600" b="1" i="0" u="none" strike="noStrike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Осмотр и приемка земель </a:t>
            </a:r>
            <a:endParaRPr sz="1600">
              <a:latin typeface="Liberation Serif"/>
              <a:cs typeface="Liberation Serif"/>
            </a:endParaRPr>
          </a:p>
        </c:rich>
      </c:tx>
      <c:layout>
        <c:manualLayout>
          <c:xMode val="edge"/>
          <c:yMode val="edge"/>
          <c:x val="0.138630"/>
          <c:y val="0.056210"/>
        </c:manualLayout>
      </c:layout>
      <c:overlay val="0"/>
      <c:spPr bwMode="auto">
        <a:prstGeom prst="rect">
          <a:avLst/>
        </a:prstGeom>
        <a:noFill/>
        <a:ln w="0">
          <a:noFill/>
        </a:ln>
      </c:spPr>
      <c:txPr>
        <a:bodyPr/>
        <a:p>
          <a:pPr>
            <a:defRPr sz="1800">
              <a:latin typeface="Liberation Serif"/>
              <a:ea typeface="Liberation Serif"/>
              <a:cs typeface="Liberation Serif"/>
            </a:defRPr>
          </a:pPr>
          <a:endParaRPr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Ряд1</c:v>
                </c:pt>
              </c:strCache>
            </c:strRef>
          </c:tx>
          <c:spPr bwMode="auto">
            <a:prstGeom prst="rect">
              <a:avLst/>
            </a:prstGeom>
            <a:solidFill>
              <a:srgbClr val="632B8D"/>
            </a:solidFill>
            <a:ln w="0">
              <a:noFill/>
            </a:ln>
          </c:spPr>
          <c:invertIfNegative val="0"/>
          <c:dLbls>
            <c:dLblPos val="outEnd"/>
            <c:numFmt formatCode="General" sourceLinked="0"/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spc="0">
                    <a:solidFill>
                      <a:srgbClr val="000000"/>
                    </a:solidFill>
                    <a:latin typeface="Liberation Serif"/>
                    <a:ea typeface="Liberation Serif"/>
                    <a:cs typeface="Liberation Serif"/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Общее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15</c:v>
                </c:pt>
                <c:pt idx="2">
                  <c:v>15</c:v>
                </c:pt>
                <c:pt idx="3">
                  <c:v>39</c:v>
                </c:pt>
              </c:numCache>
            </c:numRef>
          </c:val>
        </c:ser>
        <c:dLbls>
          <c:dLblPos val="outEnd"/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  <c:txPr>
            <a:bodyPr/>
            <a:p>
              <a:pPr>
                <a:defRPr sz="1100">
                  <a:latin typeface="Liberation Serif"/>
                  <a:ea typeface="Liberation Serif"/>
                  <a:cs typeface="Liberation Serif"/>
                </a:defRPr>
              </a:pPr>
              <a:endParaRPr/>
            </a:p>
          </c:txPr>
        </c:dLbls>
        <c:gapWidth val="100"/>
        <c:axId val="139257347"/>
        <c:axId val="139257348"/>
      </c:barChart>
      <c:catAx>
        <c:axId val="13925734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 bwMode="auto"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400" b="1"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39257348"/>
        <c:crosses val="autoZero"/>
        <c:auto val="1"/>
        <c:lblAlgn val="ctr"/>
        <c:lblOffset val="100"/>
        <c:tickMarkSkip val="1"/>
        <c:noMultiLvlLbl val="0"/>
      </c:catAx>
      <c:valAx>
        <c:axId val="139257348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 bwMode="auto"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200"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39257347"/>
        <c:crosses val="autoZero"/>
        <c:crossBetween val="between"/>
      </c:valAx>
      <c:spPr bwMode="auto">
        <a:prstGeom prst="rect">
          <a:avLst/>
        </a:prstGeom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 bwMode="auto">
    <a:xfrm>
      <a:off x="180000" y="4956440"/>
      <a:ext cx="3760197" cy="1850400"/>
    </a:xfrm>
    <a:prstGeom prst="rect">
      <a:avLst/>
    </a:prstGeom>
    <a:noFill/>
    <a:ln w="0">
      <a:noFill/>
    </a:ln>
  </c:spPr>
  <c:txPr>
    <a:bodyPr/>
    <a:lstStyle/>
    <a:p>
      <a:pPr>
        <a:defRPr sz="1600">
          <a:latin typeface="Liberation Serif"/>
          <a:ea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algn="ctr">
              <a:defRPr lang="ru-RU" sz="1800" b="1" i="0" u="none" strike="noStrike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defRPr>
            </a:pPr>
            <a:r>
              <a:rPr lang="ru-RU" sz="1800" b="1" i="0" u="none" strike="noStrike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Авиаполеты</a:t>
            </a:r>
            <a:endParaRPr sz="1800" b="1" i="0" u="none" strike="noStrike">
              <a:solidFill>
                <a:srgbClr val="064D6B"/>
              </a:solidFill>
              <a:latin typeface="Liberation Serif"/>
              <a:cs typeface="Liberation Serif"/>
            </a:endParaRPr>
          </a:p>
          <a:p>
            <a:pPr algn="ctr">
              <a:defRPr lang="ru-RU" sz="1800" b="1" i="0" u="none" strike="noStrike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defRPr>
            </a:pPr>
            <a:r>
              <a:rPr lang="ru-RU" sz="1800" b="1" i="0" u="none" strike="noStrike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(земельный контроль) </a:t>
            </a:r>
            <a:endParaRPr sz="1800">
              <a:latin typeface="Liberation Serif"/>
              <a:cs typeface="Liberation Serif"/>
            </a:endParaRPr>
          </a:p>
        </c:rich>
      </c:tx>
      <c:layout>
        <c:manualLayout>
          <c:xMode val="edge"/>
          <c:yMode val="edge"/>
          <c:x val="0.157970"/>
          <c:y val="0.022760"/>
        </c:manualLayout>
      </c:layout>
      <c:overlay val="0"/>
      <c:spPr bwMode="auto">
        <a:prstGeom prst="rect">
          <a:avLst/>
        </a:prstGeom>
        <a:noFill/>
        <a:ln w="0">
          <a:noFill/>
        </a:ln>
      </c:spPr>
      <c:txPr>
        <a:bodyPr/>
        <a:p>
          <a:pPr>
            <a:defRPr sz="1800">
              <a:latin typeface="Liberation Serif"/>
              <a:ea typeface="Liberation Serif"/>
              <a:cs typeface="Liberation Serif"/>
            </a:defRPr>
          </a:pPr>
          <a:endParaRPr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Ряд1</c:v>
                </c:pt>
              </c:strCache>
            </c:strRef>
          </c:tx>
          <c:spPr bwMode="auto">
            <a:prstGeom prst="rect">
              <a:avLst/>
            </a:prstGeom>
            <a:solidFill>
              <a:srgbClr val="5460BE"/>
            </a:solidFill>
            <a:ln w="0">
              <a:noFill/>
            </a:ln>
          </c:spPr>
          <c:invertIfNegative val="0"/>
          <c:dLbls>
            <c:dLblPos val="outEnd"/>
            <c:numFmt formatCode="General" sourceLinked="0"/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200" b="1" strike="noStrike" spc="0">
                    <a:solidFill>
                      <a:srgbClr val="000000"/>
                    </a:solidFill>
                    <a:latin typeface="+mn-lt"/>
                    <a:ea typeface="Arial"/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Общее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16</c:v>
                </c:pt>
              </c:numCache>
            </c:numRef>
          </c:val>
        </c:ser>
        <c:dLbls>
          <c:dLblPos val="outEnd"/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00"/>
        <c:axId val="139257345"/>
        <c:axId val="139257346"/>
      </c:barChart>
      <c:catAx>
        <c:axId val="13925734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 bwMode="auto"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600" b="1" strike="noStrike" spc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39257346"/>
        <c:crosses val="autoZero"/>
        <c:auto val="1"/>
        <c:lblAlgn val="ctr"/>
        <c:lblOffset val="100"/>
        <c:tickMarkSkip val="1"/>
        <c:noMultiLvlLbl val="0"/>
      </c:catAx>
      <c:valAx>
        <c:axId val="139257346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 bwMode="auto">
          <a:prstGeom prst="rect">
            <a:avLst/>
          </a:prstGeom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100" b="0" strike="noStrike" spc="0">
                <a:solidFill>
                  <a:srgbClr val="000000"/>
                </a:solidFill>
                <a:latin typeface="Arial"/>
                <a:ea typeface="Arial"/>
              </a:defRPr>
            </a:pPr>
            <a:endParaRPr lang="ru-RU"/>
          </a:p>
        </c:txPr>
        <c:crossAx val="139257345"/>
        <c:crosses val="autoZero"/>
        <c:crossBetween val="between"/>
      </c:valAx>
      <c:spPr bwMode="auto">
        <a:prstGeom prst="rect">
          <a:avLst/>
        </a:prstGeom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 bwMode="auto">
    <a:xfrm>
      <a:off x="8107304" y="2857312"/>
      <a:ext cx="3759478" cy="2064216"/>
    </a:xfrm>
    <a:prstGeom prst="rect">
      <a:avLst/>
    </a:prstGeom>
    <a:noFill/>
    <a:ln w="0">
      <a:noFill/>
      <a:round/>
    </a:ln>
  </c:spPr>
  <c:externalData r:id="rId1">
    <c:autoUpdate val="0"/>
  </c:externalData>
</c:chartSpac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chart" Target="../charts/chart1.xml" /><Relationship Id="rId4" Type="http://schemas.openxmlformats.org/officeDocument/2006/relationships/chart" Target="../charts/chart2.xml" /><Relationship Id="rId5" Type="http://schemas.openxmlformats.org/officeDocument/2006/relationships/chart" Target="../charts/chart3.xml" 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chart" Target="../charts/chart4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00D5AF"/>
            </a:gs>
            <a:gs pos="50000">
              <a:srgbClr val="2D96B7"/>
            </a:gs>
            <a:gs pos="100000">
              <a:srgbClr val="644AC1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535726" name="Рисунок 955357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7429921" cy="6176134"/>
          </a:xfrm>
          <a:prstGeom prst="rect">
            <a:avLst/>
          </a:prstGeom>
        </p:spPr>
      </p:pic>
      <p:pic>
        <p:nvPicPr>
          <p:cNvPr id="1893149489" name="Рисунок 18931494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81468" y="228598"/>
            <a:ext cx="1667741" cy="2038349"/>
          </a:xfrm>
          <a:prstGeom prst="rect">
            <a:avLst/>
          </a:prstGeom>
        </p:spPr>
      </p:pic>
      <p:sp>
        <p:nvSpPr>
          <p:cNvPr id="1227583198" name="TextBox 1227583197"/>
          <p:cNvSpPr txBox="1"/>
          <p:nvPr/>
        </p:nvSpPr>
        <p:spPr bwMode="auto">
          <a:xfrm flipH="0" flipV="0">
            <a:off x="4561035" y="4807512"/>
            <a:ext cx="7212430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ru-RU" sz="3600" b="1" i="0" u="none" strike="noStrike" cap="none" spc="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Экологическое благополучие </a:t>
            </a:r>
            <a:endParaRPr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1962857405" name="TextBox 1962857404"/>
          <p:cNvSpPr txBox="1"/>
          <p:nvPr/>
        </p:nvSpPr>
        <p:spPr bwMode="auto">
          <a:xfrm>
            <a:off x="8667117" y="2245241"/>
            <a:ext cx="2809830" cy="6457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>
                <a:solidFill>
                  <a:schemeClr val="bg1"/>
                </a:solidFill>
              </a:rPr>
              <a:t>А</a:t>
            </a:r>
            <a:r>
              <a:rPr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дминистрация </a:t>
            </a:r>
            <a:endParaRPr>
              <a:latin typeface="Liberation Serif"/>
              <a:cs typeface="Liberation Serif"/>
            </a:endParaRPr>
          </a:p>
          <a:p>
            <a:pPr algn="ctr">
              <a:defRPr/>
            </a:pPr>
            <a:r>
              <a:rPr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Ямальского района</a:t>
            </a:r>
            <a:endParaRPr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3303100" name="TextBox 943303099"/>
          <p:cNvSpPr txBox="1"/>
          <p:nvPr/>
        </p:nvSpPr>
        <p:spPr bwMode="auto">
          <a:xfrm>
            <a:off x="80718" y="0"/>
            <a:ext cx="10892526" cy="427079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2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Особенности проведения природоохранных мероприятий </a:t>
            </a:r>
            <a:endParaRPr sz="2200" b="1">
              <a:solidFill>
                <a:srgbClr val="135673"/>
              </a:solidFill>
              <a:latin typeface="Liberation Serif"/>
              <a:cs typeface="Liberation Serif"/>
            </a:endParaRPr>
          </a:p>
        </p:txBody>
      </p:sp>
      <p:pic>
        <p:nvPicPr>
          <p:cNvPr id="822773532" name="Рисунок 998757141"/>
          <p:cNvPicPr/>
          <p:nvPr/>
        </p:nvPicPr>
        <p:blipFill>
          <a:blip r:embed="rId2"/>
          <a:srcRect l="0" t="98873" r="0" b="0"/>
          <a:stretch/>
        </p:blipFill>
        <p:spPr bwMode="auto">
          <a:xfrm>
            <a:off x="0" y="427079"/>
            <a:ext cx="12191995" cy="265119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 bwMode="auto">
          <a:xfrm flipH="0" flipV="0">
            <a:off x="0" y="665168"/>
            <a:ext cx="11695282" cy="82332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5750" indent="-285750" algn="l">
              <a:buFontTx/>
              <a:buChar char="-"/>
              <a:defRPr/>
            </a:pPr>
            <a:r>
              <a:rPr lang="ru-RU" sz="16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значительное </a:t>
            </a:r>
            <a:r>
              <a:rPr lang="ru-RU" sz="16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количество </a:t>
            </a:r>
            <a:r>
              <a:rPr lang="ru-RU" sz="16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мест и объемов накопления различных видов отходов;</a:t>
            </a:r>
            <a:endParaRPr lang="ru-RU" sz="1600" b="1">
              <a:solidFill>
                <a:srgbClr val="135673"/>
              </a:solidFill>
              <a:latin typeface="Liberation Serif"/>
              <a:ea typeface="Liberation Serif"/>
              <a:cs typeface="Liberation Serif"/>
            </a:endParaRPr>
          </a:p>
          <a:p>
            <a:pPr marL="285750" indent="-285750" algn="l">
              <a:buFontTx/>
              <a:buChar char="-"/>
              <a:defRPr/>
            </a:pPr>
            <a:r>
              <a:rPr lang="ru-RU" sz="16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расширенный перечень заинтересованных лиц в экологическом благополучии территории</a:t>
            </a:r>
            <a:r>
              <a:rPr lang="en-US" sz="16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;</a:t>
            </a:r>
            <a:endParaRPr lang="ru-RU" sz="1600" b="1">
              <a:solidFill>
                <a:srgbClr val="135673"/>
              </a:solidFill>
              <a:latin typeface="Liberation Serif"/>
              <a:cs typeface="Liberation Serif"/>
            </a:endParaRPr>
          </a:p>
          <a:p>
            <a:pPr marL="285750" indent="-285750" algn="l">
              <a:buFontTx/>
              <a:buChar char="-"/>
              <a:defRPr/>
            </a:pPr>
            <a:r>
              <a:rPr lang="ru-RU" sz="16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отсутствие единого реестра объектов </a:t>
            </a:r>
            <a:r>
              <a:rPr lang="ru-RU" sz="16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захламления и </a:t>
            </a:r>
            <a:r>
              <a:rPr lang="ru-RU" sz="16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наглядного картографического материала. </a:t>
            </a:r>
            <a:endParaRPr sz="1600" b="1">
              <a:solidFill>
                <a:srgbClr val="135673"/>
              </a:solidFill>
              <a:latin typeface="Liberation Serif"/>
              <a:cs typeface="Liberation Serif"/>
            </a:endParaRPr>
          </a:p>
        </p:txBody>
      </p:sp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0" y="1565294"/>
          <a:ext cx="11866122" cy="54609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{DE622C2B-5D53-D336-26D2-94C2ADBD6BBF}</a:tableStyleId>
              </a:tblPr>
              <a:tblGrid>
                <a:gridCol w="2890996"/>
                <a:gridCol w="3570157"/>
                <a:gridCol w="2673316"/>
                <a:gridCol w="3044824"/>
              </a:tblGrid>
              <a:tr h="295454">
                <a:tc>
                  <a:txBody>
                    <a:bodyPr/>
                    <a:p>
                      <a:pPr marL="234314" indent="-234314" algn="ctr">
                        <a:buAutoNum type="arabicPeriod"/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Liberation Serif"/>
                          <a:ea typeface="Liberation Serif"/>
                          <a:cs typeface="Liberation Serif"/>
                        </a:rPr>
                        <a:t>ОЦИФРОВКА </a:t>
                      </a:r>
                      <a:endParaRPr sz="1600">
                        <a:solidFill>
                          <a:schemeClr val="tx1"/>
                        </a:solidFill>
                        <a:latin typeface="Liberation Serif"/>
                        <a:cs typeface="Liberation Serif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Liberation Serif"/>
                          <a:ea typeface="Liberation Serif"/>
                          <a:cs typeface="Liberation Serif"/>
                        </a:rPr>
                        <a:t>ДАННЫХ </a:t>
                      </a:r>
                      <a:endParaRPr sz="1400">
                        <a:solidFill>
                          <a:schemeClr val="tx1"/>
                        </a:solidFill>
                        <a:latin typeface="Liberation Serif"/>
                        <a:cs typeface="Liberation Serif"/>
                      </a:endParaRPr>
                    </a:p>
                  </a:txBody>
                  <a:tcPr>
                    <a:solidFill>
                      <a:srgbClr val="04ACA4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Liberation Serif"/>
                          <a:ea typeface="Liberation Serif"/>
                          <a:cs typeface="Liberation Serif"/>
                        </a:rPr>
                        <a:t>2. ГРУППИРОВКА </a:t>
                      </a:r>
                      <a:endParaRPr sz="1600">
                        <a:solidFill>
                          <a:schemeClr val="tx1"/>
                        </a:solidFill>
                        <a:latin typeface="Liberation Serif"/>
                        <a:cs typeface="Liberation Serif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Liberation Serif"/>
                          <a:ea typeface="Liberation Serif"/>
                          <a:cs typeface="Liberation Serif"/>
                        </a:rPr>
                        <a:t>ОБЪЕКТОВ</a:t>
                      </a:r>
                      <a:endParaRPr sz="1600">
                        <a:solidFill>
                          <a:schemeClr val="tx1"/>
                        </a:solidFill>
                        <a:latin typeface="Liberation Serif"/>
                        <a:cs typeface="Liberation Serif"/>
                      </a:endParaRPr>
                    </a:p>
                  </a:txBody>
                  <a:tcPr>
                    <a:solidFill>
                      <a:srgbClr val="04ACA4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Liberation Serif"/>
                          <a:ea typeface="Liberation Serif"/>
                          <a:cs typeface="Liberation Serif"/>
                        </a:rPr>
                        <a:t>3. РАССТАНОВКА ПРИОРИТЕТОВ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latin typeface="Liberation Serif"/>
                          <a:ea typeface="Liberation Serif"/>
                          <a:cs typeface="Liberation Serif"/>
                        </a:rPr>
                        <a:t> </a:t>
                      </a:r>
                      <a:endParaRPr sz="1350" b="1">
                        <a:solidFill>
                          <a:schemeClr val="tx1"/>
                        </a:solidFill>
                        <a:latin typeface="Liberation Serif"/>
                        <a:cs typeface="Liberation Serif"/>
                      </a:endParaRPr>
                    </a:p>
                  </a:txBody>
                  <a:tcPr>
                    <a:solidFill>
                      <a:srgbClr val="04ACA4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Liberation Serif"/>
                          <a:ea typeface="Liberation Serif"/>
                          <a:cs typeface="Liberation Serif"/>
                        </a:rPr>
                        <a:t>4. ОПРЕДЕЛЕНИЕ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latin typeface="Liberation Serif"/>
                          <a:ea typeface="Liberation Serif"/>
                          <a:cs typeface="Liberation Serif"/>
                        </a:rPr>
                        <a:t>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latin typeface="Liberation Serif"/>
                          <a:ea typeface="Liberation Serif"/>
                          <a:cs typeface="Liberation Serif"/>
                        </a:rPr>
                        <a:t>СПОСОБА ЛИКВИДАЦИИ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Liberation Serif"/>
                          <a:ea typeface="Liberation Serif"/>
                          <a:cs typeface="Liberation Serif"/>
                        </a:rPr>
                        <a:t> </a:t>
                      </a:r>
                      <a:endParaRPr sz="1350" b="1">
                        <a:solidFill>
                          <a:schemeClr val="tx1"/>
                        </a:solidFill>
                        <a:latin typeface="Liberation Serif"/>
                        <a:cs typeface="Liberation Serif"/>
                      </a:endParaRPr>
                    </a:p>
                  </a:txBody>
                  <a:tcPr>
                    <a:solidFill>
                      <a:srgbClr val="04ACA4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marL="239821" indent="-239821">
                        <a:buAutoNum type="arabicPeriod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Пространственная привязка (</a:t>
                      </a:r>
                      <a:r>
                        <a:rPr lang="en-US" sz="1600">
                          <a:latin typeface="Liberation Serif"/>
                          <a:ea typeface="Liberation Serif"/>
                          <a:cs typeface="Liberation Serif"/>
                        </a:rPr>
                        <a:t>GPS</a:t>
                      </a: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, карта, фототаблица)</a:t>
                      </a: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;</a:t>
                      </a:r>
                      <a:endParaRPr lang="ru-RU" sz="1600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>
                        <a:defRPr/>
                      </a:pP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2. Определение площади /объема;</a:t>
                      </a:r>
                      <a:endParaRPr lang="ru-RU" sz="1600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>
                        <a:defRPr/>
                      </a:pP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3. Определение видового состава; </a:t>
                      </a:r>
                      <a:endParaRPr lang="ru-RU" sz="1600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>
                        <a:defRPr/>
                      </a:pP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4. Подготовка картографического материала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ru-RU" sz="1600" b="1" u="sng">
                          <a:latin typeface="Liberation Serif"/>
                          <a:ea typeface="Liberation Serif"/>
                          <a:cs typeface="Liberation Serif"/>
                        </a:rPr>
                        <a:t>по территориальному признаку:</a:t>
                      </a:r>
                      <a:r>
                        <a:rPr lang="ru-RU" sz="1600" b="1" u="sng">
                          <a:latin typeface="Liberation Serif"/>
                          <a:ea typeface="Liberation Serif"/>
                          <a:cs typeface="Liberation Serif"/>
                        </a:rPr>
                        <a:t> 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в границах населенных пунктов;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на межселенной территории; 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ru-RU" sz="1600" b="1" u="sng">
                          <a:latin typeface="Liberation Serif"/>
                          <a:ea typeface="Liberation Serif"/>
                          <a:cs typeface="Liberation Serif"/>
                        </a:rPr>
                        <a:t>по происхождению:</a:t>
                      </a:r>
                      <a:endParaRPr sz="1400" b="1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современные;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«историческое наследие»); 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ru-RU" sz="1600" b="1">
                          <a:latin typeface="Liberation Serif"/>
                          <a:ea typeface="Liberation Serif"/>
                          <a:cs typeface="Liberation Serif"/>
                        </a:rPr>
                        <a:t>по объему / площади:</a:t>
                      </a:r>
                      <a:endParaRPr sz="1400" b="1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большие; 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средние; 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маленькие;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ru-RU" sz="1600" b="1">
                          <a:latin typeface="Liberation Serif"/>
                          <a:ea typeface="Liberation Serif"/>
                          <a:cs typeface="Liberation Serif"/>
                        </a:rPr>
                        <a:t>по видовому составу отходов:</a:t>
                      </a:r>
                      <a:r>
                        <a:rPr lang="ru-RU" sz="1600" b="1">
                          <a:latin typeface="Liberation Serif"/>
                          <a:ea typeface="Liberation Serif"/>
                          <a:cs typeface="Liberation Serif"/>
                        </a:rPr>
                        <a:t> 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металл; 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древесные и строительные отходы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покрышки</a:t>
                      </a: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 и т.п.</a:t>
                      </a:r>
                      <a:endParaRPr sz="1600">
                        <a:latin typeface="Liberation Serif"/>
                        <a:cs typeface="Liberation Serif"/>
                      </a:endParaRP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ru-RU" sz="1600" b="1">
                          <a:latin typeface="Liberation Serif"/>
                          <a:ea typeface="Liberation Serif"/>
                          <a:cs typeface="Liberation Serif"/>
                        </a:rPr>
                        <a:t>по источнику выявления:</a:t>
                      </a:r>
                      <a:r>
                        <a:rPr lang="ru-RU" sz="1600" b="1">
                          <a:latin typeface="Liberation Serif"/>
                          <a:ea typeface="Liberation Serif"/>
                          <a:cs typeface="Liberation Serif"/>
                        </a:rPr>
                        <a:t> 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прокуратура;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водный мониторинг; 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земельный контроль;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обращения граждан.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239821" indent="-239821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Решение суда; </a:t>
                      </a:r>
                      <a:endParaRPr lang="ru-RU" sz="1600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9821" indent="-239821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  <a:defRPr/>
                      </a:pP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2.  Представление прокуратуры; </a:t>
                      </a:r>
                      <a:endParaRPr lang="ru-RU" sz="1600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3. Предписание МЧС; </a:t>
                      </a:r>
                      <a:endParaRPr lang="ru-RU" sz="1600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4. Решение КДН и ЗП; </a:t>
                      </a:r>
                      <a:endParaRPr lang="ru-RU" sz="1600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5. Данные мониторинга </a:t>
                      </a: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водоохранных</a:t>
                      </a: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 зон (ВОЗ);</a:t>
                      </a: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 </a:t>
                      </a:r>
                      <a:endParaRPr lang="ru-RU" sz="1600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6. Протокольные поручения</a:t>
                      </a:r>
                      <a:r>
                        <a:rPr lang="en-US" sz="1600">
                          <a:latin typeface="Liberation Serif"/>
                          <a:ea typeface="Liberation Serif"/>
                          <a:cs typeface="Liberation Serif"/>
                        </a:rPr>
                        <a:t>;</a:t>
                      </a:r>
                      <a:endParaRPr lang="en-US" sz="1600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600">
                        <a:latin typeface="Liberation Serif"/>
                        <a:cs typeface="Liberation Serif"/>
                      </a:endParaRPr>
                    </a:p>
                    <a:p>
                      <a:pPr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7. </a:t>
                      </a:r>
                      <a:r>
                        <a:rPr lang="ru-RU" sz="1600">
                          <a:latin typeface="Liberation Serif"/>
                          <a:ea typeface="Liberation Serif"/>
                          <a:cs typeface="Liberation Serif"/>
                        </a:rPr>
                        <a:t>Свои приоритеты</a:t>
                      </a:r>
                      <a:r>
                        <a:rPr lang="en-US" sz="1600">
                          <a:latin typeface="Liberation Serif"/>
                          <a:ea typeface="Liberation Serif"/>
                          <a:cs typeface="Liberation Serif"/>
                        </a:rPr>
                        <a:t>;</a:t>
                      </a:r>
                      <a:endParaRPr sz="1400">
                        <a:latin typeface="Liberation Serif"/>
                        <a:cs typeface="Liberation Serif"/>
                      </a:endParaRPr>
                    </a:p>
                    <a:p>
                      <a:pPr>
                        <a:defRPr/>
                      </a:pPr>
                      <a:endParaRPr sz="1400">
                        <a:latin typeface="Liberation Serif"/>
                        <a:cs typeface="Liberation Serif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r>
                        <a:rPr lang="ru-RU" sz="1600" u="none">
                          <a:latin typeface="Liberation Serif"/>
                          <a:ea typeface="Liberation Serif"/>
                          <a:cs typeface="Liberation Serif"/>
                        </a:rPr>
                        <a:t>Земельный контроль (претензии, суды)</a:t>
                      </a:r>
                      <a:r>
                        <a:rPr lang="en-US" sz="1600" u="none">
                          <a:latin typeface="Liberation Serif"/>
                          <a:ea typeface="Liberation Serif"/>
                          <a:cs typeface="Liberation Serif"/>
                        </a:rPr>
                        <a:t>;</a:t>
                      </a:r>
                      <a:endParaRPr lang="en-US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endParaRPr lang="en-US" sz="1600" u="none">
                        <a:latin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r>
                        <a:rPr lang="ru-RU" sz="1600" u="none">
                          <a:latin typeface="Liberation Serif"/>
                          <a:ea typeface="Liberation Serif"/>
                          <a:cs typeface="Liberation Serif"/>
                        </a:rPr>
                        <a:t>Экологические акции (волонтеры, привлечение «Зеленой Арктики»)</a:t>
                      </a:r>
                      <a:r>
                        <a:rPr lang="en-US" sz="1600" u="none">
                          <a:latin typeface="Liberation Serif"/>
                          <a:ea typeface="Liberation Serif"/>
                          <a:cs typeface="Liberation Serif"/>
                        </a:rPr>
                        <a:t>;</a:t>
                      </a:r>
                      <a:endParaRPr lang="en-US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endParaRPr sz="1600" u="none">
                        <a:latin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r>
                        <a:rPr lang="ru-RU" sz="1600" u="none">
                          <a:latin typeface="Liberation Serif"/>
                          <a:ea typeface="Liberation Serif"/>
                          <a:cs typeface="Liberation Serif"/>
                        </a:rPr>
                        <a:t>Субботники</a:t>
                      </a:r>
                      <a:r>
                        <a:rPr lang="en-US" sz="1600" u="none">
                          <a:latin typeface="Liberation Serif"/>
                          <a:ea typeface="Liberation Serif"/>
                          <a:cs typeface="Liberation Serif"/>
                        </a:rPr>
                        <a:t>;</a:t>
                      </a:r>
                      <a:endParaRPr lang="en-US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endParaRPr lang="ru-RU" sz="1600" u="none">
                        <a:latin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r>
                        <a:rPr lang="ru-RU" sz="1600" u="none">
                          <a:latin typeface="Liberation Serif"/>
                          <a:ea typeface="Liberation Serif"/>
                          <a:cs typeface="Liberation Serif"/>
                        </a:rPr>
                        <a:t>Взаимодействие с компаниями</a:t>
                      </a:r>
                      <a:r>
                        <a:rPr lang="en-US" sz="1600" u="none">
                          <a:latin typeface="Liberation Serif"/>
                          <a:ea typeface="Liberation Serif"/>
                          <a:cs typeface="Liberation Serif"/>
                        </a:rPr>
                        <a:t>;</a:t>
                      </a:r>
                      <a:endParaRPr lang="en-US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endParaRPr lang="en-US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r>
                        <a:rPr lang="ru-RU" sz="1600" u="none">
                          <a:latin typeface="Liberation Serif"/>
                          <a:ea typeface="Liberation Serif"/>
                          <a:cs typeface="Liberation Serif"/>
                        </a:rPr>
                        <a:t>«Зеленый бюджет»</a:t>
                      </a:r>
                      <a:r>
                        <a:rPr lang="en-US" sz="1600" u="none">
                          <a:latin typeface="Liberation Serif"/>
                          <a:ea typeface="Liberation Serif"/>
                          <a:cs typeface="Liberation Serif"/>
                        </a:rPr>
                        <a:t>;</a:t>
                      </a:r>
                      <a:endParaRPr lang="en-US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endParaRPr lang="en-US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r>
                        <a:rPr lang="ru-RU" sz="1600" u="none">
                          <a:latin typeface="Liberation Serif"/>
                          <a:ea typeface="Liberation Serif"/>
                          <a:cs typeface="Liberation Serif"/>
                        </a:rPr>
                        <a:t>Внебюджет</a:t>
                      </a:r>
                      <a:r>
                        <a:rPr lang="en-US" sz="1600" u="none">
                          <a:latin typeface="Liberation Serif"/>
                          <a:ea typeface="Liberation Serif"/>
                          <a:cs typeface="Liberation Serif"/>
                        </a:rPr>
                        <a:t>;</a:t>
                      </a:r>
                      <a:endParaRPr lang="en-US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endParaRPr lang="en-US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r>
                        <a:rPr lang="ru-RU" sz="1600" u="none">
                          <a:latin typeface="Liberation Serif"/>
                          <a:ea typeface="Liberation Serif"/>
                          <a:cs typeface="Liberation Serif"/>
                        </a:rPr>
                        <a:t>Местными силами</a:t>
                      </a:r>
                      <a:r>
                        <a:rPr lang="en-US" sz="1600" u="none">
                          <a:latin typeface="Liberation Serif"/>
                          <a:ea typeface="Liberation Serif"/>
                          <a:cs typeface="Liberation Serif"/>
                        </a:rPr>
                        <a:t>;</a:t>
                      </a:r>
                      <a:endParaRPr lang="en-US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>
                        <a:defRPr/>
                      </a:pPr>
                      <a:endParaRPr lang="ru-RU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endParaRPr lang="ru-RU" sz="1600" u="none">
                        <a:latin typeface="Liberation Serif"/>
                        <a:ea typeface="Liberation Serif"/>
                        <a:cs typeface="Liberation Serif"/>
                      </a:endParaRPr>
                    </a:p>
                    <a:p>
                      <a:pPr>
                        <a:defRPr/>
                      </a:pPr>
                      <a:endParaRPr lang="ru-RU" sz="1600" u="none">
                        <a:latin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endParaRPr sz="1400" u="none">
                        <a:latin typeface="Liberation Serif"/>
                        <a:cs typeface="Liberation Serif"/>
                      </a:endParaRPr>
                    </a:p>
                    <a:p>
                      <a:pPr marL="234314" indent="-234314">
                        <a:buFont typeface="+mj-lt"/>
                        <a:buAutoNum type="arabicPeriod"/>
                        <a:defRPr/>
                      </a:pPr>
                      <a:endParaRPr sz="1400" u="none">
                        <a:latin typeface="Liberation Serif"/>
                        <a:cs typeface="Liberation Serif"/>
                      </a:endParaRPr>
                    </a:p>
                    <a:p>
                      <a:pPr>
                        <a:defRPr/>
                      </a:pPr>
                      <a:endParaRPr u="none">
                        <a:latin typeface="Liberation Serif"/>
                        <a:cs typeface="Liberation Serif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35308998" name="TextBox 73"/>
          <p:cNvSpPr txBox="1"/>
          <p:nvPr/>
        </p:nvSpPr>
        <p:spPr bwMode="auto">
          <a:xfrm flipH="0" flipV="0">
            <a:off x="-9539" y="376579"/>
            <a:ext cx="11714721" cy="366119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Liberation Serif"/>
                <a:ea typeface="Liberation Serif"/>
                <a:cs typeface="Liberation Serif"/>
              </a:rPr>
              <a:t>ВЫЗОВЫ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Liberation Serif"/>
                <a:ea typeface="Liberation Serif"/>
                <a:cs typeface="Liberation Serif"/>
              </a:rPr>
              <a:t>:</a:t>
            </a:r>
            <a:endParaRPr b="1">
              <a:solidFill>
                <a:schemeClr val="accent5"/>
              </a:solidFill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5660025" name="TextBox 505660024"/>
          <p:cNvSpPr txBox="1"/>
          <p:nvPr/>
        </p:nvSpPr>
        <p:spPr bwMode="auto">
          <a:xfrm>
            <a:off x="80718" y="0"/>
            <a:ext cx="6934215" cy="427079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2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Динамика основных показателей </a:t>
            </a:r>
            <a:endParaRPr sz="2200" b="1">
              <a:solidFill>
                <a:srgbClr val="135673"/>
              </a:solidFill>
              <a:latin typeface="Liberation Serif"/>
              <a:cs typeface="Liberation Serif"/>
            </a:endParaRPr>
          </a:p>
        </p:txBody>
      </p:sp>
      <p:pic>
        <p:nvPicPr>
          <p:cNvPr id="56782147" name="Рисунок 998757141"/>
          <p:cNvPicPr/>
          <p:nvPr/>
        </p:nvPicPr>
        <p:blipFill>
          <a:blip r:embed="rId2"/>
          <a:srcRect l="0" t="98873" r="0" b="0"/>
          <a:stretch/>
        </p:blipFill>
        <p:spPr bwMode="auto">
          <a:xfrm>
            <a:off x="0" y="495299"/>
            <a:ext cx="12191995" cy="265119"/>
          </a:xfrm>
          <a:prstGeom prst="rect">
            <a:avLst/>
          </a:prstGeom>
        </p:spPr>
      </p:pic>
      <p:pic>
        <p:nvPicPr>
          <p:cNvPr id="5" name="Рисунок 900640380"/>
          <p:cNvPicPr>
            <a:picLocks noChangeAspect="1"/>
          </p:cNvPicPr>
          <p:nvPr/>
        </p:nvPicPr>
        <p:blipFill>
          <a:blip r:embed="rId2"/>
          <a:srcRect l="0" t="98873" r="0" b="0"/>
          <a:stretch/>
        </p:blipFill>
        <p:spPr bwMode="auto">
          <a:xfrm>
            <a:off x="0" y="6297590"/>
            <a:ext cx="12191999" cy="558090"/>
          </a:xfrm>
          <a:prstGeom prst="rect">
            <a:avLst/>
          </a:prstGeom>
        </p:spPr>
      </p:pic>
      <p:pic>
        <p:nvPicPr>
          <p:cNvPr id="7" name="Рисунок 998757141"/>
          <p:cNvPicPr/>
          <p:nvPr/>
        </p:nvPicPr>
        <p:blipFill>
          <a:blip r:embed="rId2"/>
          <a:srcRect l="0" t="98873" r="0" b="0"/>
          <a:stretch/>
        </p:blipFill>
        <p:spPr bwMode="auto">
          <a:xfrm>
            <a:off x="0" y="530316"/>
            <a:ext cx="12191996" cy="39600"/>
          </a:xfrm>
          <a:prstGeom prst="rect">
            <a:avLst/>
          </a:prstGeom>
        </p:spPr>
      </p:pic>
      <p:sp>
        <p:nvSpPr>
          <p:cNvPr id="8" name="TextBox 982370267"/>
          <p:cNvSpPr txBox="1"/>
          <p:nvPr/>
        </p:nvSpPr>
        <p:spPr bwMode="auto">
          <a:xfrm>
            <a:off x="1445918" y="6390072"/>
            <a:ext cx="9420542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400" b="1" i="0" u="none" strike="noStrike" cap="none" spc="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Экология сегодня – благополучие завтра!</a:t>
            </a:r>
            <a:endParaRPr sz="2400" b="1" i="0" u="none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9" name="Прямоугольник 76"/>
          <p:cNvSpPr/>
          <p:nvPr/>
        </p:nvSpPr>
        <p:spPr bwMode="auto">
          <a:xfrm>
            <a:off x="394272" y="765297"/>
            <a:ext cx="4263476" cy="41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defRPr/>
            </a:pPr>
            <a:r>
              <a:rPr lang="ru-RU" sz="18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Историческое наследие</a:t>
            </a:r>
            <a:r>
              <a:rPr lang="ru-RU" sz="1800" b="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, т</a:t>
            </a:r>
            <a:r>
              <a:rPr sz="1800" b="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онн</a:t>
            </a:r>
            <a:endParaRPr sz="1800" b="1">
              <a:solidFill>
                <a:srgbClr val="064D6B"/>
              </a:solidFill>
              <a:latin typeface="Liberation Serif"/>
              <a:cs typeface="Liberation Serif"/>
            </a:endParaRPr>
          </a:p>
        </p:txBody>
      </p:sp>
      <p:sp>
        <p:nvSpPr>
          <p:cNvPr id="10" name="Прямоугольник 115"/>
          <p:cNvSpPr/>
          <p:nvPr/>
        </p:nvSpPr>
        <p:spPr bwMode="auto">
          <a:xfrm>
            <a:off x="520887" y="1265305"/>
            <a:ext cx="897820" cy="222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6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2022</a:t>
            </a:r>
            <a:endParaRPr sz="16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11" name="Прямоугольник 115"/>
          <p:cNvSpPr/>
          <p:nvPr/>
        </p:nvSpPr>
        <p:spPr bwMode="auto">
          <a:xfrm>
            <a:off x="520887" y="1602568"/>
            <a:ext cx="897819" cy="22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6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2023</a:t>
            </a:r>
            <a:endParaRPr sz="1400" b="0" u="non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68"/>
          <p:cNvSpPr/>
          <p:nvPr/>
        </p:nvSpPr>
        <p:spPr bwMode="auto">
          <a:xfrm>
            <a:off x="1520368" y="1244138"/>
            <a:ext cx="1278994" cy="340020"/>
          </a:xfrm>
          <a:prstGeom prst="rect">
            <a:avLst/>
          </a:prstGeom>
          <a:solidFill>
            <a:srgbClr val="546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2500</a:t>
            </a:r>
            <a:endParaRPr sz="20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13" name="Прямоугольник 68"/>
          <p:cNvSpPr/>
          <p:nvPr/>
        </p:nvSpPr>
        <p:spPr bwMode="auto">
          <a:xfrm>
            <a:off x="1520368" y="1602568"/>
            <a:ext cx="1846215" cy="324707"/>
          </a:xfrm>
          <a:prstGeom prst="rect">
            <a:avLst/>
          </a:prstGeom>
          <a:solidFill>
            <a:srgbClr val="546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36000" rIns="36000" bIns="3600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3870</a:t>
            </a:r>
            <a:endParaRPr sz="20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14" name="Прямоугольник 115"/>
          <p:cNvSpPr/>
          <p:nvPr/>
        </p:nvSpPr>
        <p:spPr bwMode="auto">
          <a:xfrm>
            <a:off x="516078" y="1945263"/>
            <a:ext cx="897818" cy="22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6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2024</a:t>
            </a:r>
            <a:endParaRPr sz="1400" b="0" u="non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Прямоугольник 68"/>
          <p:cNvSpPr/>
          <p:nvPr/>
        </p:nvSpPr>
        <p:spPr bwMode="auto">
          <a:xfrm>
            <a:off x="1520368" y="1959118"/>
            <a:ext cx="2030967" cy="324707"/>
          </a:xfrm>
          <a:prstGeom prst="rect">
            <a:avLst/>
          </a:prstGeom>
          <a:solidFill>
            <a:srgbClr val="546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36000" rIns="36000" bIns="3600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4200</a:t>
            </a:r>
            <a:endParaRPr sz="20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16" name="Прямоугольник 76"/>
          <p:cNvSpPr/>
          <p:nvPr/>
        </p:nvSpPr>
        <p:spPr bwMode="auto">
          <a:xfrm>
            <a:off x="398505" y="2558113"/>
            <a:ext cx="4693160" cy="41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defRPr/>
            </a:pPr>
            <a:r>
              <a:rPr lang="ru-RU" sz="18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Несанкционированные свалки</a:t>
            </a:r>
            <a:r>
              <a:rPr lang="ru-RU" sz="1800" b="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, </a:t>
            </a:r>
            <a:r>
              <a:rPr lang="ru-RU" sz="1800" b="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ед.</a:t>
            </a:r>
            <a:endParaRPr sz="1800" b="1">
              <a:solidFill>
                <a:srgbClr val="064D6B"/>
              </a:solidFill>
              <a:latin typeface="Liberation Serif"/>
              <a:cs typeface="Liberation Serif"/>
            </a:endParaRPr>
          </a:p>
        </p:txBody>
      </p:sp>
      <p:sp>
        <p:nvSpPr>
          <p:cNvPr id="17" name="Прямоугольник 115"/>
          <p:cNvSpPr/>
          <p:nvPr/>
        </p:nvSpPr>
        <p:spPr bwMode="auto">
          <a:xfrm>
            <a:off x="525120" y="3058121"/>
            <a:ext cx="897820" cy="222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6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2022</a:t>
            </a:r>
            <a:endParaRPr sz="16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18" name="Прямоугольник 115"/>
          <p:cNvSpPr/>
          <p:nvPr/>
        </p:nvSpPr>
        <p:spPr bwMode="auto">
          <a:xfrm>
            <a:off x="525120" y="3395384"/>
            <a:ext cx="897819" cy="22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6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2023</a:t>
            </a:r>
            <a:endParaRPr sz="16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19" name="Прямоугольник 68"/>
          <p:cNvSpPr/>
          <p:nvPr/>
        </p:nvSpPr>
        <p:spPr bwMode="auto">
          <a:xfrm>
            <a:off x="1524601" y="3036955"/>
            <a:ext cx="1001409" cy="340020"/>
          </a:xfrm>
          <a:prstGeom prst="rect">
            <a:avLst/>
          </a:prstGeom>
          <a:solidFill>
            <a:srgbClr val="3B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70</a:t>
            </a:r>
            <a:endParaRPr sz="20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20" name="Прямоугольник 68"/>
          <p:cNvSpPr/>
          <p:nvPr/>
        </p:nvSpPr>
        <p:spPr bwMode="auto">
          <a:xfrm>
            <a:off x="1524601" y="3395384"/>
            <a:ext cx="1365731" cy="324707"/>
          </a:xfrm>
          <a:prstGeom prst="rect">
            <a:avLst/>
          </a:prstGeom>
          <a:solidFill>
            <a:srgbClr val="3B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36000" rIns="36000" bIns="3600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100</a:t>
            </a:r>
            <a:endParaRPr sz="20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21" name="Прямоугольник 115"/>
          <p:cNvSpPr/>
          <p:nvPr/>
        </p:nvSpPr>
        <p:spPr bwMode="auto">
          <a:xfrm>
            <a:off x="520311" y="3738080"/>
            <a:ext cx="897818" cy="22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6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2024</a:t>
            </a:r>
            <a:endParaRPr sz="16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22" name="Прямоугольник 68"/>
          <p:cNvSpPr/>
          <p:nvPr/>
        </p:nvSpPr>
        <p:spPr bwMode="auto">
          <a:xfrm>
            <a:off x="1524601" y="3738080"/>
            <a:ext cx="2030967" cy="324707"/>
          </a:xfrm>
          <a:prstGeom prst="rect">
            <a:avLst/>
          </a:prstGeom>
          <a:solidFill>
            <a:srgbClr val="3B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36000" rIns="36000" bIns="3600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148</a:t>
            </a:r>
            <a:endParaRPr sz="1800">
              <a:solidFill>
                <a:schemeClr val="bg1"/>
              </a:solidFill>
            </a:endParaRPr>
          </a:p>
        </p:txBody>
      </p:sp>
      <p:sp>
        <p:nvSpPr>
          <p:cNvPr id="23" name="Прямоугольник 76"/>
          <p:cNvSpPr/>
          <p:nvPr/>
        </p:nvSpPr>
        <p:spPr bwMode="auto">
          <a:xfrm>
            <a:off x="398505" y="4361513"/>
            <a:ext cx="4174578" cy="41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defRPr/>
            </a:pPr>
            <a:r>
              <a:rPr lang="ru-RU" sz="18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Самовольные постройки</a:t>
            </a:r>
            <a:r>
              <a:rPr lang="ru-RU" sz="1800" b="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, </a:t>
            </a:r>
            <a:r>
              <a:rPr lang="ru-RU" sz="1800" b="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ед.</a:t>
            </a:r>
            <a:endParaRPr sz="1800" b="1">
              <a:solidFill>
                <a:srgbClr val="064D6B"/>
              </a:solidFill>
              <a:latin typeface="Liberation Serif"/>
              <a:cs typeface="Liberation Serif"/>
            </a:endParaRPr>
          </a:p>
        </p:txBody>
      </p:sp>
      <p:sp>
        <p:nvSpPr>
          <p:cNvPr id="24" name="Прямоугольник 115"/>
          <p:cNvSpPr/>
          <p:nvPr/>
        </p:nvSpPr>
        <p:spPr bwMode="auto">
          <a:xfrm>
            <a:off x="518769" y="4861521"/>
            <a:ext cx="897820" cy="222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6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2022</a:t>
            </a:r>
            <a:endParaRPr sz="16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25" name="Прямоугольник 115"/>
          <p:cNvSpPr/>
          <p:nvPr/>
        </p:nvSpPr>
        <p:spPr bwMode="auto">
          <a:xfrm>
            <a:off x="518769" y="5198783"/>
            <a:ext cx="897819" cy="22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6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2023</a:t>
            </a:r>
            <a:endParaRPr sz="16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26" name="Прямоугольник 68"/>
          <p:cNvSpPr/>
          <p:nvPr/>
        </p:nvSpPr>
        <p:spPr bwMode="auto">
          <a:xfrm>
            <a:off x="1518250" y="4840354"/>
            <a:ext cx="1281112" cy="340020"/>
          </a:xfrm>
          <a:prstGeom prst="rect">
            <a:avLst/>
          </a:prstGeom>
          <a:solidFill>
            <a:srgbClr val="19B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208</a:t>
            </a:r>
            <a:endParaRPr sz="20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27" name="Прямоугольник 68"/>
          <p:cNvSpPr/>
          <p:nvPr/>
        </p:nvSpPr>
        <p:spPr bwMode="auto">
          <a:xfrm>
            <a:off x="1518250" y="5198783"/>
            <a:ext cx="2030967" cy="324706"/>
          </a:xfrm>
          <a:prstGeom prst="rect">
            <a:avLst/>
          </a:prstGeom>
          <a:solidFill>
            <a:srgbClr val="19B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36000" rIns="36000" bIns="3600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281</a:t>
            </a:r>
            <a:endParaRPr sz="20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28" name="Прямоугольник 115"/>
          <p:cNvSpPr/>
          <p:nvPr/>
        </p:nvSpPr>
        <p:spPr bwMode="auto">
          <a:xfrm>
            <a:off x="513960" y="5541480"/>
            <a:ext cx="897818" cy="22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6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2024</a:t>
            </a:r>
            <a:endParaRPr sz="16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29" name="Прямоугольник 68"/>
          <p:cNvSpPr/>
          <p:nvPr/>
        </p:nvSpPr>
        <p:spPr bwMode="auto">
          <a:xfrm>
            <a:off x="1518250" y="5541480"/>
            <a:ext cx="1372082" cy="324706"/>
          </a:xfrm>
          <a:prstGeom prst="rect">
            <a:avLst/>
          </a:prstGeom>
          <a:solidFill>
            <a:srgbClr val="19B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36000" rIns="36000" bIns="3600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210</a:t>
            </a:r>
            <a:endParaRPr sz="20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pic>
        <p:nvPicPr>
          <p:cNvPr id="30" name="Рисунок 44"/>
          <p:cNvPicPr>
            <a:picLocks noChangeAspect="1"/>
          </p:cNvPicPr>
          <p:nvPr/>
        </p:nvPicPr>
        <p:blipFill>
          <a:blip r:embed="rId3"/>
          <a:srcRect l="0" t="17437" r="953" b="14110"/>
          <a:stretch/>
        </p:blipFill>
        <p:spPr bwMode="auto">
          <a:xfrm>
            <a:off x="5869175" y="903276"/>
            <a:ext cx="3108338" cy="161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/>
          <a:srcRect l="2215" t="19691" r="8706" b="11039"/>
          <a:stretch/>
        </p:blipFill>
        <p:spPr bwMode="auto">
          <a:xfrm>
            <a:off x="5869175" y="2658138"/>
            <a:ext cx="3108338" cy="161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176168" y="4392916"/>
            <a:ext cx="2455997" cy="1613506"/>
          </a:xfrm>
          <a:prstGeom prst="rect">
            <a:avLst/>
          </a:prstGeom>
        </p:spPr>
      </p:pic>
      <p:sp>
        <p:nvSpPr>
          <p:cNvPr id="33" name="Прямоугольник 154"/>
          <p:cNvSpPr/>
          <p:nvPr/>
        </p:nvSpPr>
        <p:spPr bwMode="auto">
          <a:xfrm>
            <a:off x="4058624" y="3395384"/>
            <a:ext cx="1662834" cy="222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200" b="1" u="sng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318</a:t>
            </a:r>
            <a:r>
              <a:rPr lang="ru-RU" sz="22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220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ед.</a:t>
            </a:r>
            <a:endParaRPr sz="2200">
              <a:latin typeface="Liberation Serif"/>
              <a:cs typeface="Liberation Serif"/>
            </a:endParaRPr>
          </a:p>
          <a:p>
            <a:pPr algn="ctr">
              <a:defRPr/>
            </a:pPr>
            <a:r>
              <a:rPr lang="ru-RU" sz="18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71</a:t>
            </a:r>
            <a:r>
              <a:rPr lang="ru-RU" sz="18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800" b="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%</a:t>
            </a:r>
            <a:endParaRPr sz="2200" b="1">
              <a:solidFill>
                <a:srgbClr val="064D6B"/>
              </a:solidFill>
              <a:latin typeface="Liberation Serif"/>
              <a:cs typeface="Liberation Serif"/>
            </a:endParaRPr>
          </a:p>
        </p:txBody>
      </p:sp>
      <p:sp>
        <p:nvSpPr>
          <p:cNvPr id="34" name="Прямоугольник 154"/>
          <p:cNvSpPr/>
          <p:nvPr/>
        </p:nvSpPr>
        <p:spPr bwMode="auto">
          <a:xfrm>
            <a:off x="3934691" y="1580283"/>
            <a:ext cx="1786767" cy="346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200" b="1" u="sng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10 570</a:t>
            </a:r>
            <a:r>
              <a:rPr lang="ru-RU" sz="22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220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тонн</a:t>
            </a:r>
            <a:endParaRPr>
              <a:latin typeface="Liberation Serif"/>
              <a:cs typeface="Liberation Serif"/>
            </a:endParaRPr>
          </a:p>
          <a:p>
            <a:pPr algn="ctr">
              <a:defRPr/>
            </a:pPr>
            <a:r>
              <a:rPr lang="ru-RU" sz="18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62 </a:t>
            </a:r>
            <a:r>
              <a:rPr lang="ru-RU" sz="1800" b="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%</a:t>
            </a:r>
            <a:endParaRPr sz="1800" b="1">
              <a:solidFill>
                <a:srgbClr val="064D6B"/>
              </a:solidFill>
              <a:latin typeface="Liberation Serif"/>
              <a:cs typeface="Liberation Serif"/>
            </a:endParaRPr>
          </a:p>
        </p:txBody>
      </p:sp>
      <p:sp>
        <p:nvSpPr>
          <p:cNvPr id="35" name="Прямоугольник 154"/>
          <p:cNvSpPr/>
          <p:nvPr/>
        </p:nvSpPr>
        <p:spPr bwMode="auto">
          <a:xfrm>
            <a:off x="4308764" y="5010364"/>
            <a:ext cx="1219199" cy="382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2400" b="1" u="sng">
                <a:solidFill>
                  <a:srgbClr val="064D6B"/>
                </a:solidFill>
              </a:rPr>
              <a:t> </a:t>
            </a:r>
            <a:r>
              <a:rPr lang="ru-RU" sz="2200" b="1" u="sng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699</a:t>
            </a:r>
            <a:r>
              <a:rPr lang="ru-RU" sz="22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220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ед.</a:t>
            </a:r>
            <a:endParaRPr sz="2200">
              <a:solidFill>
                <a:srgbClr val="064D6B"/>
              </a:solidFill>
              <a:latin typeface="Liberation Serif"/>
              <a:cs typeface="Liberation Serif"/>
            </a:endParaRPr>
          </a:p>
          <a:p>
            <a:pPr algn="ctr">
              <a:defRPr/>
            </a:pPr>
            <a:r>
              <a:rPr lang="ru-RU" sz="18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64</a:t>
            </a:r>
            <a:r>
              <a:rPr lang="ru-RU" sz="1800" b="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%</a:t>
            </a:r>
            <a:endParaRPr sz="2200" b="1">
              <a:solidFill>
                <a:srgbClr val="064D6B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rcRect l="28858" t="0" r="0" b="17494"/>
          <a:stretch/>
        </p:blipFill>
        <p:spPr bwMode="auto">
          <a:xfrm>
            <a:off x="9161546" y="903276"/>
            <a:ext cx="2470620" cy="1611735"/>
          </a:xfrm>
          <a:prstGeom prst="rect">
            <a:avLst/>
          </a:prstGeom>
        </p:spPr>
      </p:pic>
      <p:sp>
        <p:nvSpPr>
          <p:cNvPr id="36" name="Прямоугольник 89"/>
          <p:cNvSpPr/>
          <p:nvPr/>
        </p:nvSpPr>
        <p:spPr bwMode="auto">
          <a:xfrm>
            <a:off x="3996657" y="798050"/>
            <a:ext cx="1662834" cy="37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Ликвидировано</a:t>
            </a:r>
            <a:endParaRPr sz="1600" b="1">
              <a:solidFill>
                <a:srgbClr val="064D6B"/>
              </a:solidFill>
              <a:latin typeface="Liberation Serif"/>
              <a:cs typeface="Liberation Serif"/>
            </a:endParaRPr>
          </a:p>
          <a:p>
            <a:pPr algn="ctr">
              <a:defRPr/>
            </a:pPr>
            <a:r>
              <a: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за 3 года</a:t>
            </a:r>
            <a:endParaRPr sz="1800" b="1">
              <a:solidFill>
                <a:srgbClr val="064D6B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rcRect l="17706" t="20021" r="30304" b="20073"/>
          <a:stretch/>
        </p:blipFill>
        <p:spPr bwMode="auto">
          <a:xfrm>
            <a:off x="5869175" y="4392916"/>
            <a:ext cx="3108338" cy="16117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rcRect l="33145" t="17310" r="0" b="5155"/>
          <a:stretch/>
        </p:blipFill>
        <p:spPr bwMode="auto">
          <a:xfrm>
            <a:off x="9161546" y="2658138"/>
            <a:ext cx="2470620" cy="1611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5660025" name="TextBox 505660024"/>
          <p:cNvSpPr txBox="1"/>
          <p:nvPr/>
        </p:nvSpPr>
        <p:spPr bwMode="auto">
          <a:xfrm>
            <a:off x="80718" y="0"/>
            <a:ext cx="12707745" cy="427079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Эффективное </a:t>
            </a:r>
            <a:r>
              <a:rPr lang="ru-RU" sz="2200" b="1">
                <a:solidFill>
                  <a:srgbClr val="135673"/>
                </a:solidFill>
                <a:latin typeface="Liberation Serif"/>
                <a:ea typeface="Liberation Serif"/>
                <a:cs typeface="Liberation Serif"/>
              </a:rPr>
              <a:t>использование земель и улучшение экологии</a:t>
            </a:r>
            <a:endParaRPr>
              <a:latin typeface="Liberation Serif"/>
              <a:cs typeface="Liberation Serif"/>
            </a:endParaRPr>
          </a:p>
        </p:txBody>
      </p:sp>
      <p:pic>
        <p:nvPicPr>
          <p:cNvPr id="56782147" name="Рисунок 998757141"/>
          <p:cNvPicPr/>
          <p:nvPr/>
        </p:nvPicPr>
        <p:blipFill>
          <a:blip r:embed="rId2"/>
          <a:srcRect l="0" t="98873" r="0" b="0"/>
          <a:stretch/>
        </p:blipFill>
        <p:spPr bwMode="auto">
          <a:xfrm>
            <a:off x="0" y="495299"/>
            <a:ext cx="12191995" cy="265119"/>
          </a:xfrm>
          <a:prstGeom prst="rect">
            <a:avLst/>
          </a:prstGeom>
        </p:spPr>
      </p:pic>
      <p:graphicFrame>
        <p:nvGraphicFramePr>
          <p:cNvPr id="577865180" name=""/>
          <p:cNvGraphicFramePr>
            <a:graphicFrameLocks xmlns:a="http://schemas.openxmlformats.org/drawingml/2006/main"/>
          </p:cNvGraphicFramePr>
          <p:nvPr/>
        </p:nvGraphicFramePr>
        <p:xfrm>
          <a:off x="4092264" y="2797746"/>
          <a:ext cx="3759478" cy="216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83882496" name=""/>
          <p:cNvGraphicFramePr>
            <a:graphicFrameLocks xmlns:a="http://schemas.openxmlformats.org/drawingml/2006/main"/>
          </p:cNvGraphicFramePr>
          <p:nvPr/>
        </p:nvGraphicFramePr>
        <p:xfrm>
          <a:off x="180719" y="2857312"/>
          <a:ext cx="3759478" cy="205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0301336" name=""/>
          <p:cNvGraphicFramePr>
            <a:graphicFrameLocks xmlns:a="http://schemas.openxmlformats.org/drawingml/2006/main"/>
          </p:cNvGraphicFramePr>
          <p:nvPr/>
        </p:nvGraphicFramePr>
        <p:xfrm>
          <a:off x="180000" y="4956440"/>
          <a:ext cx="3760197" cy="18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: скругленные углы 152"/>
          <p:cNvSpPr/>
          <p:nvPr/>
        </p:nvSpPr>
        <p:spPr bwMode="auto">
          <a:xfrm>
            <a:off x="4444008" y="5126955"/>
            <a:ext cx="7341084" cy="1564790"/>
          </a:xfrm>
          <a:prstGeom prst="roundRect">
            <a:avLst>
              <a:gd name="adj" fmla="val 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endParaRPr lang="ru-RU" sz="1400" b="0" strike="noStrike" spc="-1">
              <a:solidFill>
                <a:srgbClr val="000000"/>
              </a:solidFill>
              <a:latin typeface="Liberation Sans"/>
            </a:endParaRPr>
          </a:p>
          <a:p>
            <a:pPr algn="ctr">
              <a:lnSpc>
                <a:spcPct val="100000"/>
              </a:lnSpc>
              <a:defRPr/>
            </a:pPr>
            <a:endParaRPr lang="ru-RU" sz="1400" b="0" strike="noStrike" spc="-1">
              <a:solidFill>
                <a:srgbClr val="000000"/>
              </a:solidFill>
              <a:latin typeface="Liberation Sans"/>
            </a:endParaRPr>
          </a:p>
          <a:p>
            <a:pPr algn="ctr">
              <a:lnSpc>
                <a:spcPct val="100000"/>
              </a:lnSpc>
              <a:defRPr/>
            </a:pPr>
            <a:endParaRPr lang="ru-RU" sz="1400" b="0" strike="noStrike" spc="-1">
              <a:solidFill>
                <a:srgbClr val="000000"/>
              </a:solidFill>
              <a:latin typeface="Liberation Sans"/>
            </a:endParaRPr>
          </a:p>
          <a:p>
            <a:pPr algn="ctr">
              <a:lnSpc>
                <a:spcPct val="100000"/>
              </a:lnSpc>
              <a:defRPr/>
            </a:pPr>
            <a:endParaRPr lang="ru-RU" sz="1400" b="0" strike="noStrike" spc="-1">
              <a:solidFill>
                <a:srgbClr val="000000"/>
              </a:solidFill>
              <a:latin typeface="Liberation Sans"/>
            </a:endParaRPr>
          </a:p>
          <a:p>
            <a:pPr algn="ctr">
              <a:lnSpc>
                <a:spcPct val="100000"/>
              </a:lnSpc>
              <a:defRPr lang="ru-RU" sz="1600" b="1" i="0" u="none" strike="noStrike">
                <a:solidFill>
                  <a:srgbClr val="064D6B"/>
                </a:solidFill>
                <a:latin typeface="+mn-lt"/>
                <a:ea typeface="+mn-ea"/>
                <a:cs typeface="+mn-cs"/>
              </a:defRPr>
            </a:pPr>
            <a:r>
              <a:rPr lang="ru-RU" sz="1600" b="1" spc="-1">
                <a:solidFill>
                  <a:srgbClr val="00206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Р</a:t>
            </a:r>
            <a:r>
              <a:rPr lang="en-US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езультат</a:t>
            </a:r>
            <a:r>
              <a:rPr lang="en-US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: </a:t>
            </a:r>
            <a:endParaRPr sz="1600" b="1">
              <a:solidFill>
                <a:srgbClr val="064D6B"/>
              </a:solidFill>
              <a:latin typeface="Liberation Serif"/>
              <a:cs typeface="Liberation Serif"/>
            </a:endParaRPr>
          </a:p>
          <a:p>
            <a:pPr marL="285750" indent="-285750">
              <a:buFontTx/>
              <a:buChar char="-"/>
              <a:tabLst>
                <a:tab pos="0" algn="l"/>
              </a:tabLst>
              <a:defRPr/>
            </a:pPr>
            <a:r>
              <a:rPr lang="ru-RU" sz="1600" spc="-1">
                <a:solidFill>
                  <a:schemeClr val="dk1"/>
                </a:solidFill>
                <a:latin typeface="Liberation Serif"/>
                <a:ea typeface="Liberation Serif"/>
                <a:cs typeface="Liberation Serif"/>
              </a:rPr>
              <a:t>вовлечение земель в оборот – </a:t>
            </a:r>
            <a:r>
              <a: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451 тыс.</a:t>
            </a:r>
            <a:r>
              <a: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 кв. м. (в рамках МЗК – 55 320 кв</a:t>
            </a:r>
            <a:r>
              <a: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. </a:t>
            </a:r>
            <a:r>
              <a: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м</a:t>
            </a:r>
            <a:r>
              <a: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.)</a:t>
            </a:r>
            <a:endParaRPr sz="1600" spc="-1">
              <a:latin typeface="Liberation Serif"/>
              <a:cs typeface="Liberation Serif"/>
            </a:endParaRPr>
          </a:p>
          <a:p>
            <a:pPr marL="285750" indent="-285750">
              <a:buFontTx/>
              <a:buChar char="-"/>
              <a:tabLst>
                <a:tab pos="0" algn="l"/>
              </a:tabLst>
              <a:defRPr/>
            </a:pPr>
            <a:r>
              <a:rPr lang="ru-RU" sz="1600" b="0" strike="noStrike" spc="-1">
                <a:solidFill>
                  <a:schemeClr val="dk1"/>
                </a:solidFill>
                <a:latin typeface="Liberation Serif"/>
                <a:ea typeface="Liberation Serif"/>
                <a:cs typeface="Liberation Serif"/>
              </a:rPr>
              <a:t>обеспечение сохранности и целевого использования </a:t>
            </a:r>
            <a:r>
              <a:rPr lang="ru-RU" sz="1600" b="0" strike="noStrike" spc="-1">
                <a:solidFill>
                  <a:schemeClr val="dk1"/>
                </a:solidFill>
                <a:latin typeface="Liberation Serif"/>
                <a:ea typeface="Liberation Serif"/>
                <a:cs typeface="Liberation Serif"/>
              </a:rPr>
              <a:t>земель</a:t>
            </a:r>
            <a:r>
              <a:rPr lang="ru-RU" sz="1600" spc="-1">
                <a:latin typeface="Liberation Serif"/>
                <a:ea typeface="Liberation Serif"/>
                <a:cs typeface="Liberation Serif"/>
              </a:rPr>
              <a:t>;</a:t>
            </a:r>
            <a:endParaRPr sz="1600" b="0" strike="noStrike" spc="-1">
              <a:solidFill>
                <a:schemeClr val="dk1"/>
              </a:solidFill>
              <a:latin typeface="Liberation Serif"/>
              <a:cs typeface="Liberation Serif"/>
            </a:endParaRPr>
          </a:p>
          <a:p>
            <a:pPr marL="285750" indent="-285750">
              <a:buFontTx/>
              <a:buChar char="-"/>
              <a:tabLst>
                <a:tab pos="0" algn="l"/>
              </a:tabLst>
              <a:defRPr/>
            </a:pPr>
            <a:r>
              <a:rPr lang="en-US" sz="1600" spc="-1">
                <a:solidFill>
                  <a:schemeClr val="dk1"/>
                </a:solidFill>
                <a:latin typeface="Liberation Serif"/>
                <a:ea typeface="Liberation Serif"/>
                <a:cs typeface="Liberation Serif"/>
              </a:rPr>
              <a:t>c</a:t>
            </a:r>
            <a:r>
              <a:rPr lang="ru-RU" sz="1600" spc="-1">
                <a:solidFill>
                  <a:schemeClr val="dk1"/>
                </a:solidFill>
                <a:latin typeface="Liberation Serif"/>
                <a:ea typeface="Liberation Serif"/>
                <a:cs typeface="Liberation Serif"/>
              </a:rPr>
              <a:t>формировано </a:t>
            </a:r>
            <a:r>
              <a: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25 </a:t>
            </a:r>
            <a:r>
              <a:rPr lang="ru-RU" sz="16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земельных участков </a:t>
            </a:r>
            <a:r>
              <a:rPr lang="ru-RU" sz="1600" spc="-1">
                <a:solidFill>
                  <a:schemeClr val="dk1"/>
                </a:solidFill>
                <a:latin typeface="Liberation Serif"/>
                <a:ea typeface="Liberation Serif"/>
                <a:cs typeface="Liberation Serif"/>
              </a:rPr>
              <a:t>для </a:t>
            </a:r>
            <a:r>
              <a:rPr lang="ru-RU" sz="1600" spc="-1">
                <a:solidFill>
                  <a:schemeClr val="dk1"/>
                </a:solidFill>
                <a:latin typeface="Liberation Serif"/>
                <a:ea typeface="Liberation Serif"/>
                <a:cs typeface="Liberation Serif"/>
              </a:rPr>
              <a:t>аукционов в 2025 </a:t>
            </a:r>
            <a:r>
              <a:rPr lang="ru-RU" sz="1600" spc="-1">
                <a:solidFill>
                  <a:schemeClr val="dk1"/>
                </a:solidFill>
                <a:latin typeface="Liberation Serif"/>
                <a:ea typeface="Liberation Serif"/>
                <a:cs typeface="Liberation Serif"/>
              </a:rPr>
              <a:t>году.</a:t>
            </a:r>
            <a:endParaRPr sz="1600" b="0" strike="noStrike" spc="-1">
              <a:solidFill>
                <a:srgbClr val="000000"/>
              </a:solidFill>
              <a:latin typeface="Liberation Serif"/>
              <a:cs typeface="Liberation Serif"/>
            </a:endParaRPr>
          </a:p>
          <a:p>
            <a:pPr algn="ctr" defTabSz="457200"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Liberation Sans"/>
            </a:endParaRPr>
          </a:p>
          <a:p>
            <a:pPr algn="ctr" defTabSz="457200"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Liberation Sans"/>
            </a:endParaRPr>
          </a:p>
          <a:p>
            <a:pPr algn="ctr" defTabSz="457200"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Liberation Sans"/>
            </a:endParaRPr>
          </a:p>
          <a:p>
            <a:pPr algn="ctr" defTabSz="4572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Liberation Sans"/>
                <a:ea typeface="Microsoft YaHei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Liberation San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9402" y="760418"/>
            <a:ext cx="3055994" cy="203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444008" y="760418"/>
            <a:ext cx="3055994" cy="203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293137" y="760417"/>
            <a:ext cx="3055994" cy="203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87848941" name=""/>
          <p:cNvGraphicFramePr>
            <a:graphicFrameLocks xmlns:a="http://schemas.openxmlformats.org/drawingml/2006/main"/>
          </p:cNvGraphicFramePr>
          <p:nvPr/>
        </p:nvGraphicFramePr>
        <p:xfrm>
          <a:off x="8107304" y="2857312"/>
          <a:ext cx="3759478" cy="206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86866671" name="Рисунок 998757141"/>
          <p:cNvPicPr/>
          <p:nvPr/>
        </p:nvPicPr>
        <p:blipFill>
          <a:blip r:embed="rId2"/>
          <a:srcRect l="0" t="98873" r="0" b="0"/>
          <a:stretch/>
        </p:blipFill>
        <p:spPr bwMode="auto">
          <a:xfrm flipH="0" flipV="0">
            <a:off x="95205" y="402684"/>
            <a:ext cx="12191995" cy="265118"/>
          </a:xfrm>
          <a:prstGeom prst="rect">
            <a:avLst/>
          </a:prstGeom>
        </p:spPr>
      </p:pic>
      <p:sp>
        <p:nvSpPr>
          <p:cNvPr id="1533855879" name="Text 0"/>
          <p:cNvSpPr/>
          <p:nvPr/>
        </p:nvSpPr>
        <p:spPr bwMode="auto">
          <a:xfrm>
            <a:off x="1241299" y="6209911"/>
            <a:ext cx="1714510" cy="50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Liberation Serif"/>
                <a:ea typeface="PT Astra Serif"/>
              </a:rPr>
              <a:t>Результат: </a:t>
            </a:r>
            <a:endParaRPr lang="en-US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Liberation Serif"/>
              <a:ea typeface="PT Astra Serif"/>
            </a:endParaRPr>
          </a:p>
        </p:txBody>
      </p:sp>
      <p:sp>
        <p:nvSpPr>
          <p:cNvPr id="492916132" name="Text 5"/>
          <p:cNvSpPr/>
          <p:nvPr/>
        </p:nvSpPr>
        <p:spPr bwMode="auto">
          <a:xfrm>
            <a:off x="-668424" y="5967431"/>
            <a:ext cx="12191999" cy="6429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Liberation Serif"/>
            </a:endParaRPr>
          </a:p>
          <a:p>
            <a:pPr marL="283878" indent="-283878" algn="ctr">
              <a:buFont typeface="Wingdings"/>
              <a:buChar char="ü"/>
              <a:defRPr/>
            </a:pPr>
            <a:r>
              <a:rPr lang="ru-RU"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Liberation Serif"/>
              </a:rPr>
              <a:t>Повышение компетенции сотрудников </a:t>
            </a:r>
            <a:endParaRPr sz="1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Liberation Serif"/>
            </a:endParaRPr>
          </a:p>
          <a:p>
            <a:pPr marL="283878" indent="-283878" algn="ctr">
              <a:buFont typeface="Wingdings"/>
              <a:buChar char="ü"/>
              <a:defRPr/>
            </a:pPr>
            <a:r>
              <a:rPr lang="ru-RU"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Liberation Serif"/>
              </a:rPr>
              <a:t> </a:t>
            </a:r>
            <a:r>
              <a:rPr lang="ru-RU" sz="1600" b="1" i="0" u="none" strike="noStrike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Адаптация саженцев и высокая приживаемость</a:t>
            </a:r>
            <a:endParaRPr sz="1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Liberation Serif"/>
            </a:endParaRPr>
          </a:p>
          <a:p>
            <a:pPr marL="283878" indent="-283878" algn="ctr">
              <a:buFont typeface="Wingdings"/>
              <a:buChar char="ü"/>
              <a:defRPr/>
            </a:pPr>
            <a:r>
              <a:rPr lang="ru-RU"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Liberation Serif"/>
              </a:rPr>
              <a:t>Повышение уровня экологической культуры</a:t>
            </a:r>
            <a:endParaRPr sz="1600"/>
          </a:p>
        </p:txBody>
      </p:sp>
      <p:pic>
        <p:nvPicPr>
          <p:cNvPr id="19424611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308381" y="825975"/>
            <a:ext cx="4330540" cy="2885899"/>
          </a:xfrm>
          <a:prstGeom prst="rect">
            <a:avLst/>
          </a:prstGeom>
        </p:spPr>
      </p:pic>
      <p:pic>
        <p:nvPicPr>
          <p:cNvPr id="11175371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824604" y="825975"/>
            <a:ext cx="2000552" cy="1330054"/>
          </a:xfrm>
          <a:prstGeom prst="rect">
            <a:avLst/>
          </a:prstGeom>
        </p:spPr>
      </p:pic>
      <p:pic>
        <p:nvPicPr>
          <p:cNvPr id="196522985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9824604" y="2365326"/>
            <a:ext cx="2000552" cy="1333180"/>
          </a:xfrm>
          <a:prstGeom prst="rect">
            <a:avLst/>
          </a:prstGeom>
        </p:spPr>
      </p:pic>
      <p:pic>
        <p:nvPicPr>
          <p:cNvPr id="140793032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691235" y="4264232"/>
            <a:ext cx="3405829" cy="2438970"/>
          </a:xfrm>
          <a:prstGeom prst="rect">
            <a:avLst/>
          </a:prstGeom>
        </p:spPr>
      </p:pic>
      <p:sp>
        <p:nvSpPr>
          <p:cNvPr id="1316509351" name=""/>
          <p:cNvSpPr txBox="1"/>
          <p:nvPr/>
        </p:nvSpPr>
        <p:spPr bwMode="auto">
          <a:xfrm flipH="0" flipV="0">
            <a:off x="3825019" y="3936236"/>
            <a:ext cx="5361238" cy="302974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39821" indent="-239821">
              <a:lnSpc>
                <a:spcPct val="114999"/>
              </a:lnSpc>
              <a:buFont typeface="Wingdings"/>
              <a:buChar char="Ø"/>
              <a:defRPr/>
            </a:pPr>
            <a:r>
              <a:rPr sz="1400">
                <a:latin typeface="Liberation Serif"/>
                <a:cs typeface="Liberation Serif"/>
              </a:rPr>
              <a:t>Привлечение специалиста ботанического института с 2017 года;</a:t>
            </a:r>
            <a:endParaRPr sz="1400">
              <a:latin typeface="Liberation Serif"/>
              <a:cs typeface="Liberation Serif"/>
            </a:endParaRPr>
          </a:p>
          <a:p>
            <a:pPr marL="239821" indent="-239821">
              <a:lnSpc>
                <a:spcPct val="114999"/>
              </a:lnSpc>
              <a:buFont typeface="Wingdings"/>
              <a:buChar char="Ø"/>
              <a:defRPr/>
            </a:pPr>
            <a:r>
              <a:rPr sz="1400">
                <a:latin typeface="Liberation Serif"/>
                <a:cs typeface="Liberation Serif"/>
              </a:rPr>
              <a:t>Регулярный полив и подкормка молодых посадок;</a:t>
            </a:r>
            <a:endParaRPr sz="1400">
              <a:latin typeface="Liberation Serif"/>
              <a:cs typeface="Liberation Serif"/>
            </a:endParaRPr>
          </a:p>
          <a:p>
            <a:pPr marL="239821" indent="-239821">
              <a:lnSpc>
                <a:spcPct val="114999"/>
              </a:lnSpc>
              <a:buFont typeface="Wingdings"/>
              <a:buChar char="Ø"/>
              <a:defRPr/>
            </a:pPr>
            <a:r>
              <a:rPr sz="1400">
                <a:latin typeface="Liberation Serif"/>
                <a:cs typeface="Liberation Serif"/>
              </a:rPr>
              <a:t>Использование привозного почвогрунта и его ежегодное обновление;</a:t>
            </a:r>
            <a:endParaRPr sz="1400">
              <a:latin typeface="Liberation Serif"/>
              <a:cs typeface="Liberation Serif"/>
            </a:endParaRPr>
          </a:p>
          <a:p>
            <a:pPr marL="239821" indent="-239821">
              <a:lnSpc>
                <a:spcPct val="114999"/>
              </a:lnSpc>
              <a:buFont typeface="Wingdings"/>
              <a:buChar char="Ø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Обрезка в течении сезона;</a:t>
            </a:r>
            <a:endParaRPr sz="1400">
              <a:latin typeface="Liberation Serif"/>
              <a:cs typeface="Liberation Serif"/>
            </a:endParaRPr>
          </a:p>
          <a:p>
            <a:pPr marL="239821" indent="-239821">
              <a:lnSpc>
                <a:spcPct val="114999"/>
              </a:lnSpc>
              <a:buFont typeface="Wingdings"/>
              <a:buChar char="Ø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Создание живой изгороди из существующей посадки;</a:t>
            </a:r>
            <a:endParaRPr sz="1400">
              <a:latin typeface="Liberation Serif"/>
              <a:cs typeface="Liberation Serif"/>
            </a:endParaRPr>
          </a:p>
          <a:p>
            <a:pPr marL="239821" indent="-239821">
              <a:lnSpc>
                <a:spcPct val="114999"/>
              </a:lnSpc>
              <a:buFont typeface="Wingdings"/>
              <a:buChar char="Ø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Кустовая посадка саженцев;</a:t>
            </a:r>
            <a:endParaRPr sz="1400">
              <a:latin typeface="Liberation Serif"/>
              <a:cs typeface="Liberation Serif"/>
            </a:endParaRPr>
          </a:p>
          <a:p>
            <a:pPr marL="239821" indent="-239821">
              <a:lnSpc>
                <a:spcPct val="114999"/>
              </a:lnSpc>
              <a:buFont typeface="Wingdings"/>
              <a:buChar char="Ø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Использование укрывного материала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.</a:t>
            </a:r>
            <a:endParaRPr sz="1400"/>
          </a:p>
          <a:p>
            <a:pPr marL="239821" indent="-239821">
              <a:buFont typeface="Wingdings"/>
              <a:buChar char="Ø"/>
              <a:defRPr/>
            </a:pPr>
            <a:endParaRPr sz="1400">
              <a:latin typeface="Liberation Serif"/>
              <a:cs typeface="Liberation Serif"/>
            </a:endParaRPr>
          </a:p>
          <a:p>
            <a:pPr marL="239821" indent="-239821">
              <a:buFont typeface="Wingdings"/>
              <a:buChar char="Ø"/>
              <a:defRPr/>
            </a:pPr>
            <a:endParaRPr sz="1400">
              <a:latin typeface="Liberation Serif"/>
              <a:cs typeface="Liberation Serif"/>
            </a:endParaRPr>
          </a:p>
          <a:p>
            <a:pPr marL="283878" indent="-283878">
              <a:buAutoNum type="arabicPeriod"/>
              <a:defRPr/>
            </a:pPr>
            <a:endParaRPr/>
          </a:p>
          <a:p>
            <a:pPr marL="283878" indent="-283878">
              <a:buAutoNum type="arabicPeriod"/>
              <a:defRPr/>
            </a:pPr>
            <a:endParaRPr/>
          </a:p>
        </p:txBody>
      </p:sp>
      <p:sp>
        <p:nvSpPr>
          <p:cNvPr id="1432975518" name="Rectangle 2"/>
          <p:cNvSpPr>
            <a:spLocks noChangeArrowheads="1"/>
          </p:cNvSpPr>
          <p:nvPr/>
        </p:nvSpPr>
        <p:spPr bwMode="auto">
          <a:xfrm>
            <a:off x="0" y="11340"/>
            <a:ext cx="12195057" cy="4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Liberation Serif"/>
                <a:ea typeface="PT Astra Serif"/>
              </a:rPr>
              <a:t>Организация комплексного подхода к озеленению на территории Ямальского района</a:t>
            </a:r>
            <a:endParaRPr sz="2400" b="1" i="0" u="none" strike="noStrike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Liberation Serif"/>
              <a:ea typeface="Calibri"/>
              <a:cs typeface="Times New Roman"/>
            </a:endParaRPr>
          </a:p>
        </p:txBody>
      </p:sp>
      <p:sp>
        <p:nvSpPr>
          <p:cNvPr id="1925186835" name="Прямоугольник 115"/>
          <p:cNvSpPr/>
          <p:nvPr/>
        </p:nvSpPr>
        <p:spPr bwMode="auto">
          <a:xfrm>
            <a:off x="145716" y="1127608"/>
            <a:ext cx="897819" cy="22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4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2022</a:t>
            </a:r>
            <a:endParaRPr sz="14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289746891" name="Прямоугольник 115"/>
          <p:cNvSpPr/>
          <p:nvPr/>
        </p:nvSpPr>
        <p:spPr bwMode="auto">
          <a:xfrm>
            <a:off x="145716" y="1464871"/>
            <a:ext cx="897818" cy="22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4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2023</a:t>
            </a:r>
            <a:endParaRPr sz="1400" b="0" u="non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7057937" name="Прямоугольник 68"/>
          <p:cNvSpPr/>
          <p:nvPr/>
        </p:nvSpPr>
        <p:spPr bwMode="auto">
          <a:xfrm>
            <a:off x="1145197" y="1106441"/>
            <a:ext cx="1278993" cy="340020"/>
          </a:xfrm>
          <a:prstGeom prst="rect">
            <a:avLst/>
          </a:prstGeom>
          <a:solidFill>
            <a:srgbClr val="546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l">
              <a:defRPr/>
            </a:pPr>
            <a:r>
              <a:rPr lang="ru-RU" sz="14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4 000</a:t>
            </a:r>
            <a:endParaRPr sz="14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427215186" name="Прямоугольник 68"/>
          <p:cNvSpPr/>
          <p:nvPr/>
        </p:nvSpPr>
        <p:spPr bwMode="auto">
          <a:xfrm>
            <a:off x="1145197" y="1464871"/>
            <a:ext cx="1846215" cy="324706"/>
          </a:xfrm>
          <a:prstGeom prst="rect">
            <a:avLst/>
          </a:prstGeom>
          <a:solidFill>
            <a:srgbClr val="546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36000" rIns="36000" bIns="36000" numCol="1" spcCol="0" rtlCol="0" fromWordArt="0" anchor="ctr" anchorCtr="0" forceAA="0" compatLnSpc="0"/>
          <a:lstStyle/>
          <a:p>
            <a:pPr algn="l">
              <a:defRPr/>
            </a:pPr>
            <a:r>
              <a:rPr lang="ru-RU" sz="14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6 000</a:t>
            </a:r>
            <a:endParaRPr sz="14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1484267023" name="Прямоугольник 115"/>
          <p:cNvSpPr/>
          <p:nvPr/>
        </p:nvSpPr>
        <p:spPr bwMode="auto">
          <a:xfrm>
            <a:off x="140907" y="1807566"/>
            <a:ext cx="897817" cy="22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4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2024</a:t>
            </a:r>
            <a:endParaRPr sz="1400" b="0" u="non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32628377" name="Прямоугольник 68"/>
          <p:cNvSpPr/>
          <p:nvPr/>
        </p:nvSpPr>
        <p:spPr bwMode="auto">
          <a:xfrm flipH="0" flipV="0">
            <a:off x="1145197" y="1821421"/>
            <a:ext cx="1369963" cy="324706"/>
          </a:xfrm>
          <a:prstGeom prst="rect">
            <a:avLst/>
          </a:prstGeom>
          <a:solidFill>
            <a:srgbClr val="546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36000" rIns="36000" bIns="36000" numCol="1" spcCol="0" rtlCol="0" fromWordArt="0" anchor="ctr" anchorCtr="0" forceAA="0" compatLnSpc="0"/>
          <a:lstStyle/>
          <a:p>
            <a:pPr algn="l">
              <a:defRPr/>
            </a:pPr>
            <a:r>
              <a:rPr lang="ru-RU" sz="14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4 197</a:t>
            </a:r>
            <a:endParaRPr sz="14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664058041" name="Прямоугольник 76"/>
          <p:cNvSpPr/>
          <p:nvPr/>
        </p:nvSpPr>
        <p:spPr bwMode="auto">
          <a:xfrm>
            <a:off x="206214" y="2156030"/>
            <a:ext cx="4693159" cy="41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defRPr/>
            </a:pPr>
            <a:r>
              <a:rPr lang="ru-RU" sz="14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Саженцы цветов, шт.</a:t>
            </a:r>
            <a:endParaRPr sz="1400" b="1">
              <a:solidFill>
                <a:srgbClr val="064D6B"/>
              </a:solidFill>
              <a:latin typeface="Liberation Serif"/>
              <a:cs typeface="Liberation Serif"/>
            </a:endParaRPr>
          </a:p>
        </p:txBody>
      </p:sp>
      <p:sp>
        <p:nvSpPr>
          <p:cNvPr id="1732407074" name="Прямоугольник 115"/>
          <p:cNvSpPr/>
          <p:nvPr/>
        </p:nvSpPr>
        <p:spPr bwMode="auto">
          <a:xfrm>
            <a:off x="206214" y="2466236"/>
            <a:ext cx="897819" cy="22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4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2022</a:t>
            </a:r>
            <a:endParaRPr sz="14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475205999" name="Прямоугольник 115"/>
          <p:cNvSpPr/>
          <p:nvPr/>
        </p:nvSpPr>
        <p:spPr bwMode="auto">
          <a:xfrm>
            <a:off x="206214" y="2803499"/>
            <a:ext cx="897818" cy="22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4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2023</a:t>
            </a:r>
            <a:endParaRPr sz="14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973071163" name="Прямоугольник 68"/>
          <p:cNvSpPr/>
          <p:nvPr/>
        </p:nvSpPr>
        <p:spPr bwMode="auto">
          <a:xfrm flipH="0" flipV="0">
            <a:off x="1205696" y="2445069"/>
            <a:ext cx="1785716" cy="340020"/>
          </a:xfrm>
          <a:prstGeom prst="rect">
            <a:avLst/>
          </a:prstGeom>
          <a:solidFill>
            <a:srgbClr val="3B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l">
              <a:defRPr/>
            </a:pPr>
            <a:r>
              <a:rPr lang="ru-RU" sz="14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142 760</a:t>
            </a:r>
            <a:endParaRPr sz="14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551974632" name="Прямоугольник 68"/>
          <p:cNvSpPr/>
          <p:nvPr/>
        </p:nvSpPr>
        <p:spPr bwMode="auto">
          <a:xfrm flipH="0" flipV="0">
            <a:off x="1205696" y="2803499"/>
            <a:ext cx="2072391" cy="324706"/>
          </a:xfrm>
          <a:prstGeom prst="rect">
            <a:avLst/>
          </a:prstGeom>
          <a:solidFill>
            <a:srgbClr val="3B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36000" rIns="36000" bIns="36000" numCol="1" spcCol="0" rtlCol="0" fromWordArt="0" anchor="ctr" anchorCtr="0" forceAA="0" compatLnSpc="0"/>
          <a:lstStyle/>
          <a:p>
            <a:pPr algn="l">
              <a:defRPr/>
            </a:pPr>
            <a:r>
              <a:rPr lang="ru-RU" sz="14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162 500</a:t>
            </a:r>
            <a:endParaRPr sz="140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1599888125" name="Прямоугольник 115"/>
          <p:cNvSpPr/>
          <p:nvPr/>
        </p:nvSpPr>
        <p:spPr bwMode="auto">
          <a:xfrm>
            <a:off x="201405" y="3146195"/>
            <a:ext cx="897817" cy="22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sz="1400" b="0" u="none">
                <a:solidFill>
                  <a:schemeClr val="bg1">
                    <a:lumMod val="50000"/>
                  </a:schemeClr>
                </a:solidFill>
                <a:latin typeface="Liberation Serif"/>
                <a:ea typeface="Liberation Serif"/>
                <a:cs typeface="Liberation Serif"/>
              </a:rPr>
              <a:t>2024</a:t>
            </a:r>
            <a:endParaRPr sz="1400" b="0" u="none">
              <a:solidFill>
                <a:schemeClr val="bg1">
                  <a:lumMod val="50000"/>
                </a:schemeClr>
              </a:solidFill>
              <a:latin typeface="Liberation Serif"/>
              <a:cs typeface="Liberation Serif"/>
            </a:endParaRPr>
          </a:p>
        </p:txBody>
      </p:sp>
      <p:sp>
        <p:nvSpPr>
          <p:cNvPr id="6628556" name="Прямоугольник 68"/>
          <p:cNvSpPr/>
          <p:nvPr/>
        </p:nvSpPr>
        <p:spPr bwMode="auto">
          <a:xfrm flipH="0" flipV="0">
            <a:off x="1205696" y="3146195"/>
            <a:ext cx="1220483" cy="324706"/>
          </a:xfrm>
          <a:prstGeom prst="rect">
            <a:avLst/>
          </a:prstGeom>
          <a:solidFill>
            <a:srgbClr val="3B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36000" rIns="36000" bIns="36000" numCol="1" spcCol="0" rtlCol="0" fromWordArt="0" anchor="ctr" anchorCtr="0" forceAA="0" compatLnSpc="0"/>
          <a:lstStyle/>
          <a:p>
            <a:pPr algn="l">
              <a:defRPr/>
            </a:pPr>
            <a:r>
              <a:rPr lang="ru-RU" sz="1400">
                <a:solidFill>
                  <a:schemeClr val="bg1"/>
                </a:solidFill>
                <a:latin typeface="Liberation Serif"/>
                <a:ea typeface="Liberation Serif"/>
                <a:cs typeface="Liberation Serif"/>
              </a:rPr>
              <a:t>85 184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1915152160" name="Прямоугольник 154"/>
          <p:cNvSpPr/>
          <p:nvPr/>
        </p:nvSpPr>
        <p:spPr bwMode="auto">
          <a:xfrm>
            <a:off x="3764741" y="2932979"/>
            <a:ext cx="1662833" cy="22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>
              <a:defRPr/>
            </a:pPr>
            <a:endParaRPr/>
          </a:p>
        </p:txBody>
      </p:sp>
      <p:sp>
        <p:nvSpPr>
          <p:cNvPr id="759831821" name="Прямоугольник 154"/>
          <p:cNvSpPr/>
          <p:nvPr/>
        </p:nvSpPr>
        <p:spPr bwMode="auto">
          <a:xfrm>
            <a:off x="3055169" y="1572067"/>
            <a:ext cx="1786766" cy="346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400" b="1" u="sng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14 197</a:t>
            </a:r>
            <a:r>
              <a:rPr lang="ru-RU" sz="14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40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шт.</a:t>
            </a:r>
            <a:endParaRPr sz="1400">
              <a:latin typeface="Liberation Serif"/>
              <a:cs typeface="Liberation Serif"/>
            </a:endParaRPr>
          </a:p>
          <a:p>
            <a:pPr algn="ctr">
              <a:defRPr/>
            </a:pPr>
            <a:endParaRPr sz="1400" b="1">
              <a:solidFill>
                <a:srgbClr val="064D6B"/>
              </a:solidFill>
              <a:latin typeface="Liberation Serif"/>
              <a:cs typeface="Liberation Serif"/>
            </a:endParaRPr>
          </a:p>
        </p:txBody>
      </p:sp>
      <p:sp>
        <p:nvSpPr>
          <p:cNvPr id="2094792101" name="Прямоугольник 76"/>
          <p:cNvSpPr/>
          <p:nvPr/>
        </p:nvSpPr>
        <p:spPr bwMode="auto">
          <a:xfrm>
            <a:off x="140907" y="715894"/>
            <a:ext cx="4263475" cy="41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defRPr/>
            </a:pPr>
            <a:r>
              <a:rPr lang="ru-RU" sz="14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Саженцы кустарников, деревьев, шт.</a:t>
            </a:r>
            <a:endParaRPr sz="1400" b="1">
              <a:solidFill>
                <a:srgbClr val="064D6B"/>
              </a:solidFill>
              <a:latin typeface="Liberation Serif"/>
              <a:cs typeface="Liberation Serif"/>
            </a:endParaRPr>
          </a:p>
        </p:txBody>
      </p:sp>
      <p:sp>
        <p:nvSpPr>
          <p:cNvPr id="375506194" name="Прямоугольник 154"/>
          <p:cNvSpPr/>
          <p:nvPr/>
        </p:nvSpPr>
        <p:spPr bwMode="auto">
          <a:xfrm>
            <a:off x="3112607" y="2679494"/>
            <a:ext cx="1786766" cy="346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400" b="1" u="sng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390 444</a:t>
            </a:r>
            <a:r>
              <a:rPr lang="ru-RU" sz="1400" b="1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400">
                <a:solidFill>
                  <a:srgbClr val="064D6B"/>
                </a:solidFill>
                <a:latin typeface="Liberation Serif"/>
                <a:ea typeface="Liberation Serif"/>
                <a:cs typeface="Liberation Serif"/>
              </a:rPr>
              <a:t>шт.</a:t>
            </a:r>
            <a:endParaRPr sz="1400">
              <a:latin typeface="Liberation Serif"/>
              <a:cs typeface="Liberation Serif"/>
            </a:endParaRPr>
          </a:p>
          <a:p>
            <a:pPr algn="ctr">
              <a:defRPr/>
            </a:pPr>
            <a:endParaRPr sz="1400" b="1">
              <a:solidFill>
                <a:srgbClr val="064D6B"/>
              </a:solidFill>
              <a:latin typeface="Liberation Serif"/>
              <a:cs typeface="Liberation Serif"/>
            </a:endParaRPr>
          </a:p>
        </p:txBody>
      </p:sp>
      <p:sp>
        <p:nvSpPr>
          <p:cNvPr id="1406724753" name=""/>
          <p:cNvSpPr txBox="1"/>
          <p:nvPr/>
        </p:nvSpPr>
        <p:spPr bwMode="auto">
          <a:xfrm flipH="0" flipV="0">
            <a:off x="95205" y="3600920"/>
            <a:ext cx="3802943" cy="2164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00" b="1" i="0" u="none" strike="noStrike" cap="none" spc="0">
                <a:solidFill>
                  <a:srgbClr val="064D6B"/>
                </a:solidFill>
                <a:latin typeface="Liberation Serif"/>
                <a:cs typeface="Liberation Serif"/>
              </a:rPr>
              <a:t>Вызовы: </a:t>
            </a:r>
            <a:endParaRPr sz="1600" b="1">
              <a:latin typeface="Liberation Serif"/>
              <a:cs typeface="Liberation Serif"/>
            </a:endParaRPr>
          </a:p>
          <a:p>
            <a:pPr marL="239821" indent="-239821">
              <a:lnSpc>
                <a:spcPct val="100000"/>
              </a:lnSpc>
              <a:buFont typeface="Arial"/>
              <a:buChar char="•"/>
              <a:defRPr/>
            </a:pPr>
            <a:r>
              <a:rPr lang="ru-RU" sz="1500" b="1" i="0" u="none" strike="noStrike" cap="none" spc="0">
                <a:solidFill>
                  <a:srgbClr val="064D6B"/>
                </a:solidFill>
                <a:latin typeface="Liberation Serif"/>
                <a:cs typeface="Liberation Serif"/>
              </a:rPr>
              <a:t>Неустойчивость саженцев к условиям крайнего севера;</a:t>
            </a:r>
            <a:endParaRPr sz="1500" b="1" i="0" u="none" strike="noStrike" cap="none" spc="0">
              <a:solidFill>
                <a:srgbClr val="064D6B"/>
              </a:solidFill>
              <a:latin typeface="Liberation Serif"/>
              <a:cs typeface="Liberation Serif"/>
            </a:endParaRPr>
          </a:p>
          <a:p>
            <a:pPr marL="239821" indent="-239821">
              <a:lnSpc>
                <a:spcPct val="100000"/>
              </a:lnSpc>
              <a:buFont typeface="Arial"/>
              <a:buChar char="•"/>
              <a:defRPr/>
            </a:pPr>
            <a:endParaRPr sz="1500" b="1" i="0" u="none" strike="noStrike" cap="none" spc="0">
              <a:solidFill>
                <a:srgbClr val="064D6B"/>
              </a:solidFill>
              <a:latin typeface="Liberation Serif"/>
              <a:cs typeface="Liberation Serif"/>
            </a:endParaRPr>
          </a:p>
          <a:p>
            <a:pPr marL="239821" indent="-239821">
              <a:lnSpc>
                <a:spcPct val="100000"/>
              </a:lnSpc>
              <a:buFont typeface="Arial"/>
              <a:buChar char="•"/>
              <a:defRPr/>
            </a:pPr>
            <a:r>
              <a:rPr lang="ru-RU" sz="1500" b="1" i="0" u="none" strike="noStrike" cap="none" spc="0">
                <a:solidFill>
                  <a:srgbClr val="064D6B"/>
                </a:solidFill>
                <a:latin typeface="Liberation Serif"/>
                <a:cs typeface="Liberation Serif"/>
              </a:rPr>
              <a:t>Медленный рост растений из-за неблагоприятных почвенных условий;</a:t>
            </a:r>
            <a:endParaRPr sz="1500" b="1" i="0" u="none" strike="noStrike" cap="none" spc="0">
              <a:solidFill>
                <a:srgbClr val="064D6B"/>
              </a:solidFill>
              <a:latin typeface="Liberation Serif"/>
              <a:cs typeface="Liberation Serif"/>
            </a:endParaRPr>
          </a:p>
          <a:p>
            <a:pPr marL="239821" indent="-239821">
              <a:lnSpc>
                <a:spcPct val="100000"/>
              </a:lnSpc>
              <a:buFont typeface="Arial"/>
              <a:buChar char="•"/>
              <a:defRPr/>
            </a:pPr>
            <a:endParaRPr sz="1500" b="1" i="0" u="none" strike="noStrike" cap="none" spc="0">
              <a:solidFill>
                <a:srgbClr val="064D6B"/>
              </a:solidFill>
              <a:latin typeface="Liberation Serif"/>
              <a:cs typeface="Liberation Serif"/>
            </a:endParaRPr>
          </a:p>
          <a:p>
            <a:pPr marL="239821" indent="-239821">
              <a:lnSpc>
                <a:spcPct val="100000"/>
              </a:lnSpc>
              <a:buFont typeface="Arial"/>
              <a:buChar char="•"/>
              <a:defRPr/>
            </a:pPr>
            <a:r>
              <a:rPr lang="ru-RU" sz="1500" b="1" i="0" u="none" strike="noStrike" cap="none" spc="0">
                <a:solidFill>
                  <a:srgbClr val="064D6B"/>
                </a:solidFill>
                <a:latin typeface="Liberation Serif"/>
                <a:cs typeface="Liberation Serif"/>
              </a:rPr>
              <a:t>Негативное воздействие природных факторов</a:t>
            </a:r>
            <a:endParaRPr sz="1500" b="1" i="0" u="none" strike="noStrike" cap="none" spc="0">
              <a:solidFill>
                <a:srgbClr val="064D6B"/>
              </a:solidFill>
              <a:latin typeface="Liberation Serif"/>
              <a:cs typeface="Liberation Serif"/>
            </a:endParaRPr>
          </a:p>
        </p:txBody>
      </p:sp>
      <p:sp>
        <p:nvSpPr>
          <p:cNvPr id="551556138" name=""/>
          <p:cNvSpPr txBox="1"/>
          <p:nvPr/>
        </p:nvSpPr>
        <p:spPr bwMode="auto">
          <a:xfrm flipH="0" flipV="0">
            <a:off x="3825019" y="3600920"/>
            <a:ext cx="1702093" cy="3353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00" b="1">
                <a:latin typeface="Liberation Serif"/>
                <a:cs typeface="Liberation Serif"/>
              </a:rPr>
              <a:t>Мероприятия:</a:t>
            </a:r>
            <a:endParaRPr sz="1600" b="1"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00D5AF"/>
            </a:gs>
            <a:gs pos="50000">
              <a:srgbClr val="2D96B7"/>
            </a:gs>
            <a:gs pos="100000">
              <a:srgbClr val="644AC1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1550753" name="TextBox 501550752"/>
          <p:cNvSpPr txBox="1"/>
          <p:nvPr/>
        </p:nvSpPr>
        <p:spPr bwMode="auto">
          <a:xfrm>
            <a:off x="5441848" y="3312671"/>
            <a:ext cx="6172019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sz="7200" b="1">
                <a:solidFill>
                  <a:schemeClr val="bg1"/>
                </a:solidFill>
              </a:rPr>
              <a:t>Спасибо за внимание! </a:t>
            </a:r>
            <a:endParaRPr sz="13000" b="1" i="0" u="none" strike="noStrike" cap="none" spc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99200803" name="Рисунок 39920080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25053"/>
            <a:ext cx="7429921" cy="6176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Р7-Офис/2024.3.1.487</Application>
  <DocSecurity>0</DocSecurity>
  <PresentationFormat>Произвольный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Сергей</dc:creator>
  <cp:keywords/>
  <dc:description/>
  <dc:identifier/>
  <dc:language/>
  <cp:lastModifiedBy/>
  <cp:revision>238</cp:revision>
  <dcterms:modified xsi:type="dcterms:W3CDTF">2025-08-20T07:30:47Z</dcterms:modified>
  <cp:category/>
  <cp:contentStatus/>
  <cp:version/>
</cp:coreProperties>
</file>