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7" r:id="rId3"/>
    <p:sldId id="268" r:id="rId4"/>
    <p:sldId id="269" r:id="rId5"/>
    <p:sldId id="270" r:id="rId6"/>
    <p:sldId id="271" r:id="rId7"/>
    <p:sldId id="272" r:id="rId8"/>
    <p:sldId id="273" r:id="rId9"/>
    <p:sldId id="274" r:id="rId10"/>
    <p:sldId id="27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464"/>
    <p:restoredTop sz="94662"/>
  </p:normalViewPr>
  <p:slideViewPr>
    <p:cSldViewPr snapToGrid="0">
      <p:cViewPr varScale="1">
        <p:scale>
          <a:sx n="44" d="100"/>
          <a:sy n="44" d="100"/>
        </p:scale>
        <p:origin x="216" y="1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133565-8999-1DDE-AE67-8CD89C52FDD1}"/>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10EF924-A1DA-F867-BD84-F81358C116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87F55AE-AC15-0359-44BB-40AA025B2D09}"/>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9FD73245-D440-7596-E983-717E50EB8E7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17CED8B-5001-7468-4B25-48F54AC27E7C}"/>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331938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B93291-AA61-1618-601F-0A3365A9996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9DC17F2-0E90-5453-88A8-40E3128014F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9C62626-EF81-8C93-5700-AA9B282A2A10}"/>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CA60D267-DDEF-77F3-F649-AF3A55B6C7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5B0FF97-687B-0A83-6511-C95CFEA299BF}"/>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346963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87CD847-F029-1C2C-A6AC-485FD261D6D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0528295-A72A-349C-0A38-8871DF62F288}"/>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A672BA6-56DA-32FC-34F8-B192CC225664}"/>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20AFB23F-9616-0F89-58BA-097F501B36F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5AE31A8-10A5-3E47-00AB-8F4F108272AB}"/>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3780398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801F79B-14C4-4C97-ABD0-720266AC0629}" type="datetimeFigureOut">
              <a:rPr lang="ru-RU" smtClean="0"/>
              <a:t>31.01.2023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2206215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801F79B-14C4-4C97-ABD0-720266AC0629}" type="datetimeFigureOut">
              <a:rPr lang="ru-RU" smtClean="0"/>
              <a:t>31.01.2023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1032862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01F79B-14C4-4C97-ABD0-720266AC0629}" type="datetimeFigureOut">
              <a:rPr lang="ru-RU" smtClean="0"/>
              <a:t>31.01.2023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2772137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E801F79B-14C4-4C97-ABD0-720266AC0629}" type="datetimeFigureOut">
              <a:rPr lang="ru-RU" smtClean="0"/>
              <a:t>31.01.2023</a:t>
            </a:fld>
            <a:endParaRPr lang="ru-RU"/>
          </a:p>
        </p:txBody>
      </p:sp>
      <p:sp>
        <p:nvSpPr>
          <p:cNvPr id="9" name="Footer Placeholder 8"/>
          <p:cNvSpPr>
            <a:spLocks noGrp="1"/>
          </p:cNvSpPr>
          <p:nvPr>
            <p:ph type="ftr" sz="quarter" idx="11"/>
          </p:nvPr>
        </p:nvSpPr>
        <p:spPr/>
        <p:txBody>
          <a:bodyPr/>
          <a:lstStyle/>
          <a:p>
            <a:endParaRPr lang="ru-RU"/>
          </a:p>
        </p:txBody>
      </p:sp>
      <p:sp>
        <p:nvSpPr>
          <p:cNvPr id="10" name="Slide Number Placeholder 9"/>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2251080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E801F79B-14C4-4C97-ABD0-720266AC0629}" type="datetimeFigureOut">
              <a:rPr lang="ru-RU" smtClean="0"/>
              <a:t>31.01.2023</a:t>
            </a:fld>
            <a:endParaRPr lang="ru-RU"/>
          </a:p>
        </p:txBody>
      </p:sp>
      <p:sp>
        <p:nvSpPr>
          <p:cNvPr id="11" name="Footer Placeholder 10"/>
          <p:cNvSpPr>
            <a:spLocks noGrp="1"/>
          </p:cNvSpPr>
          <p:nvPr>
            <p:ph type="ftr" sz="quarter" idx="11"/>
          </p:nvPr>
        </p:nvSpPr>
        <p:spPr/>
        <p:txBody>
          <a:bodyPr/>
          <a:lstStyle/>
          <a:p>
            <a:endParaRPr lang="ru-RU"/>
          </a:p>
        </p:txBody>
      </p:sp>
      <p:sp>
        <p:nvSpPr>
          <p:cNvPr id="12" name="Slide Number Placeholder 11"/>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2013727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2" name="Date Placeholder 1"/>
          <p:cNvSpPr>
            <a:spLocks noGrp="1"/>
          </p:cNvSpPr>
          <p:nvPr>
            <p:ph type="dt" sz="half" idx="10"/>
          </p:nvPr>
        </p:nvSpPr>
        <p:spPr/>
        <p:txBody>
          <a:bodyPr/>
          <a:lstStyle/>
          <a:p>
            <a:fld id="{E801F79B-14C4-4C97-ABD0-720266AC0629}" type="datetimeFigureOut">
              <a:rPr lang="ru-RU" smtClean="0"/>
              <a:t>31.01.2023</a:t>
            </a:fld>
            <a:endParaRPr lang="ru-RU"/>
          </a:p>
        </p:txBody>
      </p:sp>
      <p:sp>
        <p:nvSpPr>
          <p:cNvPr id="7" name="Footer Placeholder 6"/>
          <p:cNvSpPr>
            <a:spLocks noGrp="1"/>
          </p:cNvSpPr>
          <p:nvPr>
            <p:ph type="ftr" sz="quarter" idx="11"/>
          </p:nvPr>
        </p:nvSpPr>
        <p:spPr/>
        <p:txBody>
          <a:bodyPr/>
          <a:lstStyle/>
          <a:p>
            <a:endParaRPr lang="ru-RU"/>
          </a:p>
        </p:txBody>
      </p:sp>
      <p:sp>
        <p:nvSpPr>
          <p:cNvPr id="8" name="Slide Number Placeholder 7"/>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1586402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01F79B-14C4-4C97-ABD0-720266AC0629}" type="datetimeFigureOut">
              <a:rPr lang="ru-RU" smtClean="0"/>
              <a:t>31.01.2023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165035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E801F79B-14C4-4C97-ABD0-720266AC0629}" type="datetimeFigureOut">
              <a:rPr lang="ru-RU" smtClean="0"/>
              <a:t>31.01.2023</a:t>
            </a:fld>
            <a:endParaRPr lang="ru-RU"/>
          </a:p>
        </p:txBody>
      </p:sp>
      <p:sp>
        <p:nvSpPr>
          <p:cNvPr id="9" name="Footer Placeholder 8"/>
          <p:cNvSpPr>
            <a:spLocks noGrp="1"/>
          </p:cNvSpPr>
          <p:nvPr>
            <p:ph type="ftr" sz="quarter" idx="11"/>
          </p:nvPr>
        </p:nvSpPr>
        <p:spPr/>
        <p:txBody>
          <a:bodyPr/>
          <a:lstStyle/>
          <a:p>
            <a:endParaRPr lang="ru-RU"/>
          </a:p>
        </p:txBody>
      </p:sp>
      <p:sp>
        <p:nvSpPr>
          <p:cNvPr id="10" name="Slide Number Placeholder 9"/>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1343073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0390CE-FF27-2031-7819-D7DE8259AAE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8129917-86F3-E6AB-54E7-FB92AC852A3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65E6A4A-D4B5-B729-05A6-A8DBEC505024}"/>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6CB3BC06-0D67-62AD-4441-A6C142DA290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F457E39-6E1D-C8E8-4A3F-822DF0545260}"/>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1514893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E801F79B-14C4-4C97-ABD0-720266AC0629}" type="datetimeFigureOut">
              <a:rPr lang="ru-RU" smtClean="0"/>
              <a:t>31.01.2023</a:t>
            </a:fld>
            <a:endParaRPr lang="ru-RU"/>
          </a:p>
        </p:txBody>
      </p:sp>
      <p:sp>
        <p:nvSpPr>
          <p:cNvPr id="9" name="Footer Placeholder 8"/>
          <p:cNvSpPr>
            <a:spLocks noGrp="1"/>
          </p:cNvSpPr>
          <p:nvPr>
            <p:ph type="ftr" sz="quarter" idx="11"/>
          </p:nvPr>
        </p:nvSpPr>
        <p:spPr>
          <a:xfrm>
            <a:off x="3499101" y="6356350"/>
            <a:ext cx="5911517" cy="365125"/>
          </a:xfrm>
        </p:spPr>
        <p:txBody>
          <a:bodyPr/>
          <a:lstStyle/>
          <a:p>
            <a:endParaRPr lang="ru-RU"/>
          </a:p>
        </p:txBody>
      </p:sp>
      <p:sp>
        <p:nvSpPr>
          <p:cNvPr id="10" name="Slide Number Placeholder 9"/>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767366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801F79B-14C4-4C97-ABD0-720266AC0629}" type="datetimeFigureOut">
              <a:rPr lang="ru-RU" smtClean="0"/>
              <a:t>31.01.2023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1702712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801F79B-14C4-4C97-ABD0-720266AC0629}" type="datetimeFigureOut">
              <a:rPr lang="ru-RU" smtClean="0"/>
              <a:t>31.01.2023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FADBE2C-74D8-4211-918C-7EA4ADC3ACF3}" type="slidenum">
              <a:rPr lang="ru-RU" smtClean="0"/>
              <a:t>‹#›</a:t>
            </a:fld>
            <a:endParaRPr lang="ru-RU"/>
          </a:p>
        </p:txBody>
      </p:sp>
    </p:spTree>
    <p:extLst>
      <p:ext uri="{BB962C8B-B14F-4D97-AF65-F5344CB8AC3E}">
        <p14:creationId xmlns:p14="http://schemas.microsoft.com/office/powerpoint/2010/main" val="328370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BFCF85-EB16-D888-58EB-5A6A5E67DC7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A720DDD-C564-BA30-5087-21A5DE339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1D090EF-DBA7-856A-2E3C-374690E6317A}"/>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4FD91F5B-7002-60AA-B59B-9436798FF0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D81C07F-5241-B6C9-2D0F-4A4C45D49A18}"/>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337530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683B02-C083-BE1A-C301-4B9291D3F32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958DBF9-58D8-F394-20F5-EF6DC6C9BE9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FCC7AD0-5CEC-DA90-372B-5E9B517F2773}"/>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2164543-2A7C-6AB7-1D32-87E1A3EAE420}"/>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6" name="Нижний колонтитул 5">
            <a:extLst>
              <a:ext uri="{FF2B5EF4-FFF2-40B4-BE49-F238E27FC236}">
                <a16:creationId xmlns:a16="http://schemas.microsoft.com/office/drawing/2014/main" id="{F29BCDA1-F95D-B627-F340-19A03E14C95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0E2E9A2-246F-C456-0224-AD1020533BF3}"/>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2220853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DE1CE65-AD40-01FD-F4EB-64E3598CA9A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B0CB9558-91AF-B91E-CB13-59A46D0AAA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996CA92-8BE9-2DE8-F6BC-62A218DF0B7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2549089-4EAA-4B04-5DB8-472FC859D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265BCF6-58A2-A0B7-1775-D114C458F9A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537C7B8-72DF-69FF-8782-9E6977D59A40}"/>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8" name="Нижний колонтитул 7">
            <a:extLst>
              <a:ext uri="{FF2B5EF4-FFF2-40B4-BE49-F238E27FC236}">
                <a16:creationId xmlns:a16="http://schemas.microsoft.com/office/drawing/2014/main" id="{DE61129E-5333-F671-DD6C-179EDE95676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28A5F49-08D9-68A2-17F9-225B98C66346}"/>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380525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CC271D-9FF4-1AA0-A2E2-BD3CB1DE4B5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3B42E5B-C70E-65A2-A979-6BF7AB0268F7}"/>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4" name="Нижний колонтитул 3">
            <a:extLst>
              <a:ext uri="{FF2B5EF4-FFF2-40B4-BE49-F238E27FC236}">
                <a16:creationId xmlns:a16="http://schemas.microsoft.com/office/drawing/2014/main" id="{5133115A-01D0-4FA5-3183-31C44DB747C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EA64C09-68CD-8E19-0456-A14A3F6FE1D4}"/>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114315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0F5F314-B170-9FDE-5F01-378C32EA68E8}"/>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3" name="Нижний колонтитул 2">
            <a:extLst>
              <a:ext uri="{FF2B5EF4-FFF2-40B4-BE49-F238E27FC236}">
                <a16:creationId xmlns:a16="http://schemas.microsoft.com/office/drawing/2014/main" id="{103DC8EB-1C90-7040-726F-7E6965DF07F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B6021F3-4CDD-84C7-8E69-6635C33C0A9D}"/>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256056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DFD1CD-F6C2-A28B-E5F7-E6F46FB9553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7900073-3187-5F62-672E-9A522B622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A78B312-21EB-F9AB-7AD4-047AB41F5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A584BA2-1BC6-7344-22B5-720AC536A193}"/>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6" name="Нижний колонтитул 5">
            <a:extLst>
              <a:ext uri="{FF2B5EF4-FFF2-40B4-BE49-F238E27FC236}">
                <a16:creationId xmlns:a16="http://schemas.microsoft.com/office/drawing/2014/main" id="{04615B88-6D7A-20AA-B583-7C5E0A7E278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A456FE1-BEC3-5475-3DF9-5A62EF5167F2}"/>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121856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286104-3389-0801-99CE-35D5EFDFD4E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6B94E90-C9CF-9EA6-FDD1-82311DAB7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7F5F82B-4DFE-84B8-3E59-7FA5F7C4E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D9C761F-DBEB-8983-1E0E-821850DBB05C}"/>
              </a:ext>
            </a:extLst>
          </p:cNvPr>
          <p:cNvSpPr>
            <a:spLocks noGrp="1"/>
          </p:cNvSpPr>
          <p:nvPr>
            <p:ph type="dt" sz="half" idx="10"/>
          </p:nvPr>
        </p:nvSpPr>
        <p:spPr/>
        <p:txBody>
          <a:bodyPr/>
          <a:lstStyle/>
          <a:p>
            <a:fld id="{B3A3C0EF-45DF-44E0-A000-D89091AAF4BA}" type="datetimeFigureOut">
              <a:rPr lang="ru-RU" smtClean="0"/>
              <a:t>31.01.2023</a:t>
            </a:fld>
            <a:endParaRPr lang="ru-RU"/>
          </a:p>
        </p:txBody>
      </p:sp>
      <p:sp>
        <p:nvSpPr>
          <p:cNvPr id="6" name="Нижний колонтитул 5">
            <a:extLst>
              <a:ext uri="{FF2B5EF4-FFF2-40B4-BE49-F238E27FC236}">
                <a16:creationId xmlns:a16="http://schemas.microsoft.com/office/drawing/2014/main" id="{FFFA9C9E-BF23-1E98-7680-54953C526AA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A7EF5BF-608D-FEFA-CEDB-A9C6B12807AE}"/>
              </a:ext>
            </a:extLst>
          </p:cNvPr>
          <p:cNvSpPr>
            <a:spLocks noGrp="1"/>
          </p:cNvSpPr>
          <p:nvPr>
            <p:ph type="sldNum" sz="quarter" idx="12"/>
          </p:nvPr>
        </p:nvSpPr>
        <p:spPr/>
        <p:txBody>
          <a:bodyPr/>
          <a:lstStyle/>
          <a:p>
            <a:fld id="{094998C8-7C29-41D8-94E0-2D81C61C0908}" type="slidenum">
              <a:rPr lang="ru-RU" smtClean="0"/>
              <a:t>‹#›</a:t>
            </a:fld>
            <a:endParaRPr lang="ru-RU"/>
          </a:p>
        </p:txBody>
      </p:sp>
    </p:spTree>
    <p:extLst>
      <p:ext uri="{BB962C8B-B14F-4D97-AF65-F5344CB8AC3E}">
        <p14:creationId xmlns:p14="http://schemas.microsoft.com/office/powerpoint/2010/main" val="703238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437EB5-F3BB-9935-4C6A-57371CD80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7081C7C-70C6-5DEE-61B6-D27CEE2BE0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52E9AA0-9016-9D1A-1285-DC97B87E5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3C0EF-45DF-44E0-A000-D89091AAF4BA}" type="datetimeFigureOut">
              <a:rPr lang="ru-RU" smtClean="0"/>
              <a:t>31.01.2023</a:t>
            </a:fld>
            <a:endParaRPr lang="ru-RU"/>
          </a:p>
        </p:txBody>
      </p:sp>
      <p:sp>
        <p:nvSpPr>
          <p:cNvPr id="5" name="Нижний колонтитул 4">
            <a:extLst>
              <a:ext uri="{FF2B5EF4-FFF2-40B4-BE49-F238E27FC236}">
                <a16:creationId xmlns:a16="http://schemas.microsoft.com/office/drawing/2014/main" id="{9849F7DC-1153-BB46-CB86-CB0F9AE17A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9A9D4DC-A751-F467-8C1D-91A310CC1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998C8-7C29-41D8-94E0-2D81C61C0908}" type="slidenum">
              <a:rPr lang="ru-RU" smtClean="0"/>
              <a:t>‹#›</a:t>
            </a:fld>
            <a:endParaRPr lang="ru-RU"/>
          </a:p>
        </p:txBody>
      </p:sp>
    </p:spTree>
    <p:extLst>
      <p:ext uri="{BB962C8B-B14F-4D97-AF65-F5344CB8AC3E}">
        <p14:creationId xmlns:p14="http://schemas.microsoft.com/office/powerpoint/2010/main" val="758301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801F79B-14C4-4C97-ABD0-720266AC0629}" type="datetimeFigureOut">
              <a:rPr lang="ru-RU" smtClean="0"/>
              <a:t>31.01.2023</a:t>
            </a:fld>
            <a:endParaRPr lang="ru-RU"/>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7FADBE2C-74D8-4211-918C-7EA4ADC3ACF3}" type="slidenum">
              <a:rPr lang="ru-RU" smtClean="0"/>
              <a:t>‹#›</a:t>
            </a:fld>
            <a:endParaRPr lang="ru-RU"/>
          </a:p>
        </p:txBody>
      </p:sp>
    </p:spTree>
    <p:extLst>
      <p:ext uri="{BB962C8B-B14F-4D97-AF65-F5344CB8AC3E}">
        <p14:creationId xmlns:p14="http://schemas.microsoft.com/office/powerpoint/2010/main" val="2948883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FF7C2CDF-8BC5-E190-460F-C263B1FE256E}"/>
              </a:ext>
            </a:extLst>
          </p:cNvPr>
          <p:cNvSpPr/>
          <p:nvPr/>
        </p:nvSpPr>
        <p:spPr>
          <a:xfrm>
            <a:off x="0" y="2571427"/>
            <a:ext cx="12192000" cy="1716093"/>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dirty="0"/>
          </a:p>
        </p:txBody>
      </p:sp>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77B73C9-B96F-43B1-2F3F-0BE5B0DD320A}"/>
              </a:ext>
            </a:extLst>
          </p:cNvPr>
          <p:cNvSpPr txBox="1"/>
          <p:nvPr/>
        </p:nvSpPr>
        <p:spPr>
          <a:xfrm>
            <a:off x="3048000" y="540102"/>
            <a:ext cx="6096000" cy="1569660"/>
          </a:xfrm>
          <a:prstGeom prst="rect">
            <a:avLst/>
          </a:prstGeom>
          <a:noFill/>
        </p:spPr>
        <p:txBody>
          <a:bodyPr wrap="square">
            <a:spAutoFit/>
          </a:bodyPr>
          <a:lstStyle/>
          <a:p>
            <a:pPr algn="ctr"/>
            <a:r>
              <a:rPr lang="ru-RU" sz="3200" b="1" dirty="0"/>
              <a:t>ФГБОУ ВО </a:t>
            </a:r>
            <a:br>
              <a:rPr lang="ru-RU" sz="3200" b="1" dirty="0"/>
            </a:br>
            <a:r>
              <a:rPr lang="ru-RU" sz="3200" b="1" dirty="0"/>
              <a:t>«НГУ им. П.Ф. Лесгафта, </a:t>
            </a:r>
            <a:br>
              <a:rPr lang="ru-RU" sz="3200" b="1" dirty="0"/>
            </a:br>
            <a:r>
              <a:rPr lang="ru-RU" sz="3200" b="1" dirty="0"/>
              <a:t>Санкт-Петербург»</a:t>
            </a:r>
          </a:p>
        </p:txBody>
      </p:sp>
      <p:pic>
        <p:nvPicPr>
          <p:cNvPr id="8" name="Рисунок 7">
            <a:extLst>
              <a:ext uri="{FF2B5EF4-FFF2-40B4-BE49-F238E27FC236}">
                <a16:creationId xmlns:a16="http://schemas.microsoft.com/office/drawing/2014/main" id="{B13A8F6A-6EC0-6645-9DD5-AC0D3B7F8573}"/>
              </a:ext>
            </a:extLst>
          </p:cNvPr>
          <p:cNvPicPr>
            <a:picLocks noChangeAspect="1"/>
          </p:cNvPicPr>
          <p:nvPr/>
        </p:nvPicPr>
        <p:blipFill>
          <a:blip r:embed="rId2"/>
          <a:stretch>
            <a:fillRect/>
          </a:stretch>
        </p:blipFill>
        <p:spPr>
          <a:xfrm>
            <a:off x="3919539" y="2636451"/>
            <a:ext cx="4352921" cy="1585097"/>
          </a:xfrm>
          <a:prstGeom prst="rect">
            <a:avLst/>
          </a:prstGeom>
        </p:spPr>
      </p:pic>
    </p:spTree>
    <p:extLst>
      <p:ext uri="{BB962C8B-B14F-4D97-AF65-F5344CB8AC3E}">
        <p14:creationId xmlns:p14="http://schemas.microsoft.com/office/powerpoint/2010/main" val="568485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7795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3" name="TextBox 2">
            <a:extLst>
              <a:ext uri="{FF2B5EF4-FFF2-40B4-BE49-F238E27FC236}">
                <a16:creationId xmlns:a16="http://schemas.microsoft.com/office/drawing/2014/main" id="{A263ACA0-779D-D5B6-2D8D-A671ECDC9692}"/>
              </a:ext>
            </a:extLst>
          </p:cNvPr>
          <p:cNvSpPr txBox="1"/>
          <p:nvPr/>
        </p:nvSpPr>
        <p:spPr>
          <a:xfrm>
            <a:off x="1153160" y="2067300"/>
            <a:ext cx="9885680" cy="1107996"/>
          </a:xfrm>
          <a:prstGeom prst="rect">
            <a:avLst/>
          </a:prstGeom>
          <a:noFill/>
        </p:spPr>
        <p:txBody>
          <a:bodyPr wrap="square">
            <a:spAutoFit/>
          </a:bodyPr>
          <a:lstStyle/>
          <a:p>
            <a:pPr algn="just"/>
            <a:r>
              <a:rPr lang="en-US" sz="2200" dirty="0"/>
              <a:t>The goal of the University volunteer movement is to provide an opportunity for young people (students) to express themselves, realize their potential and receive deserved recognition through their involvement in social practice.</a:t>
            </a:r>
            <a:endParaRPr lang="ru-RU" sz="2200" dirty="0"/>
          </a:p>
        </p:txBody>
      </p:sp>
      <p:sp>
        <p:nvSpPr>
          <p:cNvPr id="7" name="TextBox 6">
            <a:extLst>
              <a:ext uri="{FF2B5EF4-FFF2-40B4-BE49-F238E27FC236}">
                <a16:creationId xmlns:a16="http://schemas.microsoft.com/office/drawing/2014/main" id="{F7B070A7-FEF5-AE6E-71E9-2522CF26DF33}"/>
              </a:ext>
            </a:extLst>
          </p:cNvPr>
          <p:cNvSpPr txBox="1"/>
          <p:nvPr/>
        </p:nvSpPr>
        <p:spPr>
          <a:xfrm>
            <a:off x="325120" y="942051"/>
            <a:ext cx="6096000" cy="584775"/>
          </a:xfrm>
          <a:prstGeom prst="rect">
            <a:avLst/>
          </a:prstGeom>
          <a:noFill/>
        </p:spPr>
        <p:txBody>
          <a:bodyPr wrap="square">
            <a:spAutoFit/>
          </a:bodyPr>
          <a:lstStyle/>
          <a:p>
            <a:r>
              <a:rPr lang="ru-RU" sz="3200" b="1" dirty="0"/>
              <a:t>Описание центра </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sp>
        <p:nvSpPr>
          <p:cNvPr id="11" name="TextBox 10">
            <a:extLst>
              <a:ext uri="{FF2B5EF4-FFF2-40B4-BE49-F238E27FC236}">
                <a16:creationId xmlns:a16="http://schemas.microsoft.com/office/drawing/2014/main" id="{2B7B556A-C0D1-D64B-7B52-5CBE7566EFD9}"/>
              </a:ext>
            </a:extLst>
          </p:cNvPr>
          <p:cNvSpPr txBox="1"/>
          <p:nvPr/>
        </p:nvSpPr>
        <p:spPr>
          <a:xfrm>
            <a:off x="1153160" y="3429000"/>
            <a:ext cx="9885680" cy="2800767"/>
          </a:xfrm>
          <a:prstGeom prst="rect">
            <a:avLst/>
          </a:prstGeom>
          <a:noFill/>
        </p:spPr>
        <p:txBody>
          <a:bodyPr wrap="square">
            <a:spAutoFit/>
          </a:bodyPr>
          <a:lstStyle/>
          <a:p>
            <a:r>
              <a:rPr lang="en-US" sz="2200" dirty="0"/>
              <a:t>The main tasks of the volunteer movement of the University are the following: </a:t>
            </a:r>
          </a:p>
          <a:p>
            <a:r>
              <a:rPr lang="en-US" sz="2200" dirty="0"/>
              <a:t>- promotion of the ideas of volunteering among students; </a:t>
            </a:r>
          </a:p>
          <a:p>
            <a:r>
              <a:rPr lang="en-US" sz="2200" dirty="0"/>
              <a:t>- attracting students to participate in gratuitous assistance at the University, municipal and regional institutions and services of various departmental affiliations;</a:t>
            </a:r>
          </a:p>
          <a:p>
            <a:r>
              <a:rPr lang="en-US" sz="2200" dirty="0"/>
              <a:t>- establishing cooperation (including on a contractual basis) with social and commercial partners for joint socially significant activities; </a:t>
            </a:r>
          </a:p>
          <a:p>
            <a:r>
              <a:rPr lang="en-US" sz="2200" dirty="0"/>
              <a:t>- organization of training seminars for participants of the University volunteer movement.</a:t>
            </a:r>
          </a:p>
        </p:txBody>
      </p:sp>
    </p:spTree>
    <p:extLst>
      <p:ext uri="{BB962C8B-B14F-4D97-AF65-F5344CB8AC3E}">
        <p14:creationId xmlns:p14="http://schemas.microsoft.com/office/powerpoint/2010/main" val="7571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7795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325120" y="942051"/>
            <a:ext cx="6096000" cy="584775"/>
          </a:xfrm>
          <a:prstGeom prst="rect">
            <a:avLst/>
          </a:prstGeom>
          <a:noFill/>
        </p:spPr>
        <p:txBody>
          <a:bodyPr wrap="square">
            <a:spAutoFit/>
          </a:bodyPr>
          <a:lstStyle/>
          <a:p>
            <a:r>
              <a:rPr lang="ru-RU" sz="3200" b="1" dirty="0"/>
              <a:t>Деятельность в регионе </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pic>
        <p:nvPicPr>
          <p:cNvPr id="2" name="Рисунок 1">
            <a:extLst>
              <a:ext uri="{FF2B5EF4-FFF2-40B4-BE49-F238E27FC236}">
                <a16:creationId xmlns:a16="http://schemas.microsoft.com/office/drawing/2014/main" id="{1A4C9DF2-9311-A4A2-EA55-179C7B2A8A6B}"/>
              </a:ext>
            </a:extLst>
          </p:cNvPr>
          <p:cNvPicPr>
            <a:picLocks noChangeAspect="1"/>
          </p:cNvPicPr>
          <p:nvPr/>
        </p:nvPicPr>
        <p:blipFill>
          <a:blip r:embed="rId4"/>
          <a:stretch>
            <a:fillRect/>
          </a:stretch>
        </p:blipFill>
        <p:spPr>
          <a:xfrm>
            <a:off x="6543040" y="2302690"/>
            <a:ext cx="5252720" cy="3939540"/>
          </a:xfrm>
          <a:prstGeom prst="rect">
            <a:avLst/>
          </a:prstGeom>
        </p:spPr>
      </p:pic>
      <p:sp>
        <p:nvSpPr>
          <p:cNvPr id="6" name="TextBox 5">
            <a:extLst>
              <a:ext uri="{FF2B5EF4-FFF2-40B4-BE49-F238E27FC236}">
                <a16:creationId xmlns:a16="http://schemas.microsoft.com/office/drawing/2014/main" id="{792C96D1-EABE-CB37-43C0-44D05CA581F0}"/>
              </a:ext>
            </a:extLst>
          </p:cNvPr>
          <p:cNvSpPr txBox="1"/>
          <p:nvPr/>
        </p:nvSpPr>
        <p:spPr>
          <a:xfrm>
            <a:off x="175875" y="2145528"/>
            <a:ext cx="6062365" cy="4154984"/>
          </a:xfrm>
          <a:prstGeom prst="rect">
            <a:avLst/>
          </a:prstGeom>
          <a:noFill/>
        </p:spPr>
        <p:txBody>
          <a:bodyPr wrap="square" rtlCol="0">
            <a:spAutoFit/>
          </a:bodyPr>
          <a:lstStyle/>
          <a:p>
            <a:pPr algn="just"/>
            <a:r>
              <a:rPr lang="ru-RU" sz="2200" dirty="0"/>
              <a:t>Деятельность волонтеров университета связана в основном с помощью в подготовке и проведении физкультурных и спортивных мероприятий, однако за последний год наши волонтеры принимали участие в таких мероприятиях как: Праздник выпускников «Алые Паруса», «Диктант Победы», День донора и др.</a:t>
            </a:r>
          </a:p>
          <a:p>
            <a:pPr algn="just"/>
            <a:endParaRPr lang="ru-RU" sz="2200" dirty="0"/>
          </a:p>
          <a:p>
            <a:pPr algn="just"/>
            <a:r>
              <a:rPr lang="ru-RU" sz="2200" dirty="0"/>
              <a:t>Также на базе университета создан пункт приема гуманитарной помощи в рамках акции взаимопомощи </a:t>
            </a:r>
            <a:r>
              <a:rPr lang="en-US" sz="2200" dirty="0"/>
              <a:t>#</a:t>
            </a:r>
            <a:r>
              <a:rPr lang="ru-RU" sz="2200" dirty="0"/>
              <a:t>МЫВМЕСТЕ </a:t>
            </a:r>
          </a:p>
        </p:txBody>
      </p:sp>
    </p:spTree>
    <p:extLst>
      <p:ext uri="{BB962C8B-B14F-4D97-AF65-F5344CB8AC3E}">
        <p14:creationId xmlns:p14="http://schemas.microsoft.com/office/powerpoint/2010/main" val="4203801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7795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156370" y="786323"/>
            <a:ext cx="8148320" cy="584775"/>
          </a:xfrm>
          <a:prstGeom prst="rect">
            <a:avLst/>
          </a:prstGeom>
          <a:noFill/>
        </p:spPr>
        <p:txBody>
          <a:bodyPr wrap="square">
            <a:spAutoFit/>
          </a:bodyPr>
          <a:lstStyle/>
          <a:p>
            <a:r>
              <a:rPr lang="ru-RU" sz="3200" b="1" dirty="0"/>
              <a:t>Спортивные мероприятия</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sp>
        <p:nvSpPr>
          <p:cNvPr id="4" name="TextBox 3">
            <a:extLst>
              <a:ext uri="{FF2B5EF4-FFF2-40B4-BE49-F238E27FC236}">
                <a16:creationId xmlns:a16="http://schemas.microsoft.com/office/drawing/2014/main" id="{FC905FB9-763D-7777-FE4A-E1FBF779CAED}"/>
              </a:ext>
            </a:extLst>
          </p:cNvPr>
          <p:cNvSpPr txBox="1"/>
          <p:nvPr/>
        </p:nvSpPr>
        <p:spPr>
          <a:xfrm>
            <a:off x="538480" y="2013748"/>
            <a:ext cx="4673600" cy="769441"/>
          </a:xfrm>
          <a:prstGeom prst="rect">
            <a:avLst/>
          </a:prstGeom>
          <a:noFill/>
        </p:spPr>
        <p:txBody>
          <a:bodyPr wrap="square" rtlCol="0">
            <a:spAutoFit/>
          </a:bodyPr>
          <a:lstStyle/>
          <a:p>
            <a:pPr algn="ctr"/>
            <a:r>
              <a:rPr lang="ru-RU" sz="2200" dirty="0"/>
              <a:t>16-й Чемпионат мира ФИНА по водным видам спорта </a:t>
            </a:r>
          </a:p>
        </p:txBody>
      </p:sp>
      <p:pic>
        <p:nvPicPr>
          <p:cNvPr id="6" name="Рисунок 5">
            <a:extLst>
              <a:ext uri="{FF2B5EF4-FFF2-40B4-BE49-F238E27FC236}">
                <a16:creationId xmlns:a16="http://schemas.microsoft.com/office/drawing/2014/main" id="{AF93E625-7F62-3F77-DE56-EF84C131C64C}"/>
              </a:ext>
            </a:extLst>
          </p:cNvPr>
          <p:cNvPicPr>
            <a:picLocks noChangeAspect="1"/>
          </p:cNvPicPr>
          <p:nvPr/>
        </p:nvPicPr>
        <p:blipFill>
          <a:blip r:embed="rId4"/>
          <a:stretch>
            <a:fillRect/>
          </a:stretch>
        </p:blipFill>
        <p:spPr>
          <a:xfrm>
            <a:off x="479331" y="2733577"/>
            <a:ext cx="5096698" cy="3956647"/>
          </a:xfrm>
          <a:prstGeom prst="rect">
            <a:avLst/>
          </a:prstGeom>
        </p:spPr>
      </p:pic>
      <p:sp>
        <p:nvSpPr>
          <p:cNvPr id="12" name="TextBox 11">
            <a:extLst>
              <a:ext uri="{FF2B5EF4-FFF2-40B4-BE49-F238E27FC236}">
                <a16:creationId xmlns:a16="http://schemas.microsoft.com/office/drawing/2014/main" id="{D2485D64-DBDA-DE58-F2BC-90710D2568CB}"/>
              </a:ext>
            </a:extLst>
          </p:cNvPr>
          <p:cNvSpPr txBox="1"/>
          <p:nvPr/>
        </p:nvSpPr>
        <p:spPr>
          <a:xfrm>
            <a:off x="6656611" y="1987749"/>
            <a:ext cx="4897120" cy="769441"/>
          </a:xfrm>
          <a:prstGeom prst="rect">
            <a:avLst/>
          </a:prstGeom>
          <a:noFill/>
        </p:spPr>
        <p:txBody>
          <a:bodyPr wrap="square">
            <a:spAutoFit/>
          </a:bodyPr>
          <a:lstStyle/>
          <a:p>
            <a:pPr algn="ctr"/>
            <a:r>
              <a:rPr lang="ru-RU" sz="2200" dirty="0"/>
              <a:t>Всероссийская Спартакиада Специальной Олимпиады 2022</a:t>
            </a:r>
          </a:p>
        </p:txBody>
      </p:sp>
      <p:pic>
        <p:nvPicPr>
          <p:cNvPr id="13" name="Рисунок 12">
            <a:extLst>
              <a:ext uri="{FF2B5EF4-FFF2-40B4-BE49-F238E27FC236}">
                <a16:creationId xmlns:a16="http://schemas.microsoft.com/office/drawing/2014/main" id="{16AD4ADF-57E8-E3F9-491D-752C124691E7}"/>
              </a:ext>
            </a:extLst>
          </p:cNvPr>
          <p:cNvPicPr>
            <a:picLocks noChangeAspect="1"/>
          </p:cNvPicPr>
          <p:nvPr/>
        </p:nvPicPr>
        <p:blipFill rotWithShape="1">
          <a:blip r:embed="rId5"/>
          <a:srcRect l="2784" t="10018" r="16085" b="-39"/>
          <a:stretch/>
        </p:blipFill>
        <p:spPr>
          <a:xfrm>
            <a:off x="6656611" y="2733577"/>
            <a:ext cx="4756689" cy="3958330"/>
          </a:xfrm>
          <a:prstGeom prst="rect">
            <a:avLst/>
          </a:prstGeom>
        </p:spPr>
      </p:pic>
    </p:spTree>
    <p:extLst>
      <p:ext uri="{BB962C8B-B14F-4D97-AF65-F5344CB8AC3E}">
        <p14:creationId xmlns:p14="http://schemas.microsoft.com/office/powerpoint/2010/main" val="335992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7795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325120" y="942051"/>
            <a:ext cx="6096000" cy="584775"/>
          </a:xfrm>
          <a:prstGeom prst="rect">
            <a:avLst/>
          </a:prstGeom>
          <a:noFill/>
        </p:spPr>
        <p:txBody>
          <a:bodyPr wrap="square">
            <a:spAutoFit/>
          </a:bodyPr>
          <a:lstStyle/>
          <a:p>
            <a:r>
              <a:rPr lang="ru-RU" sz="3200" b="1" dirty="0"/>
              <a:t>Спортивные мероприятия</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pic>
        <p:nvPicPr>
          <p:cNvPr id="3" name="Рисунок 2">
            <a:extLst>
              <a:ext uri="{FF2B5EF4-FFF2-40B4-BE49-F238E27FC236}">
                <a16:creationId xmlns:a16="http://schemas.microsoft.com/office/drawing/2014/main" id="{86054770-F7EB-9AB2-A312-0ACDB0372652}"/>
              </a:ext>
            </a:extLst>
          </p:cNvPr>
          <p:cNvPicPr>
            <a:picLocks noChangeAspect="1"/>
          </p:cNvPicPr>
          <p:nvPr/>
        </p:nvPicPr>
        <p:blipFill>
          <a:blip r:embed="rId4"/>
          <a:stretch>
            <a:fillRect/>
          </a:stretch>
        </p:blipFill>
        <p:spPr>
          <a:xfrm>
            <a:off x="6575328" y="2800943"/>
            <a:ext cx="5157663" cy="3932261"/>
          </a:xfrm>
          <a:prstGeom prst="rect">
            <a:avLst/>
          </a:prstGeom>
        </p:spPr>
      </p:pic>
      <p:sp>
        <p:nvSpPr>
          <p:cNvPr id="6" name="TextBox 5">
            <a:extLst>
              <a:ext uri="{FF2B5EF4-FFF2-40B4-BE49-F238E27FC236}">
                <a16:creationId xmlns:a16="http://schemas.microsoft.com/office/drawing/2014/main" id="{EE44E5D4-A5F9-5AE8-46F6-7AE603C83396}"/>
              </a:ext>
            </a:extLst>
          </p:cNvPr>
          <p:cNvSpPr txBox="1"/>
          <p:nvPr/>
        </p:nvSpPr>
        <p:spPr>
          <a:xfrm>
            <a:off x="6761479" y="2015117"/>
            <a:ext cx="47853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t>Домашние матчи ГК «Зенит» в рамках</a:t>
            </a: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 SEHA – Gazprom League</a:t>
            </a:r>
            <a: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t> 2022/2023 </a:t>
            </a:r>
            <a:r>
              <a:rPr kumimoji="0" lang="en-US" sz="22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9" name="Рисунок 8">
            <a:extLst>
              <a:ext uri="{FF2B5EF4-FFF2-40B4-BE49-F238E27FC236}">
                <a16:creationId xmlns:a16="http://schemas.microsoft.com/office/drawing/2014/main" id="{16791361-A3CB-4CB6-48C6-CF2648C1D09C}"/>
              </a:ext>
            </a:extLst>
          </p:cNvPr>
          <p:cNvPicPr>
            <a:picLocks noChangeAspect="1"/>
          </p:cNvPicPr>
          <p:nvPr/>
        </p:nvPicPr>
        <p:blipFill>
          <a:blip r:embed="rId5"/>
          <a:stretch>
            <a:fillRect/>
          </a:stretch>
        </p:blipFill>
        <p:spPr>
          <a:xfrm>
            <a:off x="459009" y="2800943"/>
            <a:ext cx="5243015" cy="3932261"/>
          </a:xfrm>
          <a:prstGeom prst="rect">
            <a:avLst/>
          </a:prstGeom>
        </p:spPr>
      </p:pic>
      <p:sp>
        <p:nvSpPr>
          <p:cNvPr id="12" name="TextBox 11">
            <a:extLst>
              <a:ext uri="{FF2B5EF4-FFF2-40B4-BE49-F238E27FC236}">
                <a16:creationId xmlns:a16="http://schemas.microsoft.com/office/drawing/2014/main" id="{2AE88019-7366-71C2-A2FD-C4004A33F010}"/>
              </a:ext>
            </a:extLst>
          </p:cNvPr>
          <p:cNvSpPr txBox="1"/>
          <p:nvPr/>
        </p:nvSpPr>
        <p:spPr>
          <a:xfrm>
            <a:off x="824996" y="2090925"/>
            <a:ext cx="45110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t>Кубок России по танцам на колясках 2022</a:t>
            </a:r>
          </a:p>
        </p:txBody>
      </p:sp>
    </p:spTree>
    <p:extLst>
      <p:ext uri="{BB962C8B-B14F-4D97-AF65-F5344CB8AC3E}">
        <p14:creationId xmlns:p14="http://schemas.microsoft.com/office/powerpoint/2010/main" val="487723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5763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335280" y="786323"/>
            <a:ext cx="6096000" cy="1077218"/>
          </a:xfrm>
          <a:prstGeom prst="rect">
            <a:avLst/>
          </a:prstGeom>
          <a:noFill/>
        </p:spPr>
        <p:txBody>
          <a:bodyPr wrap="square">
            <a:spAutoFit/>
          </a:bodyPr>
          <a:lstStyle/>
          <a:p>
            <a:r>
              <a:rPr lang="ru-RU" sz="3200" b="1" dirty="0"/>
              <a:t>Социальные и добровольческие проекты</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pic>
        <p:nvPicPr>
          <p:cNvPr id="2" name="Рисунок 1">
            <a:extLst>
              <a:ext uri="{FF2B5EF4-FFF2-40B4-BE49-F238E27FC236}">
                <a16:creationId xmlns:a16="http://schemas.microsoft.com/office/drawing/2014/main" id="{66F9FBE6-9150-60D4-CB13-99B3CA8C02B2}"/>
              </a:ext>
            </a:extLst>
          </p:cNvPr>
          <p:cNvPicPr>
            <a:picLocks noChangeAspect="1"/>
          </p:cNvPicPr>
          <p:nvPr/>
        </p:nvPicPr>
        <p:blipFill>
          <a:blip r:embed="rId4"/>
          <a:stretch>
            <a:fillRect/>
          </a:stretch>
        </p:blipFill>
        <p:spPr>
          <a:xfrm>
            <a:off x="428528" y="2709926"/>
            <a:ext cx="5157663" cy="3950550"/>
          </a:xfrm>
          <a:prstGeom prst="rect">
            <a:avLst/>
          </a:prstGeom>
        </p:spPr>
      </p:pic>
      <p:sp>
        <p:nvSpPr>
          <p:cNvPr id="4" name="TextBox 3">
            <a:extLst>
              <a:ext uri="{FF2B5EF4-FFF2-40B4-BE49-F238E27FC236}">
                <a16:creationId xmlns:a16="http://schemas.microsoft.com/office/drawing/2014/main" id="{570B80E2-6C21-53AE-EEA9-ABE36CC8D4EE}"/>
              </a:ext>
            </a:extLst>
          </p:cNvPr>
          <p:cNvSpPr txBox="1"/>
          <p:nvPr/>
        </p:nvSpPr>
        <p:spPr>
          <a:xfrm>
            <a:off x="335279" y="2034228"/>
            <a:ext cx="525091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t>Волонтерский экологический проект </a:t>
            </a:r>
            <a:b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br>
            <a: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t>на Баренцевом море</a:t>
            </a:r>
          </a:p>
        </p:txBody>
      </p:sp>
      <p:pic>
        <p:nvPicPr>
          <p:cNvPr id="6" name="Рисунок 5">
            <a:extLst>
              <a:ext uri="{FF2B5EF4-FFF2-40B4-BE49-F238E27FC236}">
                <a16:creationId xmlns:a16="http://schemas.microsoft.com/office/drawing/2014/main" id="{C0215352-32C2-1E15-314F-148C1AD48CF4}"/>
              </a:ext>
            </a:extLst>
          </p:cNvPr>
          <p:cNvPicPr>
            <a:picLocks noChangeAspect="1"/>
          </p:cNvPicPr>
          <p:nvPr/>
        </p:nvPicPr>
        <p:blipFill>
          <a:blip r:embed="rId5"/>
          <a:stretch>
            <a:fillRect/>
          </a:stretch>
        </p:blipFill>
        <p:spPr>
          <a:xfrm>
            <a:off x="6494101" y="2709926"/>
            <a:ext cx="5269371" cy="3950550"/>
          </a:xfrm>
          <a:prstGeom prst="rect">
            <a:avLst/>
          </a:prstGeom>
        </p:spPr>
      </p:pic>
      <p:sp>
        <p:nvSpPr>
          <p:cNvPr id="12" name="TextBox 11">
            <a:extLst>
              <a:ext uri="{FF2B5EF4-FFF2-40B4-BE49-F238E27FC236}">
                <a16:creationId xmlns:a16="http://schemas.microsoft.com/office/drawing/2014/main" id="{BC3B03A7-3E27-6243-6F9C-463CDC95326F}"/>
              </a:ext>
            </a:extLst>
          </p:cNvPr>
          <p:cNvSpPr txBox="1"/>
          <p:nvPr/>
        </p:nvSpPr>
        <p:spPr>
          <a:xfrm>
            <a:off x="6268720" y="2186706"/>
            <a:ext cx="609600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srgbClr val="000000"/>
                </a:solidFill>
                <a:effectLst/>
                <a:uLnTx/>
                <a:uFillTx/>
                <a:latin typeface="Corbel" panose="020B0503020204020204"/>
                <a:ea typeface="+mn-ea"/>
                <a:cs typeface="+mn-cs"/>
              </a:rPr>
              <a:t>«На колясках без барьеров»</a:t>
            </a:r>
          </a:p>
        </p:txBody>
      </p:sp>
    </p:spTree>
    <p:extLst>
      <p:ext uri="{BB962C8B-B14F-4D97-AF65-F5344CB8AC3E}">
        <p14:creationId xmlns:p14="http://schemas.microsoft.com/office/powerpoint/2010/main" val="27419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7795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325120" y="942051"/>
            <a:ext cx="6096000" cy="584775"/>
          </a:xfrm>
          <a:prstGeom prst="rect">
            <a:avLst/>
          </a:prstGeom>
          <a:noFill/>
        </p:spPr>
        <p:txBody>
          <a:bodyPr wrap="square">
            <a:spAutoFit/>
          </a:bodyPr>
          <a:lstStyle/>
          <a:p>
            <a:r>
              <a:rPr lang="ru-RU" sz="3200" b="1"/>
              <a:t>Тезисы деятельности</a:t>
            </a:r>
            <a:endParaRPr lang="ru-RU" sz="3200" b="1" dirty="0"/>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sp>
        <p:nvSpPr>
          <p:cNvPr id="3" name="TextBox 2">
            <a:extLst>
              <a:ext uri="{FF2B5EF4-FFF2-40B4-BE49-F238E27FC236}">
                <a16:creationId xmlns:a16="http://schemas.microsoft.com/office/drawing/2014/main" id="{EA8919D6-B748-07FF-A589-6F717A246DE1}"/>
              </a:ext>
            </a:extLst>
          </p:cNvPr>
          <p:cNvSpPr txBox="1"/>
          <p:nvPr/>
        </p:nvSpPr>
        <p:spPr>
          <a:xfrm>
            <a:off x="518160" y="2025908"/>
            <a:ext cx="11125200" cy="4493538"/>
          </a:xfrm>
          <a:prstGeom prst="rect">
            <a:avLst/>
          </a:prstGeom>
          <a:noFill/>
        </p:spPr>
        <p:txBody>
          <a:bodyPr wrap="square">
            <a:spAutoFit/>
          </a:bodyPr>
          <a:lstStyle/>
          <a:p>
            <a:pPr algn="just"/>
            <a:r>
              <a:rPr lang="ru-RU" sz="2200" dirty="0"/>
              <a:t>Целью волонтерского движения является предоставление возможности молодым людям (обучающимся) проявить себя, реализовать свой потенциал и получить заслуженное признание посредством их вовлечения в социальную практику.</a:t>
            </a:r>
          </a:p>
          <a:p>
            <a:pPr algn="just"/>
            <a:endParaRPr lang="ru-RU" sz="2200" dirty="0"/>
          </a:p>
          <a:p>
            <a:pPr algn="just"/>
            <a:r>
              <a:rPr lang="ru-RU" sz="2200" dirty="0"/>
              <a:t>Задачи волонтерского движения Университета:</a:t>
            </a:r>
          </a:p>
          <a:p>
            <a:pPr algn="just"/>
            <a:r>
              <a:rPr lang="ru-RU" sz="2200" dirty="0"/>
              <a:t>-  распространение идей и принципов социального служения в студенческой среде;</a:t>
            </a:r>
          </a:p>
          <a:p>
            <a:pPr algn="just"/>
            <a:r>
              <a:rPr lang="ru-RU" sz="2200" dirty="0"/>
              <a:t>- получение обучающимися навыков самореализации и самоорганизации для решения социальных задач;</a:t>
            </a:r>
          </a:p>
          <a:p>
            <a:pPr algn="just"/>
            <a:r>
              <a:rPr lang="ru-RU" sz="2200" dirty="0"/>
              <a:t>- обучение молодых граждан из числа обучающихся определенным трудовым навыкам и стимулирование профессиональной ориентации и профессионального развития;</a:t>
            </a:r>
          </a:p>
          <a:p>
            <a:pPr algn="just"/>
            <a:r>
              <a:rPr lang="ru-RU" sz="2200" dirty="0"/>
              <a:t>- привлечение обучающихся Университета к участию в социально-значимых программах и мероприятиях регионального и федерального уровней;</a:t>
            </a:r>
          </a:p>
          <a:p>
            <a:pPr algn="just"/>
            <a:r>
              <a:rPr lang="ru-RU" sz="2200" dirty="0"/>
              <a:t>-  развитие инклюзивного добровольчества (волонтерства);</a:t>
            </a:r>
          </a:p>
        </p:txBody>
      </p:sp>
    </p:spTree>
    <p:extLst>
      <p:ext uri="{BB962C8B-B14F-4D97-AF65-F5344CB8AC3E}">
        <p14:creationId xmlns:p14="http://schemas.microsoft.com/office/powerpoint/2010/main" val="384611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4747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325120" y="942051"/>
            <a:ext cx="6096000" cy="584775"/>
          </a:xfrm>
          <a:prstGeom prst="rect">
            <a:avLst/>
          </a:prstGeom>
          <a:noFill/>
        </p:spPr>
        <p:txBody>
          <a:bodyPr wrap="square">
            <a:spAutoFit/>
          </a:bodyPr>
          <a:lstStyle/>
          <a:p>
            <a:r>
              <a:rPr lang="ru-RU" sz="3200" b="1" dirty="0"/>
              <a:t>Партнеры</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sp>
        <p:nvSpPr>
          <p:cNvPr id="2" name="TextBox 1">
            <a:extLst>
              <a:ext uri="{FF2B5EF4-FFF2-40B4-BE49-F238E27FC236}">
                <a16:creationId xmlns:a16="http://schemas.microsoft.com/office/drawing/2014/main" id="{0D12DDAC-5200-04CF-1AF9-492C16BBFD23}"/>
              </a:ext>
            </a:extLst>
          </p:cNvPr>
          <p:cNvSpPr txBox="1"/>
          <p:nvPr/>
        </p:nvSpPr>
        <p:spPr>
          <a:xfrm>
            <a:off x="121920" y="2015117"/>
            <a:ext cx="12070079" cy="4832092"/>
          </a:xfrm>
          <a:prstGeom prst="rect">
            <a:avLst/>
          </a:prstGeom>
          <a:noFill/>
        </p:spPr>
        <p:txBody>
          <a:bodyPr wrap="square" rtlCol="0">
            <a:spAutoFit/>
          </a:bodyPr>
          <a:lstStyle/>
          <a:p>
            <a:pPr marL="0" algn="just" rtl="0" eaLnBrk="1" fontAlgn="t" latinLnBrk="0" hangingPunct="1">
              <a:spcBef>
                <a:spcPts val="0"/>
              </a:spcBef>
              <a:spcAft>
                <a:spcPts val="0"/>
              </a:spcAft>
            </a:pPr>
            <a:r>
              <a:rPr lang="ru-RU" sz="2200" i="0" u="none" strike="noStrike" kern="1200" dirty="0">
                <a:effectLst/>
              </a:rPr>
              <a:t>Издательство «Спорт»</a:t>
            </a:r>
            <a:endParaRPr lang="ru-RU" sz="2200" i="0" u="none" strike="noStrike" dirty="0">
              <a:effectLst/>
            </a:endParaRPr>
          </a:p>
          <a:p>
            <a:pPr marL="0" algn="just" rtl="0" eaLnBrk="1" fontAlgn="t" latinLnBrk="0" hangingPunct="1">
              <a:spcBef>
                <a:spcPts val="0"/>
              </a:spcBef>
              <a:spcAft>
                <a:spcPts val="0"/>
              </a:spcAft>
            </a:pPr>
            <a:r>
              <a:rPr lang="ru-RU" sz="2200" i="0" u="none" strike="noStrike" kern="1200" dirty="0">
                <a:effectLst/>
              </a:rPr>
              <a:t>Общероссийский союз общественных объединений «Российская студенческая лига тхэквондо»</a:t>
            </a:r>
            <a:endParaRPr lang="ru-RU" sz="2200" i="0" u="none" strike="noStrike" dirty="0">
              <a:effectLst/>
            </a:endParaRPr>
          </a:p>
          <a:p>
            <a:pPr marL="0" algn="just" rtl="0" eaLnBrk="1" fontAlgn="t" latinLnBrk="0" hangingPunct="1">
              <a:spcBef>
                <a:spcPts val="0"/>
              </a:spcBef>
              <a:spcAft>
                <a:spcPts val="0"/>
              </a:spcAft>
            </a:pPr>
            <a:r>
              <a:rPr lang="ru-RU" sz="2200" i="0" u="none" strike="noStrike" kern="1200" dirty="0">
                <a:effectLst/>
              </a:rPr>
              <a:t>Фонд содействия социальному и духовному благополучию общества и граждан «Во имя твое»</a:t>
            </a:r>
            <a:endParaRPr lang="ru-RU" sz="2200" i="0" u="none" strike="noStrike" dirty="0">
              <a:effectLst/>
            </a:endParaRPr>
          </a:p>
          <a:p>
            <a:pPr marL="0" algn="just" rtl="0" eaLnBrk="1" fontAlgn="t" latinLnBrk="0" hangingPunct="1">
              <a:spcBef>
                <a:spcPts val="0"/>
              </a:spcBef>
              <a:spcAft>
                <a:spcPts val="0"/>
              </a:spcAft>
            </a:pPr>
            <a:r>
              <a:rPr lang="ru-RU" sz="2200" i="0" u="none" strike="noStrike" kern="1200" dirty="0">
                <a:effectLst/>
              </a:rPr>
              <a:t>Общероссийское физкультурно-спортивное организация «Федерация современных боевых искусств России»</a:t>
            </a:r>
            <a:endParaRPr lang="ru-RU" sz="2200" i="0" u="none" strike="noStrike" dirty="0">
              <a:effectLst/>
            </a:endParaRPr>
          </a:p>
          <a:p>
            <a:pPr marL="0" algn="just" rtl="0" eaLnBrk="1" fontAlgn="t" latinLnBrk="0" hangingPunct="1">
              <a:spcBef>
                <a:spcPts val="0"/>
              </a:spcBef>
              <a:spcAft>
                <a:spcPts val="0"/>
              </a:spcAft>
            </a:pPr>
            <a:r>
              <a:rPr lang="ru-RU" sz="2200" i="0" u="none" strike="noStrike" kern="1200" dirty="0">
                <a:effectLst/>
              </a:rPr>
              <a:t>Федерация компьютерного спорта России </a:t>
            </a:r>
            <a:endParaRPr lang="ru-RU" sz="2200" i="0" u="none" strike="noStrike" dirty="0">
              <a:effectLst/>
            </a:endParaRPr>
          </a:p>
          <a:p>
            <a:pPr marL="0" algn="just" rtl="0" eaLnBrk="1" fontAlgn="t" latinLnBrk="0" hangingPunct="1">
              <a:spcBef>
                <a:spcPts val="0"/>
              </a:spcBef>
              <a:spcAft>
                <a:spcPts val="0"/>
              </a:spcAft>
            </a:pPr>
            <a:r>
              <a:rPr lang="ru-RU" sz="2200" i="0" u="none" strike="noStrike" kern="1200" dirty="0">
                <a:effectLst/>
              </a:rPr>
              <a:t>Комитет по внешним связям Санкт-Петербурга</a:t>
            </a:r>
            <a:endParaRPr lang="ru-RU" sz="2200" i="0" u="none" strike="noStrike" dirty="0">
              <a:effectLst/>
            </a:endParaRPr>
          </a:p>
          <a:p>
            <a:pPr marL="0" algn="just" rtl="0" eaLnBrk="1" fontAlgn="t" latinLnBrk="0" hangingPunct="1">
              <a:spcBef>
                <a:spcPts val="0"/>
              </a:spcBef>
              <a:spcAft>
                <a:spcPts val="0"/>
              </a:spcAft>
            </a:pPr>
            <a:r>
              <a:rPr lang="ru-RU" sz="2200" i="0" u="none" strike="noStrike" kern="1200" dirty="0">
                <a:effectLst/>
              </a:rPr>
              <a:t>Ассоциация спортивных психологов (кафедра психологии)</a:t>
            </a:r>
          </a:p>
          <a:p>
            <a:pPr algn="just" fontAlgn="t"/>
            <a:r>
              <a:rPr lang="ru-RU" sz="2200" i="0" u="none" strike="noStrike" dirty="0">
                <a:effectLst/>
              </a:rPr>
              <a:t>Всероссийская федерация художественной гимнастики </a:t>
            </a:r>
          </a:p>
          <a:p>
            <a:pPr algn="just" fontAlgn="t"/>
            <a:r>
              <a:rPr lang="ru-RU" sz="2200" i="0" u="none" strike="noStrike" dirty="0">
                <a:effectLst/>
              </a:rPr>
              <a:t>Федерация спортивной гимнастики России </a:t>
            </a:r>
          </a:p>
          <a:p>
            <a:pPr marL="0" algn="just" rtl="0" eaLnBrk="1" fontAlgn="t" latinLnBrk="0" hangingPunct="1">
              <a:spcBef>
                <a:spcPts val="0"/>
              </a:spcBef>
              <a:spcAft>
                <a:spcPts val="0"/>
              </a:spcAft>
            </a:pPr>
            <a:r>
              <a:rPr lang="ru-RU" sz="2200" i="0" u="none" strike="noStrike" kern="1200" dirty="0">
                <a:effectLst/>
              </a:rPr>
              <a:t>Центр технического творчества Адмиралтейского района СПб (в области образования и профориентационной работы)</a:t>
            </a:r>
          </a:p>
          <a:p>
            <a:pPr marL="0" algn="just" rtl="0" eaLnBrk="1" fontAlgn="t" latinLnBrk="0" hangingPunct="1">
              <a:spcBef>
                <a:spcPts val="0"/>
              </a:spcBef>
              <a:spcAft>
                <a:spcPts val="0"/>
              </a:spcAft>
            </a:pPr>
            <a:r>
              <a:rPr lang="ru-RU" sz="2200" i="0" u="none" strike="noStrike" kern="1200" dirty="0">
                <a:effectLst/>
              </a:rPr>
              <a:t>Государственное бюджетное нетиповое образовательное учреждение детский оздоровительно-образовательный туристический центр СПб «Балтийский берег»</a:t>
            </a:r>
            <a:endParaRPr lang="ru-RU" sz="2200" i="0" u="none" strike="noStrike" dirty="0">
              <a:effectLst/>
            </a:endParaRPr>
          </a:p>
        </p:txBody>
      </p:sp>
    </p:spTree>
    <p:extLst>
      <p:ext uri="{BB962C8B-B14F-4D97-AF65-F5344CB8AC3E}">
        <p14:creationId xmlns:p14="http://schemas.microsoft.com/office/powerpoint/2010/main" val="2105170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C969810-4F85-FFD3-54A0-58B2704841BD}"/>
              </a:ext>
            </a:extLst>
          </p:cNvPr>
          <p:cNvPicPr>
            <a:picLocks noChangeAspect="1"/>
          </p:cNvPicPr>
          <p:nvPr/>
        </p:nvPicPr>
        <p:blipFill>
          <a:blip r:embed="rId2"/>
          <a:stretch>
            <a:fillRect/>
          </a:stretch>
        </p:blipFill>
        <p:spPr>
          <a:xfrm>
            <a:off x="0" y="377952"/>
            <a:ext cx="12192000" cy="1712975"/>
          </a:xfrm>
          <a:prstGeom prst="rect">
            <a:avLst/>
          </a:prstGeom>
        </p:spPr>
      </p:pic>
      <p:sp>
        <p:nvSpPr>
          <p:cNvPr id="10" name="TextBox 9">
            <a:extLst>
              <a:ext uri="{FF2B5EF4-FFF2-40B4-BE49-F238E27FC236}">
                <a16:creationId xmlns:a16="http://schemas.microsoft.com/office/drawing/2014/main" id="{27DB94DD-A60E-43B9-8293-1D49C27FAC73}"/>
              </a:ext>
            </a:extLst>
          </p:cNvPr>
          <p:cNvSpPr txBox="1"/>
          <p:nvPr/>
        </p:nvSpPr>
        <p:spPr>
          <a:xfrm>
            <a:off x="2875280" y="1324932"/>
            <a:ext cx="644144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a:noFill/>
                </a:ln>
                <a:solidFill>
                  <a:srgbClr val="000000"/>
                </a:solidFill>
                <a:effectLst/>
                <a:uLnTx/>
                <a:uFillTx/>
                <a:latin typeface="Corbel" panose="020B0503020204020204"/>
                <a:ea typeface="+mn-ea"/>
                <a:cs typeface="+mn-cs"/>
              </a:rPr>
              <a:t> </a:t>
            </a:r>
            <a:endParaRPr kumimoji="0" lang="ru-RU" sz="20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F7B070A7-FEF5-AE6E-71E9-2522CF26DF33}"/>
              </a:ext>
            </a:extLst>
          </p:cNvPr>
          <p:cNvSpPr txBox="1"/>
          <p:nvPr/>
        </p:nvSpPr>
        <p:spPr>
          <a:xfrm>
            <a:off x="325120" y="942051"/>
            <a:ext cx="6096000" cy="584775"/>
          </a:xfrm>
          <a:prstGeom prst="rect">
            <a:avLst/>
          </a:prstGeom>
          <a:noFill/>
        </p:spPr>
        <p:txBody>
          <a:bodyPr wrap="square">
            <a:spAutoFit/>
          </a:bodyPr>
          <a:lstStyle/>
          <a:p>
            <a:r>
              <a:rPr lang="ru-RU" sz="3200" b="1" dirty="0"/>
              <a:t>Партнеры</a:t>
            </a:r>
          </a:p>
        </p:txBody>
      </p:sp>
      <p:pic>
        <p:nvPicPr>
          <p:cNvPr id="8" name="Рисунок 7">
            <a:extLst>
              <a:ext uri="{FF2B5EF4-FFF2-40B4-BE49-F238E27FC236}">
                <a16:creationId xmlns:a16="http://schemas.microsoft.com/office/drawing/2014/main" id="{0A73EABD-6E31-D1DB-D186-92442A6789BB}"/>
              </a:ext>
            </a:extLst>
          </p:cNvPr>
          <p:cNvPicPr>
            <a:picLocks noChangeAspect="1"/>
          </p:cNvPicPr>
          <p:nvPr/>
        </p:nvPicPr>
        <p:blipFill>
          <a:blip r:embed="rId3"/>
          <a:stretch>
            <a:fillRect/>
          </a:stretch>
        </p:blipFill>
        <p:spPr>
          <a:xfrm>
            <a:off x="9690419" y="836639"/>
            <a:ext cx="2176461" cy="795597"/>
          </a:xfrm>
          <a:prstGeom prst="rect">
            <a:avLst/>
          </a:prstGeom>
        </p:spPr>
      </p:pic>
      <p:sp>
        <p:nvSpPr>
          <p:cNvPr id="3" name="TextBox 2">
            <a:extLst>
              <a:ext uri="{FF2B5EF4-FFF2-40B4-BE49-F238E27FC236}">
                <a16:creationId xmlns:a16="http://schemas.microsoft.com/office/drawing/2014/main" id="{1577B0FD-68DE-DC86-9030-D61EEDBA922A}"/>
              </a:ext>
            </a:extLst>
          </p:cNvPr>
          <p:cNvSpPr txBox="1"/>
          <p:nvPr/>
        </p:nvSpPr>
        <p:spPr>
          <a:xfrm>
            <a:off x="325120" y="2090923"/>
            <a:ext cx="11704320" cy="4832092"/>
          </a:xfrm>
          <a:prstGeom prst="rect">
            <a:avLst/>
          </a:prstGeom>
          <a:noFill/>
        </p:spPr>
        <p:txBody>
          <a:bodyPr wrap="square" rtlCol="0">
            <a:spAutoFit/>
          </a:bodyPr>
          <a:lstStyle/>
          <a:p>
            <a:pPr marL="0" algn="l" rtl="0" eaLnBrk="1" fontAlgn="t" latinLnBrk="0" hangingPunct="1">
              <a:spcBef>
                <a:spcPts val="0"/>
              </a:spcBef>
              <a:spcAft>
                <a:spcPts val="0"/>
              </a:spcAft>
            </a:pPr>
            <a:r>
              <a:rPr lang="ru-RU" sz="2200" i="0" u="none" strike="noStrike" kern="1200" dirty="0">
                <a:effectLst/>
              </a:rPr>
              <a:t>Спортивная школа олимпийского резерва по спортивной гимнастике Ларисы Латыниной Московский государственный институт физической культуры, спорта и туризма им. </a:t>
            </a:r>
            <a:r>
              <a:rPr lang="en-US" sz="2200" i="0" u="none" strike="noStrike" kern="1200" dirty="0">
                <a:effectLst/>
              </a:rPr>
              <a:t>Ю.А. </a:t>
            </a:r>
            <a:r>
              <a:rPr lang="en-US" sz="2200" i="0" u="none" strike="noStrike" kern="1200" dirty="0" err="1">
                <a:effectLst/>
              </a:rPr>
              <a:t>Сенкевича</a:t>
            </a:r>
            <a:endParaRPr lang="ru-RU" sz="2200" i="0" u="none" strike="noStrike" dirty="0">
              <a:effectLst/>
            </a:endParaRPr>
          </a:p>
          <a:p>
            <a:pPr marL="0" algn="l" rtl="0" eaLnBrk="1" fontAlgn="t" latinLnBrk="0" hangingPunct="1">
              <a:spcBef>
                <a:spcPts val="0"/>
              </a:spcBef>
              <a:spcAft>
                <a:spcPts val="0"/>
              </a:spcAft>
            </a:pPr>
            <a:r>
              <a:rPr lang="ru-RU" sz="2200" i="0" u="none" strike="noStrike" kern="1200" dirty="0">
                <a:effectLst/>
              </a:rPr>
              <a:t>Первый Санкт-Петербургский государственный медицинский университет имени академика И.П. Павлова </a:t>
            </a:r>
          </a:p>
          <a:p>
            <a:pPr marL="0" algn="l" rtl="0" eaLnBrk="1" fontAlgn="t" latinLnBrk="0" hangingPunct="1">
              <a:spcBef>
                <a:spcPts val="0"/>
              </a:spcBef>
              <a:spcAft>
                <a:spcPts val="0"/>
              </a:spcAft>
            </a:pPr>
            <a:r>
              <a:rPr lang="ru-RU" sz="2200" i="0" u="none" strike="noStrike" kern="1200" dirty="0">
                <a:effectLst/>
              </a:rPr>
              <a:t>Добровольное  общество содействия армии, авиации и флоту России</a:t>
            </a:r>
            <a:endParaRPr lang="ru-RU" sz="2200" i="0" u="none" strike="noStrike" dirty="0">
              <a:effectLst/>
            </a:endParaRPr>
          </a:p>
          <a:p>
            <a:pPr marL="0" algn="l" rtl="0" eaLnBrk="1" fontAlgn="t" latinLnBrk="0" hangingPunct="1">
              <a:spcBef>
                <a:spcPts val="0"/>
              </a:spcBef>
              <a:spcAft>
                <a:spcPts val="0"/>
              </a:spcAft>
            </a:pPr>
            <a:r>
              <a:rPr lang="ru-RU" sz="2200" i="0" u="none" strike="noStrike" kern="1200" dirty="0">
                <a:effectLst/>
              </a:rPr>
              <a:t>Федерация спортивных танцев на колясках (АФК)</a:t>
            </a:r>
            <a:endParaRPr lang="ru-RU" sz="2200" i="0" u="none" strike="noStrike" dirty="0">
              <a:effectLst/>
            </a:endParaRPr>
          </a:p>
          <a:p>
            <a:pPr marL="0" algn="l" rtl="0" eaLnBrk="1" fontAlgn="t" latinLnBrk="0" hangingPunct="1">
              <a:spcBef>
                <a:spcPts val="0"/>
              </a:spcBef>
              <a:spcAft>
                <a:spcPts val="0"/>
              </a:spcAft>
            </a:pPr>
            <a:r>
              <a:rPr lang="en-US" sz="2200" i="0" u="none" strike="noStrike" kern="1200" dirty="0" err="1">
                <a:effectLst/>
              </a:rPr>
              <a:t>Академия</a:t>
            </a:r>
            <a:r>
              <a:rPr lang="en-US" sz="2200" i="0" u="none" strike="noStrike" kern="1200" dirty="0">
                <a:effectLst/>
              </a:rPr>
              <a:t> </a:t>
            </a:r>
            <a:r>
              <a:rPr lang="en-US" sz="2200" i="0" u="none" strike="noStrike" kern="1200" dirty="0" err="1">
                <a:effectLst/>
              </a:rPr>
              <a:t>талантов</a:t>
            </a:r>
            <a:endParaRPr lang="ru-RU" sz="2200" i="0" u="none" strike="noStrike" dirty="0">
              <a:effectLst/>
            </a:endParaRPr>
          </a:p>
          <a:p>
            <a:pPr marL="0" algn="l" rtl="0" eaLnBrk="1" fontAlgn="t" latinLnBrk="0" hangingPunct="1">
              <a:spcBef>
                <a:spcPts val="0"/>
              </a:spcBef>
              <a:spcAft>
                <a:spcPts val="0"/>
              </a:spcAft>
            </a:pPr>
            <a:r>
              <a:rPr lang="en-US" sz="2200" i="0" u="none" strike="noStrike" kern="1200" dirty="0" err="1">
                <a:effectLst/>
              </a:rPr>
              <a:t>Благотворительный</a:t>
            </a:r>
            <a:r>
              <a:rPr lang="en-US" sz="2200" i="0" u="none" strike="noStrike" kern="1200" dirty="0">
                <a:effectLst/>
              </a:rPr>
              <a:t> </a:t>
            </a:r>
            <a:r>
              <a:rPr lang="en-US" sz="2200" i="0" u="none" strike="noStrike" kern="1200" dirty="0" err="1">
                <a:effectLst/>
              </a:rPr>
              <a:t>фонд</a:t>
            </a:r>
            <a:r>
              <a:rPr lang="en-US" sz="2200" i="0" u="none" strike="noStrike" kern="1200" dirty="0">
                <a:effectLst/>
              </a:rPr>
              <a:t> «</a:t>
            </a:r>
            <a:r>
              <a:rPr lang="en-US" sz="2200" i="0" u="none" strike="noStrike" kern="1200" dirty="0" err="1">
                <a:effectLst/>
              </a:rPr>
              <a:t>Мы</a:t>
            </a:r>
            <a:r>
              <a:rPr lang="en-US" sz="2200" i="0" u="none" strike="noStrike" kern="1200" dirty="0">
                <a:effectLst/>
              </a:rPr>
              <a:t> </a:t>
            </a:r>
            <a:r>
              <a:rPr lang="en-US" sz="2200" i="0" u="none" strike="noStrike" kern="1200" dirty="0" err="1">
                <a:effectLst/>
              </a:rPr>
              <a:t>можем</a:t>
            </a:r>
            <a:r>
              <a:rPr lang="en-US" sz="2200" i="0" u="none" strike="noStrike" kern="1200" dirty="0">
                <a:effectLst/>
              </a:rPr>
              <a:t>»</a:t>
            </a:r>
            <a:endParaRPr lang="ru-RU" sz="2200" i="0" u="none" strike="noStrike" dirty="0">
              <a:effectLst/>
            </a:endParaRPr>
          </a:p>
          <a:p>
            <a:pPr marL="0" algn="l" rtl="0" eaLnBrk="1" fontAlgn="t" latinLnBrk="0" hangingPunct="1">
              <a:spcBef>
                <a:spcPts val="0"/>
              </a:spcBef>
              <a:spcAft>
                <a:spcPts val="0"/>
              </a:spcAft>
            </a:pPr>
            <a:r>
              <a:rPr lang="ru-RU" sz="2200" i="0" u="none" strike="noStrike" kern="1200" dirty="0">
                <a:effectLst/>
              </a:rPr>
              <a:t>Академия СКА </a:t>
            </a:r>
          </a:p>
          <a:p>
            <a:pPr marL="0" algn="l" rtl="0" eaLnBrk="1" fontAlgn="t" latinLnBrk="0" hangingPunct="1">
              <a:spcBef>
                <a:spcPts val="0"/>
              </a:spcBef>
              <a:spcAft>
                <a:spcPts val="0"/>
              </a:spcAft>
            </a:pPr>
            <a:r>
              <a:rPr lang="en-US" sz="2200" i="0" u="none" strike="noStrike" kern="1200" dirty="0" err="1">
                <a:effectLst/>
              </a:rPr>
              <a:t>Олимпийский</a:t>
            </a:r>
            <a:r>
              <a:rPr lang="en-US" sz="2200" i="0" u="none" strike="noStrike" kern="1200" dirty="0">
                <a:effectLst/>
              </a:rPr>
              <a:t> </a:t>
            </a:r>
            <a:r>
              <a:rPr lang="en-US" sz="2200" i="0" u="none" strike="noStrike" kern="1200" dirty="0" err="1">
                <a:effectLst/>
              </a:rPr>
              <a:t>комитет</a:t>
            </a:r>
            <a:r>
              <a:rPr lang="en-US" sz="2200" i="0" u="none" strike="noStrike" kern="1200" dirty="0">
                <a:effectLst/>
              </a:rPr>
              <a:t> </a:t>
            </a:r>
            <a:r>
              <a:rPr lang="en-US" sz="2200" i="0" u="none" strike="noStrike" kern="1200" dirty="0" err="1">
                <a:effectLst/>
              </a:rPr>
              <a:t>России</a:t>
            </a:r>
            <a:endParaRPr lang="ru-RU" sz="2200" i="0" u="none" strike="noStrike" dirty="0">
              <a:effectLst/>
            </a:endParaRPr>
          </a:p>
          <a:p>
            <a:pPr marL="0" algn="l" rtl="0" eaLnBrk="1" fontAlgn="t" latinLnBrk="0" hangingPunct="1">
              <a:spcBef>
                <a:spcPts val="0"/>
              </a:spcBef>
              <a:spcAft>
                <a:spcPts val="0"/>
              </a:spcAft>
            </a:pPr>
            <a:r>
              <a:rPr lang="ru-RU" sz="2200" i="0" u="none" strike="noStrike" kern="1200" dirty="0">
                <a:effectLst/>
              </a:rPr>
              <a:t>Центр адаптации и физического развития детей с ограниченными возможностями </a:t>
            </a:r>
          </a:p>
          <a:p>
            <a:pPr fontAlgn="t"/>
            <a:r>
              <a:rPr lang="ru-RU" sz="2200" i="0" u="none" strike="noStrike" kern="1200" dirty="0">
                <a:effectLst/>
              </a:rPr>
              <a:t>Межвузовский студенческий городок Санкт-Петербурга </a:t>
            </a:r>
          </a:p>
          <a:p>
            <a:pPr algn="just"/>
            <a:r>
              <a:rPr lang="ru-RU" sz="2200" dirty="0"/>
              <a:t>Федерации </a:t>
            </a:r>
            <a:r>
              <a:rPr lang="ru-RU" sz="2200" dirty="0" err="1"/>
              <a:t>фиджитал</a:t>
            </a:r>
            <a:r>
              <a:rPr lang="ru-RU" sz="2200" dirty="0"/>
              <a:t> (функционально-цифрового многоборья) спорта Санкт-Петербурга </a:t>
            </a:r>
          </a:p>
        </p:txBody>
      </p:sp>
    </p:spTree>
    <p:extLst>
      <p:ext uri="{BB962C8B-B14F-4D97-AF65-F5344CB8AC3E}">
        <p14:creationId xmlns:p14="http://schemas.microsoft.com/office/powerpoint/2010/main" val="33393789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Рамка">
  <a:themeElements>
    <a:clrScheme name="Рамка">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Рамка">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Рамка">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123</TotalTime>
  <Words>540</Words>
  <Application>Microsoft Macintosh PowerPoint</Application>
  <PresentationFormat>Широкоэкранный</PresentationFormat>
  <Paragraphs>63</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9</vt:i4>
      </vt:variant>
    </vt:vector>
  </HeadingPairs>
  <TitlesOfParts>
    <vt:vector size="16" baseType="lpstr">
      <vt:lpstr>Arial</vt:lpstr>
      <vt:lpstr>Calibri</vt:lpstr>
      <vt:lpstr>Calibri Light</vt:lpstr>
      <vt:lpstr>Corbel</vt:lpstr>
      <vt:lpstr>Wingdings 2</vt:lpstr>
      <vt:lpstr>Тема Office</vt:lpstr>
      <vt:lpstr>Рамка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Юлия Кареньких</dc:creator>
  <cp:lastModifiedBy>Варвара Бодрова</cp:lastModifiedBy>
  <cp:revision>4</cp:revision>
  <dcterms:created xsi:type="dcterms:W3CDTF">2023-01-27T06:43:57Z</dcterms:created>
  <dcterms:modified xsi:type="dcterms:W3CDTF">2023-01-31T10:11:31Z</dcterms:modified>
</cp:coreProperties>
</file>