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70" r:id="rId2"/>
    <p:sldId id="263" r:id="rId3"/>
    <p:sldId id="291" r:id="rId4"/>
    <p:sldId id="280" r:id="rId5"/>
    <p:sldId id="279" r:id="rId6"/>
    <p:sldId id="276" r:id="rId7"/>
    <p:sldId id="296" r:id="rId8"/>
    <p:sldId id="316" r:id="rId9"/>
    <p:sldId id="321" r:id="rId10"/>
    <p:sldId id="317" r:id="rId11"/>
    <p:sldId id="271" r:id="rId12"/>
    <p:sldId id="318" r:id="rId13"/>
    <p:sldId id="282" r:id="rId14"/>
    <p:sldId id="312" r:id="rId15"/>
    <p:sldId id="319" r:id="rId16"/>
    <p:sldId id="258" r:id="rId17"/>
    <p:sldId id="287" r:id="rId18"/>
    <p:sldId id="281" r:id="rId19"/>
    <p:sldId id="285" r:id="rId20"/>
    <p:sldId id="320" r:id="rId21"/>
    <p:sldId id="286" r:id="rId22"/>
  </p:sldIdLst>
  <p:sldSz cx="10080625" cy="7559675"/>
  <p:notesSz cx="7559675" cy="10691813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60" d="100"/>
          <a:sy n="60" d="100"/>
        </p:scale>
        <p:origin x="-1392" y="-5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17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29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89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9041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52680" y="1769041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04000" y="4059361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152680" y="4059361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1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04031" y="269489"/>
            <a:ext cx="9247573" cy="6450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24058" y="6884204"/>
            <a:ext cx="2096630" cy="52497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80234" y="6884204"/>
            <a:ext cx="3192198" cy="52497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47975" y="6884204"/>
            <a:ext cx="2096630" cy="524977"/>
          </a:xfrm>
        </p:spPr>
        <p:txBody>
          <a:bodyPr/>
          <a:lstStyle>
            <a:lvl1pPr>
              <a:defRPr/>
            </a:lvl1pPr>
          </a:lstStyle>
          <a:p>
            <a:fld id="{4C95297B-DFD5-47B9-90B4-B0A82754D5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5208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6237"/>
            <a:ext cx="9072563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24318" y="1763925"/>
            <a:ext cx="4452276" cy="2413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24318" y="4345064"/>
            <a:ext cx="4452276" cy="24131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fld id="{EEC9CFD8-717D-4343-9D85-1444A390C9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2021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10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77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63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90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4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41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39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52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Arial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ru-RU" sz="1400" b="0" strike="noStrike" spc="-1" smtClean="0">
                <a:latin typeface="Arial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E906A7E-DFCC-4F2A-AE72-D2D237A34855}" type="slidenum">
              <a:rPr lang="ru-RU" sz="1400" b="0" strike="noStrike" spc="-1" smtClean="0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2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13" r:id="rId13"/>
    <p:sldLayoutId id="2147483714" r:id="rId14"/>
    <p:sldLayoutId id="2147483715" r:id="rId15"/>
  </p:sldLayoutIdLst>
  <p:txStyles>
    <p:titleStyle>
      <a:lvl1pPr algn="ctr" defTabSz="100773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00" indent="-377900" algn="l" defTabSz="1007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defTabSz="100773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669" indent="-251934" algn="l" defTabSz="1007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34" indent="-251934" algn="l" defTabSz="10077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02" indent="-251934" algn="l" defTabSz="100773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269" indent="-251934" algn="l" defTabSz="1007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36" indent="-251934" algn="l" defTabSz="1007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03" indent="-251934" algn="l" defTabSz="1007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870" indent="-251934" algn="l" defTabSz="1007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1.png"/><Relationship Id="rId5" Type="http://schemas.openxmlformats.org/officeDocument/2006/relationships/hyperlink" Target="https://vk.com/club194852145" TargetMode="External"/><Relationship Id="rId4" Type="http://schemas.openxmlformats.org/officeDocument/2006/relationships/hyperlink" Target="https://www.youtube.com/playlist?list=PLl2koPjDo5DUHEVW2cSpbfZMjFJt4NSJ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94852145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reenland-scool.narod.ru/load/tvorcheskaja_studija_quot_oazis_quot/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194852145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be.com/playlist?list=PLl2koPjDo5DUHEVW2cSpbfZMjFJt4NSJd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youtu.be/qXYJ8b-fQD8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cUtjeVq2Pk" TargetMode="External"/><Relationship Id="rId13" Type="http://schemas.openxmlformats.org/officeDocument/2006/relationships/hyperlink" Target="https://youtu.be/q_2AHKIA1Bc" TargetMode="External"/><Relationship Id="rId3" Type="http://schemas.openxmlformats.org/officeDocument/2006/relationships/hyperlink" Target="https://youtu.be/Nm1zDT1lpQI" TargetMode="External"/><Relationship Id="rId7" Type="http://schemas.openxmlformats.org/officeDocument/2006/relationships/hyperlink" Target="https://youtu.be/sz3yPH2lsdo" TargetMode="External"/><Relationship Id="rId12" Type="http://schemas.openxmlformats.org/officeDocument/2006/relationships/hyperlink" Target="https://youtu.be/CSD1MzIeqTk" TargetMode="External"/><Relationship Id="rId2" Type="http://schemas.openxmlformats.org/officeDocument/2006/relationships/hyperlink" Target="https://youtu.be/OaDE_v3fn48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0O2mnQHUmgQ" TargetMode="External"/><Relationship Id="rId11" Type="http://schemas.openxmlformats.org/officeDocument/2006/relationships/hyperlink" Target="https://youtu.be/8dg5mLDOZa4" TargetMode="External"/><Relationship Id="rId5" Type="http://schemas.openxmlformats.org/officeDocument/2006/relationships/hyperlink" Target="https://youtube.com/playlist?list=PLl2koPjDo5DXjMa55qfAX8awU4oA9HOn4" TargetMode="External"/><Relationship Id="rId15" Type="http://schemas.openxmlformats.org/officeDocument/2006/relationships/hyperlink" Target="https://youtu.be/Yz476jJdUxE" TargetMode="External"/><Relationship Id="rId10" Type="http://schemas.openxmlformats.org/officeDocument/2006/relationships/hyperlink" Target="https://youtu.be/NFsuFlqJqdA" TargetMode="External"/><Relationship Id="rId4" Type="http://schemas.openxmlformats.org/officeDocument/2006/relationships/hyperlink" Target="https://youtu.be/Jgll81MGOmk" TargetMode="External"/><Relationship Id="rId9" Type="http://schemas.openxmlformats.org/officeDocument/2006/relationships/hyperlink" Target="https://youtu.be/ecaEiI57DwM" TargetMode="External"/><Relationship Id="rId14" Type="http://schemas.openxmlformats.org/officeDocument/2006/relationships/hyperlink" Target="https://youtu.be/-CSWxTsxt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2"/>
          <p:cNvSpPr txBox="1"/>
          <p:nvPr/>
        </p:nvSpPr>
        <p:spPr>
          <a:xfrm>
            <a:off x="4464248" y="1619597"/>
            <a:ext cx="5039767" cy="2375779"/>
          </a:xfrm>
          <a:prstGeom prst="rect">
            <a:avLst/>
          </a:prstGeom>
          <a:noFill/>
          <a:ln>
            <a:noFill/>
          </a:ln>
        </p:spPr>
        <p:txBody>
          <a:bodyPr lIns="0" tIns="28437" rIns="0" bIns="0" anchor="ctr"/>
          <a:lstStyle/>
          <a:p>
            <a:pPr algn="ctr">
              <a:lnSpc>
                <a:spcPct val="93000"/>
              </a:lnSpc>
            </a:pPr>
            <a:r>
              <a:rPr lang="ru-RU" sz="3200" spc="-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МБОУ </a:t>
            </a:r>
            <a:r>
              <a:rPr lang="ru-RU" sz="3200" spc="-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СОШ №31 </a:t>
            </a:r>
          </a:p>
          <a:p>
            <a:pPr algn="ctr">
              <a:lnSpc>
                <a:spcPct val="93000"/>
              </a:lnSpc>
            </a:pPr>
            <a:r>
              <a:rPr lang="ru-RU" sz="3200" spc="-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имени Г.А. Бердичевского</a:t>
            </a:r>
          </a:p>
          <a:p>
            <a:pPr algn="ctr">
              <a:lnSpc>
                <a:spcPct val="93000"/>
              </a:lnSpc>
            </a:pPr>
            <a:r>
              <a:rPr lang="ru-RU" sz="3200" spc="-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г. Новочеркасска </a:t>
            </a:r>
            <a:endParaRPr lang="ru-RU" sz="3200" spc="-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93000"/>
              </a:lnSpc>
            </a:pPr>
            <a:r>
              <a:rPr lang="ru-RU" sz="3200" spc="-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2020-2023 </a:t>
            </a:r>
            <a:r>
              <a:rPr lang="ru-RU" sz="3200" spc="-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учебный год</a:t>
            </a:r>
            <a:endParaRPr lang="ru-RU" sz="3200" spc="-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5" name="TextShape 1"/>
          <p:cNvSpPr txBox="1"/>
          <p:nvPr/>
        </p:nvSpPr>
        <p:spPr>
          <a:xfrm>
            <a:off x="2304007" y="323700"/>
            <a:ext cx="7414737" cy="1098227"/>
          </a:xfrm>
          <a:prstGeom prst="rect">
            <a:avLst/>
          </a:prstGeom>
          <a:noFill/>
          <a:ln>
            <a:noFill/>
          </a:ln>
        </p:spPr>
        <p:txBody>
          <a:bodyPr lIns="0" tIns="39236" rIns="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3000"/>
              </a:lnSpc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«КукольныйОазис»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8064" y="4178360"/>
            <a:ext cx="6695951" cy="2897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</a:pPr>
            <a:r>
              <a:rPr lang="ru-RU" sz="2800" spc="-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Руководители проекта:</a:t>
            </a:r>
          </a:p>
          <a:p>
            <a:pPr lvl="0" algn="ctr">
              <a:lnSpc>
                <a:spcPct val="93000"/>
              </a:lnSpc>
            </a:pPr>
            <a:r>
              <a:rPr lang="ru-RU" sz="2800" spc="-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Баштанник Наталья Евгеньевна</a:t>
            </a:r>
            <a:endParaRPr lang="ru-RU" sz="280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lnSpc>
                <a:spcPct val="93000"/>
              </a:lnSpc>
            </a:pPr>
            <a:r>
              <a:rPr lang="ru-RU" sz="2800" spc="-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учитель биологии,</a:t>
            </a:r>
          </a:p>
          <a:p>
            <a:pPr lvl="0" algn="ctr">
              <a:lnSpc>
                <a:spcPct val="93000"/>
              </a:lnSpc>
            </a:pPr>
            <a:r>
              <a:rPr lang="ru-RU" sz="2800" spc="-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руководитель </a:t>
            </a:r>
            <a:r>
              <a:rPr lang="ru-RU" sz="2800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ДОО </a:t>
            </a:r>
            <a:r>
              <a:rPr lang="ru-RU" sz="28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sz="28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Greenland </a:t>
            </a:r>
            <a:r>
              <a:rPr lang="ru-RU" sz="28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(Гринлэнд</a:t>
            </a:r>
            <a:r>
              <a:rPr lang="ru-RU" sz="2800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)»</a:t>
            </a:r>
          </a:p>
          <a:p>
            <a:pPr lvl="0" algn="ctr">
              <a:lnSpc>
                <a:spcPct val="93000"/>
              </a:lnSpc>
            </a:pPr>
            <a:r>
              <a:rPr lang="ru-RU" sz="2800" spc="-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Мамонова </a:t>
            </a:r>
            <a:r>
              <a:rPr lang="ru-RU" sz="2800" spc="-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Светлана учитель технологии, педагог ДО</a:t>
            </a:r>
            <a:endParaRPr lang="ru-RU" sz="280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99" y="4144778"/>
            <a:ext cx="2887414" cy="2659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ПРОЕКТЫ\2020-2021 учгг\Я - Гражданин 2021 - февраль\31, Кукольный Оазис\Гринлэнд_команд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02" y="1259557"/>
            <a:ext cx="3455231" cy="23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602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28344" y="168131"/>
            <a:ext cx="33801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Обмен опытом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684727"/>
            <a:ext cx="3204356" cy="2018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200" y="3851845"/>
            <a:ext cx="3529592" cy="3170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9416" y="3107367"/>
            <a:ext cx="21602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21.05.2021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Городской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слёт Новочеркасского отделения Общероссийской общественно-государственной детско-юношеской организации «Российское Движение Школьников» </a:t>
            </a: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65" y="4859957"/>
            <a:ext cx="3775597" cy="2517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44168" y="683493"/>
            <a:ext cx="55200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05.11.2020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"Реализация  индивидуального проекта в рамках ФГОС".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в школе: от идеи до гранта" - обмен опытом творческой студии "Оазис" в рамках выполнения проекта «КукольныйОазис»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099" y="135145"/>
            <a:ext cx="2708127" cy="2549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1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71133" y="6297515"/>
            <a:ext cx="6048672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1600" dirty="0" smtClean="0"/>
          </a:p>
        </p:txBody>
      </p:sp>
      <p:pic>
        <p:nvPicPr>
          <p:cNvPr id="4098" name="Picture 2" descr="D:\ПРОЕКТЫ\2020-2021 учгг\Я - Гражданин 2021 - февраль\31, Кукольный Оазис\ПОМОЩН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967"/>
            <a:ext cx="10080625" cy="753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48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D:\ПРОЕКТЫ\2020-2021 учгг\Добро не уходит на каникулы -июнь 2020\1. ОТЧЕТНЫЕ ДОКУМЕНТЫ\ГРАНТ _ КУКОЛЬНЫЙ ТЕАТР - ОТЧЕТНЫЕ ДОКУМЕНТЫ\СМИ - отзывы - печать\Новоч ведомости - от 30.09.2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64" y="4177"/>
            <a:ext cx="5399499" cy="3635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ПРОЕКТЫ\2020-2021 учгг\Добро не уходит на каникулы -июнь 2020\1. ОТЧЕТНЫЕ ДОКУМЕНТЫ\ГРАНТ _ КУКОЛЬНЫЙ ТЕАТР - ОТЧЕТНЫЕ ДОКУМЕНТЫ\СМИ - отзывы - печать\Новоч ведомости - от 11.11.2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462" y="3853015"/>
            <a:ext cx="4915273" cy="3503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41" y="0"/>
            <a:ext cx="3412693" cy="6279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D:\ПРОЕКТЫ\2020-2021 учгг\Добро не уходит на каникулы -июнь 2020\1. ОТЧЕТНЫЕ ДОКУМЕНТЫ\ГРАНТ _ КУКОЛЬНЫЙ ТЕАТР - ОТЧЕТНЫЕ ДОКУМЕНТЫ\СМИ - отзывы - печать\Новоч ведомости - от 4.11.20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712" y="239126"/>
            <a:ext cx="3384400" cy="4556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18" y="895598"/>
            <a:ext cx="4243388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TextShape 1"/>
          <p:cNvSpPr txBox="1"/>
          <p:nvPr/>
        </p:nvSpPr>
        <p:spPr>
          <a:xfrm>
            <a:off x="167668" y="3512573"/>
            <a:ext cx="4836478" cy="108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Охват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участников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629 учащихся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школы,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он-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лайн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зрители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более 2 тысяч просмотров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191" y="221493"/>
            <a:ext cx="8766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Количественные показатели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146" y="4211885"/>
            <a:ext cx="47875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наборов для тематических постановок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наборов для театра теней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(2021 г) + 16 (2021-2022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учгг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авторских тематических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сценариев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L:\1. КУКОЛЬНЫЙ ОАЗИС\КУКЛЫ\СШИТЫ наши\DSCN95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409" y="2443539"/>
            <a:ext cx="2203271" cy="1768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7530" y="1144823"/>
            <a:ext cx="276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куклы и декораций 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Железнова Виктория, 8б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Федотова Ксения, 10а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00" y="965716"/>
            <a:ext cx="4799014" cy="267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56" y="4563654"/>
            <a:ext cx="3596308" cy="269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707" y="5913119"/>
            <a:ext cx="1500943" cy="1327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64448" y="5913119"/>
            <a:ext cx="3685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он-лайн постановок через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соцсети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канал ютуб 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постановки офлайн</a:t>
            </a:r>
          </a:p>
        </p:txBody>
      </p:sp>
    </p:spTree>
    <p:extLst>
      <p:ext uri="{BB962C8B-B14F-4D97-AF65-F5344CB8AC3E}">
        <p14:creationId xmlns:p14="http://schemas.microsoft.com/office/powerpoint/2010/main" val="39161095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160" y="251445"/>
            <a:ext cx="5904434" cy="216024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2022-2023 </a:t>
            </a:r>
            <a:r>
              <a:rPr lang="ru-RU" b="1" i="1" dirty="0"/>
              <a:t>учебный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</a:t>
            </a:r>
            <a:r>
              <a:rPr lang="ru-RU" sz="3600" dirty="0" smtClean="0"/>
              <a:t>приобретение мультстудии</a:t>
            </a:r>
            <a:br>
              <a:rPr lang="ru-RU" sz="3600" dirty="0" smtClean="0"/>
            </a:br>
            <a:r>
              <a:rPr lang="ru-RU" sz="3600" dirty="0" smtClean="0"/>
              <a:t>- создание </a:t>
            </a:r>
            <a:r>
              <a:rPr lang="ru-RU" sz="3600" dirty="0"/>
              <a:t>мультфильмов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600" dirty="0"/>
              <a:t>в том числе </a:t>
            </a:r>
            <a:r>
              <a:rPr lang="ru-RU" sz="3600" dirty="0" smtClean="0"/>
              <a:t>учебных) 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4" y="19005"/>
            <a:ext cx="3658148" cy="2745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272" y="3787222"/>
            <a:ext cx="4412638" cy="36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1787" y="2771559"/>
            <a:ext cx="32496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Мультфильм «Фотосинтез»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Биология, 6 класс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 Яковлев Максим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208" y="5622385"/>
            <a:ext cx="2231895" cy="153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9850" y="5980457"/>
            <a:ext cx="1812943" cy="157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92" y="3958436"/>
            <a:ext cx="2828925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Горизонтальный свиток 8"/>
          <p:cNvSpPr/>
          <p:nvPr/>
        </p:nvSpPr>
        <p:spPr>
          <a:xfrm>
            <a:off x="285921" y="2987748"/>
            <a:ext cx="3742174" cy="97068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4122" y="3234118"/>
            <a:ext cx="3525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Мультфильмы по теме «Фотосинтез»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Лысенко Олеся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536" y="1453600"/>
            <a:ext cx="2628659" cy="2634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8260" y="179437"/>
            <a:ext cx="9022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этап по 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проекта – создание мультстудии на базе творческой 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студии.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находимся в поиске средств на создание мультстудии.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050" y="3764582"/>
            <a:ext cx="6011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Мульт</a:t>
            </a:r>
            <a:r>
              <a:rPr lang="ru-RU" b="1" dirty="0"/>
              <a:t>-лаборатория </a:t>
            </a:r>
            <a:r>
              <a:rPr lang="ru-RU" b="1" dirty="0" smtClean="0"/>
              <a:t>"</a:t>
            </a:r>
            <a:r>
              <a:rPr lang="en-US" dirty="0"/>
              <a:t>TRANSFORMER-Full HD</a:t>
            </a:r>
          </a:p>
          <a:p>
            <a:r>
              <a:rPr lang="ru-RU" b="1" dirty="0" smtClean="0"/>
              <a:t>" </a:t>
            </a:r>
            <a:r>
              <a:rPr lang="ru-RU" b="1" dirty="0"/>
              <a:t>– </a:t>
            </a:r>
            <a:r>
              <a:rPr lang="ru-RU" b="1" dirty="0" smtClean="0"/>
              <a:t>95 </a:t>
            </a:r>
            <a:r>
              <a:rPr lang="ru-RU" b="1" dirty="0" smtClean="0"/>
              <a:t>000 рублей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0609" y="886779"/>
            <a:ext cx="30310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/>
              <a:t>Fotokvant</a:t>
            </a:r>
            <a:r>
              <a:rPr lang="ru-RU" b="1" dirty="0"/>
              <a:t> FL-15 KIT </a:t>
            </a:r>
            <a:endParaRPr lang="ru-RU" b="1" dirty="0" smtClean="0"/>
          </a:p>
          <a:p>
            <a:pPr algn="ctr"/>
            <a:r>
              <a:rPr lang="ru-RU" b="1" dirty="0" smtClean="0"/>
              <a:t>комплект </a:t>
            </a:r>
            <a:r>
              <a:rPr lang="ru-RU" b="1" dirty="0"/>
              <a:t>постоянного </a:t>
            </a:r>
            <a:r>
              <a:rPr lang="ru-RU" b="1" dirty="0" smtClean="0"/>
              <a:t>света</a:t>
            </a:r>
          </a:p>
          <a:p>
            <a:pPr algn="ctr"/>
            <a:r>
              <a:rPr lang="ru-RU" b="1" dirty="0" smtClean="0"/>
              <a:t>36 000 </a:t>
            </a:r>
            <a:r>
              <a:rPr lang="ru-RU" b="1" dirty="0" smtClean="0"/>
              <a:t>рублей</a:t>
            </a:r>
            <a:endParaRPr lang="ru-RU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538" y="3659645"/>
            <a:ext cx="2265022" cy="301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74128" y="6798656"/>
            <a:ext cx="446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Мультстудия</a:t>
            </a:r>
            <a:r>
              <a:rPr lang="ru-RU" b="1" dirty="0"/>
              <a:t> МПАФ-31 (с обучением и ПО</a:t>
            </a:r>
            <a:r>
              <a:rPr lang="ru-RU" b="1" dirty="0" smtClean="0"/>
              <a:t>)</a:t>
            </a:r>
          </a:p>
          <a:p>
            <a:pPr algn="ctr"/>
            <a:r>
              <a:rPr lang="ru-RU" b="1" dirty="0" smtClean="0"/>
              <a:t>25 000 </a:t>
            </a:r>
            <a:r>
              <a:rPr lang="ru-RU" b="1" dirty="0" smtClean="0"/>
              <a:t>рублей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2" y="1043533"/>
            <a:ext cx="3931505" cy="26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:\ПРОЕКТЫ\2021-2022 учгг\Мы вместе - кукольный оазис - мультстудия\2022 МЫ ВМЕСТЕ- Мультстудия - волонтер\0vPu5t1LF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30" y="4412896"/>
            <a:ext cx="2548888" cy="22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05796" y="6722751"/>
            <a:ext cx="3981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Грамоты, призы участникам</a:t>
            </a:r>
            <a:r>
              <a:rPr lang="en-US" b="1" dirty="0" smtClean="0"/>
              <a:t> </a:t>
            </a:r>
            <a:r>
              <a:rPr lang="ru-RU" b="1" dirty="0" smtClean="0"/>
              <a:t>проекта  </a:t>
            </a:r>
          </a:p>
          <a:p>
            <a:r>
              <a:rPr lang="ru-RU" b="1" dirty="0" smtClean="0"/>
              <a:t>4 000 </a:t>
            </a:r>
            <a:r>
              <a:rPr lang="ru-RU" b="1" dirty="0" smtClean="0"/>
              <a:t>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0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47825" y="33038"/>
            <a:ext cx="9071640" cy="10711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СОТРУДНИЧЕСТВО</a:t>
            </a:r>
          </a:p>
        </p:txBody>
      </p:sp>
      <p:pic>
        <p:nvPicPr>
          <p:cNvPr id="3076" name="Picture 4" descr="L:\Гринлэнд-волонтеры\Волонтеры-фото\2018-2019 уч гг\Ёлка Молодежка 29.12.2018\на сайт\ёлка 29.12.18 (5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7172" y="2104470"/>
            <a:ext cx="4772292" cy="2992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/>
          </p:nvPr>
        </p:nvSpPr>
        <p:spPr>
          <a:xfrm>
            <a:off x="5132761" y="1377454"/>
            <a:ext cx="4426920" cy="71465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МБУДО "Детская школа искусств </a:t>
            </a:r>
          </a:p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мкр. Молодежный" г. Новочеркасска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823" y="3673170"/>
            <a:ext cx="1694722" cy="25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961" y="4382577"/>
            <a:ext cx="3153709" cy="180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1734" y="6185283"/>
            <a:ext cx="5381288" cy="120032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ru-RU" b="1" dirty="0" smtClean="0"/>
              <a:t>Наши учащиеся являются  воспитанниками театральной студии; совместно  участвуем  в волонтерских мероприятиях для жителей микрорайона. ВЫПУСКНИКИ – актеры.</a:t>
            </a:r>
            <a:endParaRPr lang="ru-RU" b="1" dirty="0"/>
          </a:p>
        </p:txBody>
      </p:sp>
      <p:pic>
        <p:nvPicPr>
          <p:cNvPr id="3080" name="Picture 8" descr="L:\Фото-школа 2018-2019\Театр\библиосумерки 19.04.2019\на сайт\IMG_07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877" y="5440915"/>
            <a:ext cx="2932585" cy="1956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8919" y="5084467"/>
            <a:ext cx="4131708" cy="369332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им. М. Ю. Лермонтова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81" name="Picture 9" descr="L:\Фото-школа 2018-2019\Театр\библиосумерки 19.04.2019\на сайт\nvDvs4nLYn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1" y="5586326"/>
            <a:ext cx="1265997" cy="17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45" y="2104470"/>
            <a:ext cx="4080008" cy="292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407" y="1104231"/>
            <a:ext cx="1697797" cy="1110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56315" y="1287054"/>
            <a:ext cx="1880623" cy="892544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ДК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НЭВЗ</a:t>
            </a:r>
            <a:endParaRPr lang="en-U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Школа вокала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26" y="1043533"/>
            <a:ext cx="3748473" cy="2844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57" y="1900238"/>
            <a:ext cx="4882361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Shape 1"/>
          <p:cNvSpPr txBox="1">
            <a:spLocks noGrp="1"/>
          </p:cNvSpPr>
          <p:nvPr>
            <p:ph type="title"/>
          </p:nvPr>
        </p:nvSpPr>
        <p:spPr>
          <a:xfrm>
            <a:off x="863848" y="307570"/>
            <a:ext cx="5184382" cy="5981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СОТРУДНИЧЕСТВО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3885363"/>
            <a:ext cx="2513245" cy="3521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610" y="3831427"/>
            <a:ext cx="2690150" cy="2540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472" y="173290"/>
            <a:ext cx="2448025" cy="165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2"/>
          <p:cNvSpPr txBox="1"/>
          <p:nvPr/>
        </p:nvSpPr>
        <p:spPr>
          <a:xfrm>
            <a:off x="287784" y="1102767"/>
            <a:ext cx="9071640" cy="5760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107989">
              <a:spcAft>
                <a:spcPts val="1416"/>
              </a:spcAft>
              <a:buClr>
                <a:srgbClr val="000000"/>
              </a:buClr>
              <a:buSzPct val="45000"/>
            </a:pPr>
            <a:r>
              <a:rPr lang="ru-RU" sz="22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Для </a:t>
            </a:r>
            <a:r>
              <a:rPr lang="ru-RU" sz="22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участников:</a:t>
            </a:r>
          </a:p>
          <a:p>
            <a:pPr marL="450889" indent="-342900">
              <a:lnSpc>
                <a:spcPct val="11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v"/>
            </a:pPr>
            <a:r>
              <a:rPr lang="ru-RU" sz="2200" spc="-1" dirty="0" smtClean="0">
                <a:latin typeface="Comic Sans MS" panose="030F0702030302020204" pitchFamily="66" charset="0"/>
              </a:rPr>
              <a:t>Обеспечение </a:t>
            </a:r>
            <a:r>
              <a:rPr lang="ru-RU" sz="2200" spc="-1" dirty="0">
                <a:latin typeface="Comic Sans MS" panose="030F0702030302020204" pitchFamily="66" charset="0"/>
              </a:rPr>
              <a:t>слаженной работы в командах </a:t>
            </a:r>
          </a:p>
          <a:p>
            <a:pPr marL="450889" indent="-342900">
              <a:lnSpc>
                <a:spcPct val="11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v"/>
            </a:pPr>
            <a:r>
              <a:rPr lang="ru-RU" sz="2200" spc="-1" dirty="0">
                <a:latin typeface="Comic Sans MS" panose="030F0702030302020204" pitchFamily="66" charset="0"/>
              </a:rPr>
              <a:t>Расширение кругозора и проба в новых ролях (профориентация) </a:t>
            </a:r>
          </a:p>
          <a:p>
            <a:pPr marL="4318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Comic Sans MS" panose="030F0702030302020204" pitchFamily="66" charset="0"/>
              </a:rPr>
              <a:t>Р</a:t>
            </a:r>
            <a:r>
              <a:rPr lang="x-none" sz="2200" smtClean="0">
                <a:latin typeface="Comic Sans MS" panose="030F0702030302020204" pitchFamily="66" charset="0"/>
              </a:rPr>
              <a:t>азвитие </a:t>
            </a:r>
            <a:r>
              <a:rPr lang="x-none" sz="2200">
                <a:latin typeface="Comic Sans MS" panose="030F0702030302020204" pitchFamily="66" charset="0"/>
              </a:rPr>
              <a:t>самостоятельности и инициативности, активной жизненной позиции, лидерских </a:t>
            </a:r>
            <a:r>
              <a:rPr lang="x-none" sz="2200" smtClean="0">
                <a:latin typeface="Comic Sans MS" panose="030F0702030302020204" pitchFamily="66" charset="0"/>
              </a:rPr>
              <a:t>качеств</a:t>
            </a:r>
            <a:r>
              <a:rPr lang="ru-RU" sz="2200" dirty="0" smtClean="0">
                <a:latin typeface="Comic Sans MS" panose="030F0702030302020204" pitchFamily="66" charset="0"/>
              </a:rPr>
              <a:t>, коммуникативных компетенций;</a:t>
            </a:r>
          </a:p>
          <a:p>
            <a:pPr marL="4318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Comic Sans MS" panose="030F0702030302020204" pitchFamily="66" charset="0"/>
              </a:rPr>
              <a:t>Р</a:t>
            </a:r>
            <a:r>
              <a:rPr lang="x-none" sz="2200" smtClean="0">
                <a:latin typeface="Comic Sans MS" panose="030F0702030302020204" pitchFamily="66" charset="0"/>
              </a:rPr>
              <a:t>асширение </a:t>
            </a:r>
            <a:r>
              <a:rPr lang="x-none" sz="2200">
                <a:latin typeface="Comic Sans MS" panose="030F0702030302020204" pitchFamily="66" charset="0"/>
              </a:rPr>
              <a:t>опыта исследовательской деятельности, навыков учебного сотрудничества</a:t>
            </a:r>
            <a:r>
              <a:rPr lang="ru-RU" sz="2200" dirty="0">
                <a:latin typeface="Comic Sans MS" panose="030F0702030302020204" pitchFamily="66" charset="0"/>
              </a:rPr>
              <a:t>; </a:t>
            </a:r>
            <a:endParaRPr lang="ru-RU" sz="2200" dirty="0" smtClean="0">
              <a:latin typeface="Comic Sans MS" panose="030F0702030302020204" pitchFamily="66" charset="0"/>
            </a:endParaRPr>
          </a:p>
          <a:p>
            <a:pPr marL="4318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Comic Sans MS" panose="030F0702030302020204" pitchFamily="66" charset="0"/>
              </a:rPr>
              <a:t>Ознакомление с </a:t>
            </a:r>
            <a:r>
              <a:rPr lang="ru-RU" sz="2200" dirty="0">
                <a:latin typeface="Comic Sans MS" panose="030F0702030302020204" pitchFamily="66" charset="0"/>
              </a:rPr>
              <a:t>фольклором своего </a:t>
            </a:r>
            <a:r>
              <a:rPr lang="ru-RU" sz="2200" dirty="0" smtClean="0">
                <a:latin typeface="Comic Sans MS" panose="030F0702030302020204" pitchFamily="66" charset="0"/>
              </a:rPr>
              <a:t>края</a:t>
            </a:r>
          </a:p>
          <a:p>
            <a:pPr marL="4318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latin typeface="Comic Sans MS" panose="030F0702030302020204" pitchFamily="66" charset="0"/>
              </a:rPr>
              <a:t>Кукольный театр и мультипликация используется для проведения игровой терапии и помогает в развитии познавательных процессов (память, внимание, образно-логическое мышление, пространственное воображение), творческого потенциала и коммуникативных навыков, нравственных качеств и интеллекта</a:t>
            </a:r>
            <a:r>
              <a:rPr lang="ru-RU" sz="2200" dirty="0" smtClean="0">
                <a:latin typeface="Comic Sans MS" panose="030F0702030302020204" pitchFamily="66" charset="0"/>
              </a:rPr>
              <a:t> </a:t>
            </a:r>
          </a:p>
          <a:p>
            <a:endParaRPr lang="ru-RU" sz="2400" dirty="0"/>
          </a:p>
          <a:p>
            <a:pPr marL="107989">
              <a:spcAft>
                <a:spcPts val="1416"/>
              </a:spcAft>
              <a:buClr>
                <a:srgbClr val="000000"/>
              </a:buClr>
              <a:buSzPct val="45000"/>
            </a:pPr>
            <a:r>
              <a:rPr lang="ru-RU" sz="22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Для </a:t>
            </a:r>
            <a:r>
              <a:rPr lang="ru-RU" sz="22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организаторов:</a:t>
            </a:r>
          </a:p>
          <a:p>
            <a:r>
              <a:rPr lang="x-none" sz="2000" b="1">
                <a:solidFill>
                  <a:srgbClr val="002060"/>
                </a:solidFill>
              </a:rPr>
              <a:t>Охват учащихся содержанием деятельности, </a:t>
            </a:r>
            <a:r>
              <a:rPr lang="ru-RU" sz="2000" b="1" dirty="0">
                <a:solidFill>
                  <a:srgbClr val="002060"/>
                </a:solidFill>
              </a:rPr>
              <a:t>соответствующей</a:t>
            </a:r>
            <a:r>
              <a:rPr lang="x-none" sz="2000" b="1">
                <a:solidFill>
                  <a:srgbClr val="002060"/>
                </a:solidFill>
              </a:rPr>
              <a:t> их интересам и потребностям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  <a:r>
              <a:rPr lang="x-none" sz="2000" b="1">
                <a:solidFill>
                  <a:srgbClr val="002060"/>
                </a:solidFill>
              </a:rPr>
              <a:t>проект на уроке, вне урока, вне школы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065" y="310679"/>
            <a:ext cx="110110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3295" y="179437"/>
            <a:ext cx="8007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Качественные показатели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8460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WordArt 6"/>
          <p:cNvSpPr>
            <a:spLocks noChangeArrowheads="1" noChangeShapeType="1" noTextEdit="1"/>
          </p:cNvSpPr>
          <p:nvPr/>
        </p:nvSpPr>
        <p:spPr bwMode="auto">
          <a:xfrm>
            <a:off x="750544" y="5341005"/>
            <a:ext cx="8470119" cy="1746261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фотографии, </a:t>
            </a:r>
          </a:p>
          <a:p>
            <a:pPr algn="ctr"/>
            <a:r>
              <a:rPr lang="ru-RU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используются с разрешения авторов,</a:t>
            </a:r>
          </a:p>
          <a:p>
            <a:pPr algn="ctr"/>
            <a:r>
              <a:rPr lang="ru-RU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взяты из архива МБОУ СОШ № 31 имени Г.А. Бердичевского </a:t>
            </a:r>
          </a:p>
          <a:p>
            <a:pPr algn="ctr"/>
            <a:r>
              <a:rPr lang="ru-RU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ДОО «Greenland</a:t>
            </a:r>
            <a:endParaRPr lang="ru-RU" sz="4000" i="1" kern="1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784" y="3336820"/>
            <a:ext cx="1944216" cy="279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593" y="3696717"/>
            <a:ext cx="2035508" cy="240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211" y="235679"/>
            <a:ext cx="7056784" cy="3101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L:\1. КУКОЛЬНЫЙ ОАЗИС\КУКЛЫ\IMG-20201030-WA00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7065" y="2721801"/>
            <a:ext cx="3477075" cy="24594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13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53" y="539477"/>
            <a:ext cx="4502106" cy="27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333" y="4116763"/>
            <a:ext cx="4566734" cy="31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161" y="1916535"/>
            <a:ext cx="2927944" cy="219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ПРОЕКТЫ\2020-2021 учгг\Добро не уходит на каникулы -июнь 2020\ЗАЩИТА ПРОЕКТА - КукОазис\IMG_23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248" y="4339024"/>
            <a:ext cx="4185749" cy="2790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472" y="3179118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студия "Оазис"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ДОО "Greenland (Гринлэнд)"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№ 31 имени Г.А. Бердичевского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480" y="278912"/>
            <a:ext cx="3169505" cy="250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088" y="174175"/>
            <a:ext cx="5831507" cy="521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НАШИ КОНТАКТЫ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800" y="388815"/>
            <a:ext cx="2381515" cy="613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184" y="1109528"/>
            <a:ext cx="5649817" cy="33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6993" y="4590622"/>
            <a:ext cx="623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Ролики постановок на </a:t>
            </a:r>
            <a:r>
              <a:rPr lang="ru-RU" dirty="0" err="1"/>
              <a:t>ютуб</a:t>
            </a:r>
            <a:r>
              <a:rPr lang="ru-RU" dirty="0"/>
              <a:t>-канале школы –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www.youtube.com/playlist?list=PLl2koPjDo5DUHEVW2cSpbfZMjFJt4NSJd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9754" y="1002080"/>
            <a:ext cx="3298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Группа проекта вКонтакте </a:t>
            </a:r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vk.com/club194852145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198" y="1652225"/>
            <a:ext cx="319193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631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:\1. КУКОЛЬНЫЙ ОАЗИС\Эмблема\Заставк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904" y="-18683"/>
            <a:ext cx="755967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262" y="5528350"/>
            <a:ext cx="9320372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2">
                      <a:lumMod val="20000"/>
                      <a:lumOff val="8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новых встреч</a:t>
            </a:r>
          </a:p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https://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vk.com/club194852145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3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51445"/>
            <a:ext cx="9432825" cy="1023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«Кукольный оазис»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7" y="1187550"/>
            <a:ext cx="661604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L:\1. КУКОЛЬНЫЙ ОАЗИС\АКТЕРЫ с куклами 1- спектакль к 28.06.2020\Поздняковы с мамо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3923852"/>
            <a:ext cx="2520280" cy="3394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232" y="1636580"/>
            <a:ext cx="2518112" cy="2673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320" y="4263390"/>
            <a:ext cx="5008320" cy="329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608" y="4609508"/>
            <a:ext cx="1584176" cy="155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2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02480" y="243499"/>
            <a:ext cx="5889960" cy="879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Целевые группы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220448" y="6860948"/>
            <a:ext cx="9570723" cy="6761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/>
          <a:p>
            <a:pPr marL="107989">
              <a:spcAft>
                <a:spcPts val="1416"/>
              </a:spcAft>
              <a:buClr>
                <a:srgbClr val="000000"/>
              </a:buClr>
              <a:buSzPct val="45000"/>
            </a:pPr>
            <a:r>
              <a:rPr lang="en-US" sz="2400" b="1" dirty="0">
                <a:hlinkClick r:id="rId2"/>
              </a:rPr>
              <a:t>http://</a:t>
            </a:r>
            <a:r>
              <a:rPr lang="en-US" sz="2400" b="1" dirty="0" smtClean="0">
                <a:hlinkClick r:id="rId2"/>
              </a:rPr>
              <a:t>greenland-scool.narod.ru/load/tvorcheskaja_studija_quot_oazis_quot/8</a:t>
            </a:r>
            <a:r>
              <a:rPr lang="ru-RU" sz="3200" dirty="0"/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400" y="467469"/>
            <a:ext cx="3168352" cy="236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80" y="1210556"/>
            <a:ext cx="4703330" cy="2392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2428" y="2913226"/>
            <a:ext cx="43082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Участники </a:t>
            </a:r>
            <a:r>
              <a:rPr lang="ru-RU" b="1" dirty="0"/>
              <a:t>объединения Greenland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Учащиеся </a:t>
            </a:r>
            <a:r>
              <a:rPr lang="ru-RU" b="1" dirty="0"/>
              <a:t>МБОУ СОШ № 31 имени Г.А. Бердичевского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Молодежь </a:t>
            </a:r>
            <a:r>
              <a:rPr lang="ru-RU" b="1" dirty="0"/>
              <a:t>и подростки города Новочеркасска, Ростовской области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Жители </a:t>
            </a:r>
            <a:r>
              <a:rPr lang="ru-RU" b="1" dirty="0"/>
              <a:t>микрорайона, в том числе родители и родственники учащихся школы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Дошкольники /слушатели </a:t>
            </a:r>
            <a:r>
              <a:rPr lang="ru-RU" b="1" dirty="0"/>
              <a:t>подкурсов «Готов к школе»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Пользователи </a:t>
            </a:r>
            <a:r>
              <a:rPr lang="ru-RU" b="1" dirty="0"/>
              <a:t>сети Интернет, заинтересованные в использовании театрального искусства в образовательных целях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896" y="3779837"/>
            <a:ext cx="3232478" cy="280554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457223">
            <a:off x="143768" y="4183734"/>
            <a:ext cx="3297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hlinkClick r:id="rId6"/>
              </a:rPr>
              <a:t>https://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vk.com/club194852145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305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464554" y="261366"/>
            <a:ext cx="2771380" cy="5480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Цель</a:t>
            </a:r>
          </a:p>
        </p:txBody>
      </p:sp>
      <p:sp>
        <p:nvSpPr>
          <p:cNvPr id="88" name="TextShape 2"/>
          <p:cNvSpPr txBox="1"/>
          <p:nvPr/>
        </p:nvSpPr>
        <p:spPr>
          <a:xfrm>
            <a:off x="2415079" y="866574"/>
            <a:ext cx="7157594" cy="24092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0000" lnSpcReduction="20000"/>
          </a:bodyPr>
          <a:lstStyle/>
          <a:p>
            <a:pPr marL="107989" algn="just">
              <a:spcAft>
                <a:spcPts val="1416"/>
              </a:spcAft>
              <a:buClr>
                <a:srgbClr val="000000"/>
              </a:buClr>
              <a:buSzPct val="45000"/>
            </a:pPr>
            <a:r>
              <a:rPr lang="ru-RU" sz="2800" dirty="0"/>
              <a:t>Создание силами добровольцев в школе современной постоянно действующей театральной  студии, создание базы тематических постановок, которая будет способствовать раскрытию творческого потенциала детей; повышению коммуникативной компетентности учащихся; приобщению учащихся средней школы к национальной культуре, духовно-нравственным ценностям своего народа посредством создания постановок (в том числе мультипликационных) </a:t>
            </a:r>
            <a:endParaRPr lang="ru-RU" sz="2800" spc="-1" dirty="0">
              <a:latin typeface="Arial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876465" y="3275781"/>
            <a:ext cx="8718938" cy="42483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lIns="0" tIns="0" rIns="0" bIns="0">
            <a:normAutofit/>
          </a:bodyPr>
          <a:lstStyle/>
          <a:p>
            <a:pPr marL="431955" indent="-323966">
              <a:lnSpc>
                <a:spcPct val="11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dirty="0">
                <a:latin typeface="Comic Sans MS" panose="030F0702030302020204" pitchFamily="66" charset="0"/>
              </a:rPr>
              <a:t>Анализ он-</a:t>
            </a:r>
            <a:r>
              <a:rPr lang="ru-RU" dirty="0" err="1">
                <a:latin typeface="Comic Sans MS" panose="030F0702030302020204" pitchFamily="66" charset="0"/>
              </a:rPr>
              <a:t>лайн</a:t>
            </a:r>
            <a:r>
              <a:rPr lang="ru-RU" dirty="0">
                <a:latin typeface="Comic Sans MS" panose="030F0702030302020204" pitchFamily="66" charset="0"/>
              </a:rPr>
              <a:t> площадок для проведения </a:t>
            </a:r>
            <a:r>
              <a:rPr lang="ru-RU" dirty="0" smtClean="0">
                <a:latin typeface="Comic Sans MS" panose="030F0702030302020204" pitchFamily="66" charset="0"/>
              </a:rPr>
              <a:t>сборов, репетиций и демонстрации хода мероприятий</a:t>
            </a:r>
          </a:p>
          <a:p>
            <a:pPr marL="431955" indent="-323966">
              <a:lnSpc>
                <a:spcPct val="11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dirty="0">
                <a:latin typeface="Comic Sans MS" panose="030F0702030302020204" pitchFamily="66" charset="0"/>
              </a:rPr>
              <a:t>Формирование действующей команды добровольцев для реализации проекта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31955" indent="-323966">
              <a:lnSpc>
                <a:spcPct val="11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dirty="0">
                <a:latin typeface="Comic Sans MS" panose="030F0702030302020204" pitchFamily="66" charset="0"/>
              </a:rPr>
              <a:t>Знакомство с теорией создания сценариев для кукольного спектакля, особенностями работы с </a:t>
            </a:r>
            <a:r>
              <a:rPr lang="ru-RU" dirty="0" smtClean="0">
                <a:latin typeface="Comic Sans MS" panose="030F0702030302020204" pitchFamily="66" charset="0"/>
              </a:rPr>
              <a:t>куклой</a:t>
            </a:r>
          </a:p>
          <a:p>
            <a:pPr marL="431955" indent="-323966">
              <a:lnSpc>
                <a:spcPct val="11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pc="-1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Создание </a:t>
            </a:r>
            <a:r>
              <a:rPr lang="ru-RU" dirty="0">
                <a:latin typeface="Comic Sans MS" panose="030F0702030302020204" pitchFamily="66" charset="0"/>
              </a:rPr>
              <a:t>театрализованного представления в он-</a:t>
            </a:r>
            <a:r>
              <a:rPr lang="ru-RU" dirty="0" err="1">
                <a:latin typeface="Comic Sans MS" panose="030F0702030302020204" pitchFamily="66" charset="0"/>
              </a:rPr>
              <a:t>лайн</a:t>
            </a:r>
            <a:r>
              <a:rPr lang="ru-RU" dirty="0">
                <a:latin typeface="Comic Sans MS" panose="030F0702030302020204" pitchFamily="66" charset="0"/>
              </a:rPr>
              <a:t> формате</a:t>
            </a:r>
            <a:r>
              <a:rPr lang="ru-RU" spc="-1" dirty="0" smtClean="0">
                <a:latin typeface="Comic Sans MS" panose="030F0702030302020204" pitchFamily="66" charset="0"/>
              </a:rPr>
              <a:t>. </a:t>
            </a:r>
            <a:endParaRPr lang="ru-RU" spc="-1" dirty="0">
              <a:latin typeface="Comic Sans MS" panose="030F0702030302020204" pitchFamily="66" charset="0"/>
            </a:endParaRPr>
          </a:p>
          <a:p>
            <a:pPr marL="431955" indent="-323966">
              <a:lnSpc>
                <a:spcPct val="11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dirty="0">
                <a:latin typeface="Comic Sans MS" panose="030F0702030302020204" pitchFamily="66" charset="0"/>
              </a:rPr>
              <a:t>Демонстрация он-</a:t>
            </a:r>
            <a:r>
              <a:rPr lang="ru-RU" dirty="0" err="1">
                <a:latin typeface="Comic Sans MS" panose="030F0702030302020204" pitchFamily="66" charset="0"/>
              </a:rPr>
              <a:t>лайн</a:t>
            </a:r>
            <a:r>
              <a:rPr lang="ru-RU" dirty="0">
                <a:latin typeface="Comic Sans MS" panose="030F0702030302020204" pitchFamily="66" charset="0"/>
              </a:rPr>
              <a:t> постановки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31955" indent="-323966">
              <a:lnSpc>
                <a:spcPct val="11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dirty="0">
                <a:latin typeface="Comic Sans MS" panose="030F0702030302020204" pitchFamily="66" charset="0"/>
              </a:rPr>
              <a:t>Комплектование фонда театральной </a:t>
            </a:r>
            <a:r>
              <a:rPr lang="ru-RU" dirty="0" smtClean="0">
                <a:latin typeface="Comic Sans MS" panose="030F0702030302020204" pitchFamily="66" charset="0"/>
              </a:rPr>
              <a:t>студии</a:t>
            </a:r>
          </a:p>
          <a:p>
            <a:pPr marL="431955" lvl="0" indent="-323966">
              <a:lnSpc>
                <a:spcPct val="11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dirty="0">
                <a:latin typeface="Comic Sans MS" panose="030F0702030302020204" pitchFamily="66" charset="0"/>
              </a:rPr>
              <a:t>Познакомиться с теорией создания мультфильмов, особенностями работы с мультстудией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 marL="431955" indent="-323966">
              <a:lnSpc>
                <a:spcPct val="11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dirty="0">
                <a:latin typeface="Comic Sans MS" panose="030F0702030302020204" pitchFamily="66" charset="0"/>
              </a:rPr>
              <a:t>Разработка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новых театрализованных постановок с использованием кукол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31955" indent="-323966">
              <a:lnSpc>
                <a:spcPct val="11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pc="-1" dirty="0" smtClean="0">
                <a:latin typeface="Comic Sans MS" panose="030F0702030302020204" pitchFamily="66" charset="0"/>
              </a:rPr>
              <a:t>Провести </a:t>
            </a:r>
            <a:r>
              <a:rPr lang="ru-RU" spc="-1" dirty="0">
                <a:latin typeface="Comic Sans MS" panose="030F0702030302020204" pitchFamily="66" charset="0"/>
              </a:rPr>
              <a:t>цикл </a:t>
            </a:r>
            <a:r>
              <a:rPr lang="ru-RU" spc="-1" dirty="0" smtClean="0">
                <a:latin typeface="Comic Sans MS" panose="030F0702030302020204" pitchFamily="66" charset="0"/>
              </a:rPr>
              <a:t>показов для </a:t>
            </a:r>
            <a:r>
              <a:rPr lang="ru-RU" spc="-1" dirty="0">
                <a:latin typeface="Comic Sans MS" panose="030F0702030302020204" pitchFamily="66" charset="0"/>
              </a:rPr>
              <a:t>учащихся </a:t>
            </a:r>
            <a:r>
              <a:rPr lang="ru-RU" spc="-1" dirty="0" smtClean="0">
                <a:latin typeface="Comic Sans MS" panose="030F0702030302020204" pitchFamily="66" charset="0"/>
              </a:rPr>
              <a:t>и дошкольников</a:t>
            </a:r>
            <a:endParaRPr lang="ru-RU" spc="-1" dirty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787837" y="4740257"/>
            <a:ext cx="2623198" cy="846377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pPr lvl="0" algn="ctr"/>
            <a:r>
              <a:rPr lang="ru-RU" sz="49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24" y="6891743"/>
            <a:ext cx="1015886" cy="6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L:\1. КУКОЛЬНЫЙ ОАЗИС\Эмблема\эмблема-КукольныйОазис-сжа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05" y="278168"/>
            <a:ext cx="1813403" cy="27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793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572" y="179437"/>
            <a:ext cx="8605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Кружок «Кукольный Оазис»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640" y="4466005"/>
            <a:ext cx="1801166" cy="2761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1807" y="4650338"/>
            <a:ext cx="4124402" cy="2921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1063088"/>
            <a:ext cx="3281060" cy="2428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9" y="3491805"/>
            <a:ext cx="3773488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097" y="899517"/>
            <a:ext cx="4904126" cy="378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524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/>
          </p:nvPr>
        </p:nvSpPr>
        <p:spPr>
          <a:xfrm>
            <a:off x="215776" y="251446"/>
            <a:ext cx="9535605" cy="26642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6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всех постановок</a:t>
            </a:r>
            <a:r>
              <a:rPr lang="ru-RU" sz="6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tabLst>
                <a:tab pos="361950" algn="l"/>
              </a:tabLst>
            </a:pPr>
            <a:r>
              <a:rPr lang="ru-RU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5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созданы творческой студией "</a:t>
            </a:r>
            <a:r>
              <a:rPr lang="ru-RU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Оазис«</a:t>
            </a:r>
          </a:p>
          <a:p>
            <a:pPr marL="0" indent="0" algn="ctr">
              <a:buNone/>
              <a:tabLst>
                <a:tab pos="361950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youtube.com/playlist?list=PLl2koPjDo5DUHEVW2cSpbfZMjFJt4NSJd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76" y="2771725"/>
            <a:ext cx="5982639" cy="3757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328" y="3298315"/>
            <a:ext cx="4664826" cy="4234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009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504031" y="269490"/>
            <a:ext cx="9247573" cy="1206091"/>
          </a:xfrm>
          <a:prstGeom prst="rect">
            <a:avLst/>
          </a:prstGeom>
        </p:spPr>
        <p:txBody>
          <a:bodyPr vert="horz" lIns="100772" tIns="50387" rIns="100772" bIns="50387" rtlCol="0">
            <a:normAutofit fontScale="77500" lnSpcReduction="20000"/>
          </a:bodyPr>
          <a:lstStyle>
            <a:lvl1pPr marL="377900" indent="-377900" algn="l" defTabSz="10077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784" indent="-314916" algn="l" defTabSz="10077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669" indent="-251934" algn="l" defTabSz="10077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534" indent="-251934" algn="l" defTabSz="10077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402" indent="-251934" algn="l" defTabSz="10077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269" indent="-251934" algn="l" defTabSz="10077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136" indent="-251934" algn="l" defTabSz="10077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003" indent="-251934" algn="l" defTabSz="10077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870" indent="-251934" algn="l" defTabSz="10077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«История о том, как Петрушка мечтал стать космонавтом" </a:t>
            </a:r>
          </a:p>
          <a:p>
            <a:pPr marL="0" indent="0" algn="ctr">
              <a:buNone/>
            </a:pPr>
            <a:r>
              <a:rPr lang="ru-RU" dirty="0" smtClean="0"/>
              <a:t>// Ссылка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youtu.be/qXYJ8b-fQD8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8" y="1444223"/>
            <a:ext cx="454973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4004" y="4757880"/>
            <a:ext cx="4291223" cy="273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4563" y="4388548"/>
            <a:ext cx="479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5 классу -12.04.2021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64" y="4429028"/>
            <a:ext cx="2965699" cy="306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46" y="4004245"/>
            <a:ext cx="479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дошкольникам -17.04.2021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817" y="1752580"/>
            <a:ext cx="4495333" cy="26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1871" y="1106249"/>
            <a:ext cx="479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постановки в ДЮБ им. М.Ю. Лермонтова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библиосумерки-23.04.2021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42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04031" y="269489"/>
            <a:ext cx="9247573" cy="71107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/>
              <a:t>Список всех постановок 2021- 2022 учебного года .</a:t>
            </a:r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Экосказка </a:t>
            </a:r>
            <a:r>
              <a:rPr lang="ru-RU" sz="4800" dirty="0"/>
              <a:t>"Происшествие на лесной опушке" со счастливым концом. Поздняковы Арина и Светлана // Ссылка </a:t>
            </a:r>
            <a:r>
              <a:rPr lang="ru-RU" sz="4800" dirty="0">
                <a:hlinkClick r:id="rId2"/>
              </a:rPr>
              <a:t>https://</a:t>
            </a:r>
            <a:r>
              <a:rPr lang="ru-RU" sz="4800" dirty="0" smtClean="0">
                <a:hlinkClick r:id="rId2"/>
              </a:rPr>
              <a:t>youtu.be/OaDE_v3fn48</a:t>
            </a:r>
            <a:r>
              <a:rPr lang="ru-RU" sz="4800" dirty="0" smtClean="0"/>
              <a:t>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Постановка </a:t>
            </a:r>
            <a:r>
              <a:rPr lang="ru-RU" sz="4800" dirty="0"/>
              <a:t>"Вежливые слова" (дубль первый) // Ссылка </a:t>
            </a:r>
            <a:r>
              <a:rPr lang="ru-RU" sz="4800" dirty="0">
                <a:hlinkClick r:id="rId3"/>
              </a:rPr>
              <a:t>https://</a:t>
            </a:r>
            <a:r>
              <a:rPr lang="ru-RU" sz="4800" dirty="0" smtClean="0">
                <a:hlinkClick r:id="rId3"/>
              </a:rPr>
              <a:t>youtu.be/Nm1zDT1lpQI</a:t>
            </a:r>
            <a:r>
              <a:rPr lang="ru-RU" sz="4800" dirty="0" smtClean="0"/>
              <a:t>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Постановка </a:t>
            </a:r>
            <a:r>
              <a:rPr lang="ru-RU" sz="4800" dirty="0"/>
              <a:t>"Вежливые слова" (дубль два - другой актер на роли кассира) // Ссылка </a:t>
            </a:r>
            <a:r>
              <a:rPr lang="ru-RU" sz="4800" dirty="0">
                <a:hlinkClick r:id="rId4"/>
              </a:rPr>
              <a:t>https://</a:t>
            </a:r>
            <a:r>
              <a:rPr lang="ru-RU" sz="4800" dirty="0" smtClean="0">
                <a:hlinkClick r:id="rId4"/>
              </a:rPr>
              <a:t>youtu.be/Jgll81MGOmk</a:t>
            </a:r>
            <a:r>
              <a:rPr lang="ru-RU" sz="4800" dirty="0" smtClean="0"/>
              <a:t>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7200" dirty="0" smtClean="0"/>
              <a:t>Конкурс </a:t>
            </a:r>
            <a:r>
              <a:rPr lang="ru-RU" sz="7200" dirty="0"/>
              <a:t>экспресс-постановок "В гостях у сказки» Ссылка на </a:t>
            </a:r>
            <a:r>
              <a:rPr lang="ru-RU" sz="7200" dirty="0" err="1"/>
              <a:t>плейлист</a:t>
            </a:r>
            <a:r>
              <a:rPr lang="ru-RU" sz="7200" dirty="0"/>
              <a:t> – 8 сказок  </a:t>
            </a:r>
            <a:r>
              <a:rPr lang="ru-RU" sz="4800" dirty="0">
                <a:hlinkClick r:id="rId5"/>
              </a:rPr>
              <a:t>https://</a:t>
            </a:r>
            <a:r>
              <a:rPr lang="ru-RU" sz="4800" dirty="0" smtClean="0">
                <a:hlinkClick r:id="rId5"/>
              </a:rPr>
              <a:t>youtube.com/playlist?list=PLl2koPjDo5DXjMa55qfAX8awU4oA9HOn4</a:t>
            </a:r>
            <a:r>
              <a:rPr lang="ru-RU" sz="4800" dirty="0" smtClean="0"/>
              <a:t>  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Постановка </a:t>
            </a:r>
            <a:r>
              <a:rPr lang="ru-RU" sz="4800" dirty="0"/>
              <a:t>"Лучшая мама"// Ссылка </a:t>
            </a:r>
            <a:r>
              <a:rPr lang="ru-RU" sz="4800" dirty="0">
                <a:hlinkClick r:id="rId6"/>
              </a:rPr>
              <a:t>https://</a:t>
            </a:r>
            <a:r>
              <a:rPr lang="ru-RU" sz="4800" dirty="0" smtClean="0">
                <a:hlinkClick r:id="rId6"/>
              </a:rPr>
              <a:t>youtu.be/0O2mnQHUmgQ</a:t>
            </a:r>
            <a:r>
              <a:rPr lang="ru-RU" sz="4800" dirty="0" smtClean="0"/>
              <a:t>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Постановка </a:t>
            </a:r>
            <a:r>
              <a:rPr lang="ru-RU" sz="4800" dirty="0"/>
              <a:t>«Единорог Радуга». Пальчиковый кукольный театр. Творческая студия "Оазис" </a:t>
            </a:r>
            <a:r>
              <a:rPr lang="ru-RU" sz="4800" dirty="0">
                <a:hlinkClick r:id="rId7"/>
              </a:rPr>
              <a:t>https://</a:t>
            </a:r>
            <a:r>
              <a:rPr lang="ru-RU" sz="4800" dirty="0" smtClean="0">
                <a:hlinkClick r:id="rId7"/>
              </a:rPr>
              <a:t>youtu.be/sz3yPH2lsdo</a:t>
            </a:r>
            <a:r>
              <a:rPr lang="ru-RU" sz="4800" dirty="0" smtClean="0"/>
              <a:t> 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Польская </a:t>
            </a:r>
            <a:r>
              <a:rPr lang="ru-RU" sz="4800" dirty="0"/>
              <a:t>сказка "Как улитка с лисой соревновалась" для конкурса "Этно-мастер". Актеры-кукловоды: Сорокина Дарья, Семенюк Екатерина, Абросимова Полина; голос автора - Мирошниченко Ксения. Сценарист (общая идея и подбор сказок) - Мирошниченко Ксения. Видеооператор: Баштанник Наталья Евгеньевна. </a:t>
            </a:r>
            <a:r>
              <a:rPr lang="ru-RU" sz="4800" dirty="0">
                <a:hlinkClick r:id="rId8"/>
              </a:rPr>
              <a:t>https://youtu.be/-</a:t>
            </a:r>
            <a:r>
              <a:rPr lang="ru-RU" sz="4800" dirty="0" smtClean="0">
                <a:hlinkClick r:id="rId8"/>
              </a:rPr>
              <a:t>cUtjeVq2Pk</a:t>
            </a:r>
            <a:r>
              <a:rPr lang="ru-RU" sz="4800" dirty="0" smtClean="0"/>
              <a:t>  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"</a:t>
            </a:r>
            <a:r>
              <a:rPr lang="ru-RU" sz="4800" dirty="0"/>
              <a:t>Кот, петух и лиса". Белорусская сказка для конкурса "Этно-мастер". Актеры-кукловоды: Усенко Никита, </a:t>
            </a:r>
            <a:r>
              <a:rPr lang="ru-RU" sz="4800" dirty="0" err="1"/>
              <a:t>Эльбякова</a:t>
            </a:r>
            <a:r>
              <a:rPr lang="ru-RU" sz="4800" dirty="0"/>
              <a:t> Элина, Курица Анастасия, Мельникова София; голос автора - Чеснокова София. Сценарист (общая идея и подбор сказок) - Мирошниченко Ксения. Видеооператор: Баштанник Наталья Евгеньевна. Куклы созданы учащимися МБОУ СОШ № 31 имени Г.А. Бердичевского под руководством Мамоновой Светланы Ивановны. </a:t>
            </a:r>
            <a:r>
              <a:rPr lang="ru-RU" sz="4800" dirty="0">
                <a:hlinkClick r:id="rId9"/>
              </a:rPr>
              <a:t>https://</a:t>
            </a:r>
            <a:r>
              <a:rPr lang="ru-RU" sz="4800" dirty="0" smtClean="0">
                <a:hlinkClick r:id="rId9"/>
              </a:rPr>
              <a:t>youtu.be/ecaEiI57DwM</a:t>
            </a:r>
            <a:r>
              <a:rPr lang="ru-RU" sz="4800" dirty="0" smtClean="0"/>
              <a:t>  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"</a:t>
            </a:r>
            <a:r>
              <a:rPr lang="ru-RU" sz="4800" dirty="0"/>
              <a:t>Левиафан, лисица и рыба" Еврейская сказка для конкурса "Этно-мастер". Актеры-кукловоды: Самойлов Кирилл, Позднякова Арина, Анисимов Арсений; голос автора - Федотова Ксения. Сценарист (общая идея и подбор сказок) - Мирошниченко Ксения. Видеооператор: Баштанник Наталья Евгеньевна. </a:t>
            </a:r>
            <a:r>
              <a:rPr lang="ru-RU" sz="4800" dirty="0">
                <a:hlinkClick r:id="rId10"/>
              </a:rPr>
              <a:t>https://</a:t>
            </a:r>
            <a:r>
              <a:rPr lang="ru-RU" sz="4800" dirty="0" smtClean="0">
                <a:hlinkClick r:id="rId10"/>
              </a:rPr>
              <a:t>youtu.be/NFsuFlqJqdA</a:t>
            </a:r>
            <a:r>
              <a:rPr lang="ru-RU" sz="4800" dirty="0" smtClean="0"/>
              <a:t> 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"</a:t>
            </a:r>
            <a:r>
              <a:rPr lang="ru-RU" sz="4800" dirty="0"/>
              <a:t>Как лиса пыталась казака обмануть". Казачья сказка для конкурса "Этно-мастер". Актеры-кукловоды: Черкашин Лев, </a:t>
            </a:r>
            <a:r>
              <a:rPr lang="ru-RU" sz="4800" dirty="0" err="1"/>
              <a:t>Трохина</a:t>
            </a:r>
            <a:r>
              <a:rPr lang="ru-RU" sz="4800" dirty="0"/>
              <a:t> Кира, Шелегина Милана, Фисунов Вячеслав; голос автора - Швачкина Кристина. </a:t>
            </a:r>
            <a:r>
              <a:rPr lang="ru-RU" sz="4800" dirty="0">
                <a:hlinkClick r:id="rId11"/>
              </a:rPr>
              <a:t>https://</a:t>
            </a:r>
            <a:r>
              <a:rPr lang="ru-RU" sz="4800" dirty="0" smtClean="0">
                <a:hlinkClick r:id="rId11"/>
              </a:rPr>
              <a:t>youtu.be/8dg5mLDOZa4</a:t>
            </a:r>
            <a:r>
              <a:rPr lang="ru-RU" sz="4800" dirty="0" smtClean="0"/>
              <a:t> 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"</a:t>
            </a:r>
            <a:r>
              <a:rPr lang="ru-RU" sz="4800" dirty="0"/>
              <a:t>Лисица-ученица" Русская сказка для конкурса "Этно-мастер". Актеры-кукловоды: Михайлова София, Лазарев Ярослав, Медведев Ярослав, Назаров Владислав; голос автора - Галусова Елизавета. </a:t>
            </a:r>
            <a:r>
              <a:rPr lang="ru-RU" sz="4800" dirty="0">
                <a:hlinkClick r:id="rId12"/>
              </a:rPr>
              <a:t>https://</a:t>
            </a:r>
            <a:r>
              <a:rPr lang="ru-RU" sz="4800" dirty="0" smtClean="0">
                <a:hlinkClick r:id="rId12"/>
              </a:rPr>
              <a:t>youtu.be/CSD1MzIeqTk</a:t>
            </a:r>
            <a:r>
              <a:rPr lang="ru-RU" sz="4800" dirty="0" smtClean="0"/>
              <a:t>  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"</a:t>
            </a:r>
            <a:r>
              <a:rPr lang="ru-RU" sz="4800" dirty="0"/>
              <a:t>Как украли Новый год". Творческая студия "Оазис" представляет авторскую новогоднюю сказку. Авторы текста: Сорокина Дарья, Михайлова София, Горбунова София, ученицы 6а класса МБОУ СОШ № 31 имени Г.А. Бердичевского г. Новочеркасска Ростовской области. Героев озвучивали:  Сорокина Дарья, Михайлова София, Пискунова Алена, Романова Анна, </a:t>
            </a:r>
            <a:r>
              <a:rPr lang="ru-RU" sz="4800" dirty="0" err="1"/>
              <a:t>Мычкин</a:t>
            </a:r>
            <a:r>
              <a:rPr lang="ru-RU" sz="4800" dirty="0"/>
              <a:t> Данил и Девин Иван. </a:t>
            </a:r>
            <a:r>
              <a:rPr lang="ru-RU" sz="4800" dirty="0" err="1"/>
              <a:t>Видеопостановка</a:t>
            </a:r>
            <a:r>
              <a:rPr lang="ru-RU" sz="4800" dirty="0"/>
              <a:t> и Монтаж видео: Баштанник Наталья Евгеньевна. Куклы сшиты учащимися под руководством Мамоновой Светланы Ивановны. </a:t>
            </a:r>
            <a:r>
              <a:rPr lang="ru-RU" sz="4800" dirty="0">
                <a:hlinkClick r:id="rId13"/>
              </a:rPr>
              <a:t>https://</a:t>
            </a:r>
            <a:r>
              <a:rPr lang="ru-RU" sz="4800" dirty="0" smtClean="0">
                <a:hlinkClick r:id="rId13"/>
              </a:rPr>
              <a:t>youtu.be/q_2AHKIA1Bc</a:t>
            </a:r>
            <a:r>
              <a:rPr lang="ru-RU" sz="4800" dirty="0" smtClean="0"/>
              <a:t> 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Постановка </a:t>
            </a:r>
            <a:r>
              <a:rPr lang="ru-RU" sz="4800" dirty="0"/>
              <a:t>"Самый маленький гном, или как гном Вася Петушка спас". Героев озвучивали:  Гном Вася: Девин Иван, Кот: Самойлов Кирилл, Лиса: Дьякова Екатерина, Петушок и мышка: Сорокина Дарья. Сценарист: Баштанник Наталья Евгеньевна. Режиссер-постановщик: Федотова Ксения. Видеооператор: Лагутина Элеонора. Монтаж видео и музыкальное сопровождение: Федотов </a:t>
            </a:r>
            <a:r>
              <a:rPr lang="ru-RU" sz="4800" dirty="0" err="1"/>
              <a:t>Владимир.Куклы</a:t>
            </a:r>
            <a:r>
              <a:rPr lang="ru-RU" sz="4800" dirty="0"/>
              <a:t> сшиты учащимися под руководством Мамоновой Светланы Ивановны. </a:t>
            </a:r>
            <a:r>
              <a:rPr lang="ru-RU" sz="4800" dirty="0">
                <a:hlinkClick r:id="rId14"/>
              </a:rPr>
              <a:t>https://youtu.be/-</a:t>
            </a:r>
            <a:r>
              <a:rPr lang="ru-RU" sz="4800" dirty="0" smtClean="0">
                <a:hlinkClick r:id="rId14"/>
              </a:rPr>
              <a:t>CSWxTsxtUk</a:t>
            </a:r>
            <a:r>
              <a:rPr lang="ru-RU" sz="4800" dirty="0" smtClean="0"/>
              <a:t>  </a:t>
            </a:r>
            <a:endParaRPr lang="ru-RU" sz="4800" dirty="0"/>
          </a:p>
          <a:p>
            <a:pPr marL="268288" indent="-268288">
              <a:buFont typeface="+mj-lt"/>
              <a:buAutoNum type="arabicPeriod"/>
              <a:tabLst>
                <a:tab pos="268288" algn="l"/>
              </a:tabLst>
            </a:pPr>
            <a:r>
              <a:rPr lang="ru-RU" sz="4800" dirty="0" smtClean="0"/>
              <a:t>Постановка </a:t>
            </a:r>
            <a:r>
              <a:rPr lang="ru-RU" sz="4800" dirty="0"/>
              <a:t>"Солдатская кукла". Творческая студия "Оазис". Героев озвучивали: Петрушка и Петушок: Девин Иван, Солдат и Волк: </a:t>
            </a:r>
            <a:r>
              <a:rPr lang="ru-RU" sz="4800" dirty="0" err="1"/>
              <a:t>Мычкин</a:t>
            </a:r>
            <a:r>
              <a:rPr lang="ru-RU" sz="4800" dirty="0"/>
              <a:t> Данил, Бабушка: Дьякова Екатерина, Кукла и девочка Катя: Сорокина Дарья, Мама Кати: Баштанник Наталья Евгеньевна. </a:t>
            </a:r>
            <a:r>
              <a:rPr lang="ru-RU" sz="4800" dirty="0">
                <a:hlinkClick r:id="rId15"/>
              </a:rPr>
              <a:t>https://</a:t>
            </a:r>
            <a:r>
              <a:rPr lang="ru-RU" sz="4800" dirty="0" smtClean="0">
                <a:hlinkClick r:id="rId15"/>
              </a:rPr>
              <a:t>youtu.be/Yz476jJdUxE</a:t>
            </a:r>
            <a:r>
              <a:rPr lang="ru-RU" sz="4800" dirty="0" smtClean="0"/>
              <a:t>  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5959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1281</Words>
  <Application>Microsoft Office PowerPoint</Application>
  <PresentationFormat>Произвольный</PresentationFormat>
  <Paragraphs>122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Презентация PowerPoint</vt:lpstr>
      <vt:lpstr>Презентация PowerPoint</vt:lpstr>
      <vt:lpstr>Команда проекта «Кукольный оазис»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2022-2023 учебный год - приобретение мультстудии - создание мультфильмов  (в том числе учебных) </vt:lpstr>
      <vt:lpstr>Презентация PowerPoint</vt:lpstr>
      <vt:lpstr>Презентация PowerPoint</vt:lpstr>
      <vt:lpstr>СОТРУДНИЧЕСТВО</vt:lpstr>
      <vt:lpstr>Презентация PowerPoint</vt:lpstr>
      <vt:lpstr>Презентация PowerPoint</vt:lpstr>
      <vt:lpstr>НАШИ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Beehive</dc:title>
  <dc:creator>home</dc:creator>
  <cp:lastModifiedBy>Наталья</cp:lastModifiedBy>
  <cp:revision>96</cp:revision>
  <dcterms:created xsi:type="dcterms:W3CDTF">2019-06-04T14:59:47Z</dcterms:created>
  <dcterms:modified xsi:type="dcterms:W3CDTF">2022-06-18T18:15:00Z</dcterms:modified>
  <dc:language>ru-RU</dc:language>
</cp:coreProperties>
</file>