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64" r:id="rId6"/>
    <p:sldId id="258" r:id="rId7"/>
    <p:sldId id="261" r:id="rId8"/>
    <p:sldId id="263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81CB52-CB0E-441E-923E-8D7CA4EA2854}">
          <p14:sldIdLst>
            <p14:sldId id="256"/>
            <p14:sldId id="260"/>
            <p14:sldId id="257"/>
            <p14:sldId id="262"/>
            <p14:sldId id="264"/>
            <p14:sldId id="258"/>
            <p14:sldId id="261"/>
            <p14:sldId id="263"/>
            <p14:sldId id="266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08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0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2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8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9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8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9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2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4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EC59AC-1EC7-47E8-AB9D-77A2DDA834DA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0F95CB0-A0D6-4F59-AD85-31A5797F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8E5534-02E8-40C2-BDCB-3DD167296672}"/>
              </a:ext>
            </a:extLst>
          </p:cNvPr>
          <p:cNvSpPr txBox="1"/>
          <p:nvPr/>
        </p:nvSpPr>
        <p:spPr>
          <a:xfrm>
            <a:off x="1126434" y="2253027"/>
            <a:ext cx="993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4000" dirty="0"/>
              <a:t>Военно-патриотический клуб "Зарница</a:t>
            </a:r>
            <a:r>
              <a:rPr lang="ru-RU" dirty="0"/>
              <a:t>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B4FAE-B0D8-4C53-98E0-91F5CE2FB5B5}"/>
              </a:ext>
            </a:extLst>
          </p:cNvPr>
          <p:cNvSpPr txBox="1"/>
          <p:nvPr/>
        </p:nvSpPr>
        <p:spPr>
          <a:xfrm>
            <a:off x="1258957" y="318052"/>
            <a:ext cx="10721008" cy="99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8E4184-3D3B-4799-93E5-703F5BABAF6F}"/>
              </a:ext>
            </a:extLst>
          </p:cNvPr>
          <p:cNvSpPr txBox="1"/>
          <p:nvPr/>
        </p:nvSpPr>
        <p:spPr>
          <a:xfrm>
            <a:off x="675860" y="318052"/>
            <a:ext cx="1109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Муниципальное бюджетное общеобразовательное учреждение «Средняя общеобразовательная школа №1 города Вытегры»</a:t>
            </a:r>
          </a:p>
        </p:txBody>
      </p:sp>
    </p:spTree>
    <p:extLst>
      <p:ext uri="{BB962C8B-B14F-4D97-AF65-F5344CB8AC3E}">
        <p14:creationId xmlns:p14="http://schemas.microsoft.com/office/powerpoint/2010/main" val="279090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8AD28D-BF38-4DDC-A9CE-949B954FFF30}"/>
              </a:ext>
            </a:extLst>
          </p:cNvPr>
          <p:cNvSpPr txBox="1"/>
          <p:nvPr/>
        </p:nvSpPr>
        <p:spPr>
          <a:xfrm>
            <a:off x="2802837" y="335723"/>
            <a:ext cx="565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47D808-7C41-44E9-88A2-A51BC2DE1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b="8549"/>
          <a:stretch/>
        </p:blipFill>
        <p:spPr>
          <a:xfrm>
            <a:off x="5732488" y="1043608"/>
            <a:ext cx="5458055" cy="2855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71EE08-A32C-46EB-9CB5-434F65BCF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77"/>
          <a:stretch/>
        </p:blipFill>
        <p:spPr>
          <a:xfrm>
            <a:off x="174121" y="1043609"/>
            <a:ext cx="5458055" cy="2855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E921D5-AA51-4FF8-944C-917BBBE10A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4" b="8218"/>
          <a:stretch/>
        </p:blipFill>
        <p:spPr>
          <a:xfrm>
            <a:off x="174121" y="3899571"/>
            <a:ext cx="5458055" cy="2855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06A6CD-D24C-4F83-A081-AAB68DD98892}"/>
              </a:ext>
            </a:extLst>
          </p:cNvPr>
          <p:cNvSpPr txBox="1"/>
          <p:nvPr/>
        </p:nvSpPr>
        <p:spPr>
          <a:xfrm>
            <a:off x="6142384" y="5127497"/>
            <a:ext cx="4638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Готовы к реализации проекта!</a:t>
            </a:r>
          </a:p>
          <a:p>
            <a:r>
              <a:rPr lang="ru-RU" sz="2000" dirty="0"/>
              <a:t>почта</a:t>
            </a:r>
          </a:p>
        </p:txBody>
      </p:sp>
    </p:spTree>
    <p:extLst>
      <p:ext uri="{BB962C8B-B14F-4D97-AF65-F5344CB8AC3E}">
        <p14:creationId xmlns:p14="http://schemas.microsoft.com/office/powerpoint/2010/main" val="298417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2DDFF-E04C-412F-8977-4DA1B34A084D}"/>
              </a:ext>
            </a:extLst>
          </p:cNvPr>
          <p:cNvSpPr txBox="1"/>
          <p:nvPr/>
        </p:nvSpPr>
        <p:spPr>
          <a:xfrm>
            <a:off x="3776870" y="0"/>
            <a:ext cx="856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Введение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DEA637-3756-4075-98B8-4EFEA176107B}"/>
              </a:ext>
            </a:extLst>
          </p:cNvPr>
          <p:cNvSpPr txBox="1"/>
          <p:nvPr/>
        </p:nvSpPr>
        <p:spPr>
          <a:xfrm>
            <a:off x="410818" y="1318038"/>
            <a:ext cx="5194854" cy="422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рамках реализации проекта предполагается создание необходимой, для функционирования, инфраструктуры клуба, позволяющей на регулярной основе проводить лекционно-практические занятия с молодежью, муниципальные и областные военно-патриотические конкурсы и соревнования для школьников и студентов Вытегорского района, а также массовые мероприятия военно-патриотической и военно-исторической направленности.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071721-78DF-43FC-A9AD-F419DF80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48108" y="-244220"/>
            <a:ext cx="2972590" cy="48768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5D47874-5898-4AB1-BE6A-A0B347B3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48110" y="2911374"/>
            <a:ext cx="2972589" cy="4876802"/>
          </a:xfrm>
          <a:prstGeom prst="rect">
            <a:avLst/>
          </a:prstGeom>
        </p:spPr>
      </p:pic>
      <p:pic>
        <p:nvPicPr>
          <p:cNvPr id="1026" name="Picture 2" descr="https://sun9-39.userapi.com/impg/SC1j4JNqwHzz-e5h_9OJFwbjJnZvsEk8iRGusw/qk5aMxtunLA.jpg?size=1280x853&amp;quality=96&amp;sign=81c292d210e45f6d9657306416f53db9&amp;type=album">
            <a:extLst>
              <a:ext uri="{FF2B5EF4-FFF2-40B4-BE49-F238E27FC236}">
                <a16:creationId xmlns="" xmlns:a16="http://schemas.microsoft.com/office/drawing/2014/main" id="{1EDB9D58-7E3D-47D3-8FC7-61880A63E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-8527"/>
          <a:stretch/>
        </p:blipFill>
        <p:spPr bwMode="auto">
          <a:xfrm>
            <a:off x="6096000" y="707886"/>
            <a:ext cx="4876803" cy="32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248C22-0220-4E4B-9331-BD6DE3BD9B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" b="14564"/>
          <a:stretch/>
        </p:blipFill>
        <p:spPr>
          <a:xfrm>
            <a:off x="6096000" y="3863480"/>
            <a:ext cx="4876803" cy="29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86624E-38FD-4E8B-8281-87FD56F5E8D8}"/>
              </a:ext>
            </a:extLst>
          </p:cNvPr>
          <p:cNvSpPr txBox="1"/>
          <p:nvPr/>
        </p:nvSpPr>
        <p:spPr>
          <a:xfrm>
            <a:off x="4598506" y="175181"/>
            <a:ext cx="714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Цель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86F839-CED6-41C0-BACC-4FE117F04111}"/>
              </a:ext>
            </a:extLst>
          </p:cNvPr>
          <p:cNvSpPr txBox="1"/>
          <p:nvPr/>
        </p:nvSpPr>
        <p:spPr>
          <a:xfrm>
            <a:off x="755373" y="1018492"/>
            <a:ext cx="997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Формирование патриотического сознания и сохранения исторической памяти у молодежи </a:t>
            </a:r>
            <a:r>
              <a:rPr lang="ru-RU" sz="2000" dirty="0" err="1"/>
              <a:t>Вытегорского</a:t>
            </a:r>
            <a:r>
              <a:rPr lang="ru-RU" sz="2000" dirty="0"/>
              <a:t> района, путем развития существующего школьного  военно-патриотического клуба "Зарница".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573214-A8ED-4A48-A2B9-92DD2188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3168" y="1968453"/>
            <a:ext cx="2972590" cy="48768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4089E6-3A50-4657-B409-0D85A59F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77653" y="1968452"/>
            <a:ext cx="2972590" cy="48768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0C1342C-8514-440D-ACDE-BBFD9C75B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15216"/>
          <a:stretch/>
        </p:blipFill>
        <p:spPr>
          <a:xfrm>
            <a:off x="5625545" y="2920558"/>
            <a:ext cx="4887695" cy="2972591"/>
          </a:xfrm>
          <a:prstGeom prst="rect">
            <a:avLst/>
          </a:prstGeom>
        </p:spPr>
      </p:pic>
      <p:pic>
        <p:nvPicPr>
          <p:cNvPr id="2050" name="Picture 2" descr="https://sun9-10.userapi.com/impg/NtCz1KrYHXWKznSA1yp9foEKZMZWMr2KdxjPgQ/-J0N3GJkXWs.jpg?size=1280x853&amp;quality=96&amp;sign=edcd99263beb592a956796a70f6b968e&amp;type=album">
            <a:extLst>
              <a:ext uri="{FF2B5EF4-FFF2-40B4-BE49-F238E27FC236}">
                <a16:creationId xmlns="" xmlns:a16="http://schemas.microsoft.com/office/drawing/2014/main" id="{37BCFFAA-AD14-4915-AAEF-CA4334DFC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371060" y="2895668"/>
            <a:ext cx="4876804" cy="29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2CE406-DADF-435D-AB18-0F6EF17D8DD9}"/>
              </a:ext>
            </a:extLst>
          </p:cNvPr>
          <p:cNvSpPr txBox="1"/>
          <p:nvPr/>
        </p:nvSpPr>
        <p:spPr>
          <a:xfrm>
            <a:off x="4015407" y="132522"/>
            <a:ext cx="718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2453A9-CC52-42BB-828C-F6E4C293F8B7}"/>
              </a:ext>
            </a:extLst>
          </p:cNvPr>
          <p:cNvSpPr txBox="1"/>
          <p:nvPr/>
        </p:nvSpPr>
        <p:spPr>
          <a:xfrm>
            <a:off x="92766" y="1005923"/>
            <a:ext cx="69573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/>
              <a:t>Создание инфраструктуры для постоянно действующего клуба военно-патриотического клуба. </a:t>
            </a:r>
          </a:p>
          <a:p>
            <a:pPr marL="457200" indent="-457200">
              <a:buAutoNum type="arabicPeriod"/>
            </a:pPr>
            <a:r>
              <a:rPr lang="ru-RU" sz="2000" dirty="0"/>
              <a:t> Оказание содействия в проведении мероприятий военно-патриотической направленности в рамках внеучебной деятельности. </a:t>
            </a:r>
          </a:p>
          <a:p>
            <a:pPr marL="457200" indent="-457200">
              <a:buAutoNum type="arabicPeriod"/>
            </a:pPr>
            <a:r>
              <a:rPr lang="ru-RU" sz="2000" dirty="0"/>
              <a:t> Популяризация военно-патриотических игр и здорового образа жизни среди молодежи. </a:t>
            </a:r>
          </a:p>
          <a:p>
            <a:pPr marL="457200" indent="-457200">
              <a:buAutoNum type="arabicPeriod"/>
            </a:pPr>
            <a:r>
              <a:rPr lang="ru-RU" sz="2000" dirty="0"/>
              <a:t> Формирование военно-патриотического воспитания молодежи и повышения престижа Вооруженных сил РФ среди молодежи МБОУ «СОШ№1 </a:t>
            </a:r>
            <a:r>
              <a:rPr lang="ru-RU" sz="2000" dirty="0" err="1"/>
              <a:t>г.Вытегры</a:t>
            </a:r>
            <a:r>
              <a:rPr lang="ru-RU" sz="2000" dirty="0"/>
              <a:t>»</a:t>
            </a:r>
          </a:p>
          <a:p>
            <a:pPr marL="457200" indent="-457200">
              <a:buAutoNum type="arabicPeriod"/>
            </a:pPr>
            <a:r>
              <a:rPr lang="ru-RU" sz="2000" dirty="0"/>
              <a:t> Популяризация военной истории и повышения внимания и престижа обучения в образовательных организациях Вооруженных сил РФ и службы в Вооруженных силах РФ за счет проведения массовых мероприятий муниципального и регионального уровней.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70C5F3-36D0-4B51-98A0-1D11F5ED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7"/>
          <a:stretch/>
        </p:blipFill>
        <p:spPr>
          <a:xfrm>
            <a:off x="7018852" y="956827"/>
            <a:ext cx="4200935" cy="25606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DF794-BC7B-4B5D-9521-DF54D1767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45734"/>
          <a:stretch/>
        </p:blipFill>
        <p:spPr>
          <a:xfrm>
            <a:off x="6997151" y="3737232"/>
            <a:ext cx="4244338" cy="26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8F02DA-50CF-4654-AEE0-70842F97470D}"/>
              </a:ext>
            </a:extLst>
          </p:cNvPr>
          <p:cNvSpPr txBox="1"/>
          <p:nvPr/>
        </p:nvSpPr>
        <p:spPr>
          <a:xfrm>
            <a:off x="2756452" y="26505"/>
            <a:ext cx="667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Содержание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3A42B7-D8DB-4984-82C0-F35E7F744AFC}"/>
              </a:ext>
            </a:extLst>
          </p:cNvPr>
          <p:cNvSpPr txBox="1"/>
          <p:nvPr/>
        </p:nvSpPr>
        <p:spPr>
          <a:xfrm>
            <a:off x="145774" y="610136"/>
            <a:ext cx="61887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Содержание работы военно-патриотического клуба должно включать следующие направления: </a:t>
            </a:r>
          </a:p>
          <a:p>
            <a:pPr marL="342900" indent="-342900">
              <a:buAutoNum type="arabicPeriod"/>
            </a:pPr>
            <a:r>
              <a:rPr lang="ru-RU" sz="2000" dirty="0"/>
              <a:t>Начальную военную подготовку и подготовку по военно-прикладным видам спорта, в том числе: строевой, огневой подготовке, топографии; тактической подготовке; военно-медицинской подготовке; ознакомление с Уставами вооруженных сил; рукопашный бой; школа безопасности, навыки защиты от оружия массового поражения. </a:t>
            </a:r>
          </a:p>
          <a:p>
            <a:pPr marL="342900" indent="-342900">
              <a:buAutoNum type="arabicPeriod"/>
            </a:pPr>
            <a:r>
              <a:rPr lang="ru-RU" sz="2000" dirty="0"/>
              <a:t> Патриотическое воспитание: ознакомление с историей Вооруженных сил России, поисково-исследовательская работа, проведение встреч с военнослужащими; просмотр кинофильмов о Вооруженных силах РФ, познавательные игры, конкурсы на военно-патриотическую тему. </a:t>
            </a:r>
          </a:p>
          <a:p>
            <a:pPr marL="342900" indent="-342900">
              <a:buAutoNum type="arabicPeriod"/>
            </a:pPr>
            <a:r>
              <a:rPr lang="ru-RU" sz="2000" dirty="0"/>
              <a:t> Участие в конкурсах разных уровней (муниципальный, районный, областной)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5687EDD-E886-4566-A308-8F2F17F7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86646" y="-217715"/>
            <a:ext cx="2972590" cy="4876803"/>
          </a:xfrm>
          <a:prstGeom prst="rect">
            <a:avLst/>
          </a:prstGeom>
        </p:spPr>
      </p:pic>
      <p:pic>
        <p:nvPicPr>
          <p:cNvPr id="1049" name="Picture 25" descr="https://sun9-36.userapi.com/impg/yA5qHFxrAQyYLoMUiBp29HQXlDdxkCSLzAC-wQ/U4q7aLCTaTc.jpg?size=1280x960&amp;quality=96&amp;sign=0a61b7ba537cff98fb25169a9edac79e&amp;type=album">
            <a:extLst>
              <a:ext uri="{FF2B5EF4-FFF2-40B4-BE49-F238E27FC236}">
                <a16:creationId xmlns="" xmlns:a16="http://schemas.microsoft.com/office/drawing/2014/main" id="{21E18315-14BC-4167-AC40-A92E70F92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23880" r="11729" b="14681"/>
          <a:stretch/>
        </p:blipFill>
        <p:spPr bwMode="auto">
          <a:xfrm>
            <a:off x="6334538" y="3831238"/>
            <a:ext cx="4876803" cy="27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39.userapi.com/impg/8tx_vQZk7xSom9Hk4DN38LRiMG7wL9F4Ar-YGQ/5z7B6aQq0JM.jpg?size=1280x720&amp;quality=95&amp;sign=2c64c3a8e9b1d2355dddca67969cb145&amp;type=album">
            <a:extLst>
              <a:ext uri="{FF2B5EF4-FFF2-40B4-BE49-F238E27FC236}">
                <a16:creationId xmlns="" xmlns:a16="http://schemas.microsoft.com/office/drawing/2014/main" id="{E0C95A61-C98A-4AE9-86E9-949962B6A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17685" r="14949" b="10663"/>
          <a:stretch/>
        </p:blipFill>
        <p:spPr bwMode="auto">
          <a:xfrm>
            <a:off x="6334537" y="734391"/>
            <a:ext cx="4876803" cy="29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8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09E149-9CED-43FF-8E3E-E992FB97DC56}"/>
              </a:ext>
            </a:extLst>
          </p:cNvPr>
          <p:cNvSpPr txBox="1"/>
          <p:nvPr/>
        </p:nvSpPr>
        <p:spPr>
          <a:xfrm>
            <a:off x="1192696" y="0"/>
            <a:ext cx="959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Обоснование социальной значимости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74318C-6D80-48FE-A750-DE350D90633B}"/>
              </a:ext>
            </a:extLst>
          </p:cNvPr>
          <p:cNvSpPr txBox="1"/>
          <p:nvPr/>
        </p:nvSpPr>
        <p:spPr>
          <a:xfrm>
            <a:off x="410818" y="1228397"/>
            <a:ext cx="48768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 сожалению, на данный момент школа не обладает достаточным количеством современного оборудования для качественной подготовки и проведения военно-патриотических мероприятий, которые в основном проводятся на площадке нашей школы, что влечёт дополнительные расходы и ограничивает возможности наших обучающихся. Родители школьников также заинтересованы в занятиях их детей в нашем клубе,  готовы помогать (ранее приобретена была форма для строевой подготовки).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177E7A-B69D-43DD-B32B-56576315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74608" y="2933303"/>
            <a:ext cx="2972590" cy="48768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880790-E48F-4DBA-BBC0-01CADD858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0" y="664452"/>
            <a:ext cx="4876804" cy="3082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98295B6-315E-40FB-8724-ED7576A5B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0" y="3885409"/>
            <a:ext cx="4876804" cy="29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364029-5896-488E-BB41-E5D827DFABF5}"/>
              </a:ext>
            </a:extLst>
          </p:cNvPr>
          <p:cNvSpPr txBox="1"/>
          <p:nvPr/>
        </p:nvSpPr>
        <p:spPr>
          <a:xfrm>
            <a:off x="2743204" y="39757"/>
            <a:ext cx="530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Целевая аудитория</a:t>
            </a:r>
          </a:p>
        </p:txBody>
      </p:sp>
      <p:pic>
        <p:nvPicPr>
          <p:cNvPr id="6146" name="Picture 2" descr="https://sun9-25.userapi.com/impg/taX7eaQ5GiGADEb80xdg9d4A1YDnu-75jBTd8A/9aXHTvB7a3A.jpg?size=1280x960&amp;quality=95&amp;sign=c5589c790d83c9e172826d025f8dbcef&amp;type=album">
            <a:extLst>
              <a:ext uri="{FF2B5EF4-FFF2-40B4-BE49-F238E27FC236}">
                <a16:creationId xmlns="" xmlns:a16="http://schemas.microsoft.com/office/drawing/2014/main" id="{8B3A5F06-451E-41B3-9FD5-C731B41E6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0"/>
          <a:stretch/>
        </p:blipFill>
        <p:spPr bwMode="auto">
          <a:xfrm>
            <a:off x="1061827" y="1393974"/>
            <a:ext cx="4035293" cy="25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9.userapi.com/impg/G3LfJM0ITHKIyNPK1AgUUCh_eIC__Jox4Hn3mg/bdCkNriV-mQ.jpg?size=1280x853&amp;quality=95&amp;sign=818bf3dc1bff7b4aed3fc56420455c26&amp;type=album">
            <a:extLst>
              <a:ext uri="{FF2B5EF4-FFF2-40B4-BE49-F238E27FC236}">
                <a16:creationId xmlns="" xmlns:a16="http://schemas.microsoft.com/office/drawing/2014/main" id="{905EFE14-8A96-43AE-8F69-E97846DAC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0" r="10670"/>
          <a:stretch/>
        </p:blipFill>
        <p:spPr bwMode="auto">
          <a:xfrm>
            <a:off x="5827641" y="1393973"/>
            <a:ext cx="4035292" cy="25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E7894C-2B66-4B88-8813-2E14CACF4BC2}"/>
              </a:ext>
            </a:extLst>
          </p:cNvPr>
          <p:cNvSpPr txBox="1"/>
          <p:nvPr/>
        </p:nvSpPr>
        <p:spPr>
          <a:xfrm>
            <a:off x="331305" y="747643"/>
            <a:ext cx="1062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Обучающиеся 5-11 классов МБОУ "СОШ № 1 г. Вытегры", </a:t>
            </a:r>
          </a:p>
          <a:p>
            <a:pPr algn="ctr"/>
            <a:r>
              <a:rPr lang="ru-RU" dirty="0"/>
              <a:t>родители обучающихся (законные представители) и педагоги образовательной организации.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57DA304-1BCB-4088-9853-EE7BD3FCD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/>
          <a:stretch/>
        </p:blipFill>
        <p:spPr>
          <a:xfrm>
            <a:off x="1061825" y="4015407"/>
            <a:ext cx="4035295" cy="2802835"/>
          </a:xfrm>
          <a:prstGeom prst="rect">
            <a:avLst/>
          </a:prstGeom>
        </p:spPr>
      </p:pic>
      <p:pic>
        <p:nvPicPr>
          <p:cNvPr id="6152" name="Picture 8" descr="https://sun9-75.userapi.com/impg/k6sK-JwYS0c_D_RpC0m4yhl6OML50ElEAaOP7g/mkiwCoktF9Q.jpg?size=1280x853&amp;quality=95&amp;sign=51c2bbe5d32a8b811cc8c4fb4ce91bb3&amp;type=album">
            <a:extLst>
              <a:ext uri="{FF2B5EF4-FFF2-40B4-BE49-F238E27FC236}">
                <a16:creationId xmlns="" xmlns:a16="http://schemas.microsoft.com/office/drawing/2014/main" id="{3F4E012F-ACBC-4BC8-84C9-6C9F12485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"/>
          <a:stretch/>
        </p:blipFill>
        <p:spPr bwMode="auto">
          <a:xfrm>
            <a:off x="5834957" y="4015407"/>
            <a:ext cx="4027976" cy="28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9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67E9E9-1087-44D3-BBFE-C5CBEF7ED3A2}"/>
              </a:ext>
            </a:extLst>
          </p:cNvPr>
          <p:cNvSpPr txBox="1"/>
          <p:nvPr/>
        </p:nvSpPr>
        <p:spPr>
          <a:xfrm>
            <a:off x="2173357" y="-38651"/>
            <a:ext cx="857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Дальнейшие перспективы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3F410-F503-49A0-840F-2944A848BDA8}"/>
              </a:ext>
            </a:extLst>
          </p:cNvPr>
          <p:cNvSpPr txBox="1"/>
          <p:nvPr/>
        </p:nvSpPr>
        <p:spPr>
          <a:xfrm>
            <a:off x="627268" y="715774"/>
            <a:ext cx="5327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На базе школы и клуба смогут проводиться спортивно-патриотические мероприятия разного уровня. </a:t>
            </a:r>
          </a:p>
          <a:p>
            <a:pPr marL="342900" indent="-342900">
              <a:buAutoNum type="arabicPeriod"/>
            </a:pPr>
            <a:r>
              <a:rPr lang="ru-RU" sz="1600" dirty="0"/>
              <a:t>Благодаря улучшенным условиям для тренировки, учащиеся смогут улучшить свои результаты на уровне района и области.</a:t>
            </a:r>
          </a:p>
          <a:p>
            <a:pPr marL="342900" indent="-342900">
              <a:buAutoNum type="arabicPeriod"/>
            </a:pPr>
            <a:r>
              <a:rPr lang="ru-RU" sz="1600" dirty="0"/>
              <a:t>Появится возможность проведения уроков по начальной военной подготовке и гражданской обороне в рамках предмета Основы безопасности и защиты Родины.</a:t>
            </a:r>
          </a:p>
          <a:p>
            <a:pPr marL="342900" indent="-342900">
              <a:buAutoNum type="arabicPeriod"/>
            </a:pPr>
            <a:r>
              <a:rPr lang="ru-RU" sz="1600" dirty="0"/>
              <a:t>Произойдет увеличение количества школьников, вовлеченных в работу данного клуба.</a:t>
            </a:r>
          </a:p>
          <a:p>
            <a:endParaRPr lang="ru-RU" sz="1600" dirty="0"/>
          </a:p>
        </p:txBody>
      </p:sp>
      <p:pic>
        <p:nvPicPr>
          <p:cNvPr id="5124" name="Picture 4" descr="https://sun9-28.userapi.com/impg/WV0tXiLzzCW8TUo_BFnA-u3CKYhQNnMfvNQq9A/D4JF7GkVqSo.jpg?size=1280x853&amp;quality=95&amp;sign=32a1cf6ee20fc730797a916722b89e34&amp;type=album">
            <a:extLst>
              <a:ext uri="{FF2B5EF4-FFF2-40B4-BE49-F238E27FC236}">
                <a16:creationId xmlns="" xmlns:a16="http://schemas.microsoft.com/office/drawing/2014/main" id="{D7F8CF66-89E1-4D12-9A7B-5D29ACB34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9"/>
          <a:stretch/>
        </p:blipFill>
        <p:spPr bwMode="auto">
          <a:xfrm>
            <a:off x="6149015" y="3885410"/>
            <a:ext cx="5009318" cy="29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260692-A6AB-4668-AE2C-33BF6D1B5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2"/>
          <a:stretch/>
        </p:blipFill>
        <p:spPr>
          <a:xfrm>
            <a:off x="6149015" y="715774"/>
            <a:ext cx="5009318" cy="29815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2059E9-BFD6-4459-9CC5-29488171BC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" t="4721" r="354" b="15877"/>
          <a:stretch/>
        </p:blipFill>
        <p:spPr>
          <a:xfrm>
            <a:off x="627268" y="3885410"/>
            <a:ext cx="4991652" cy="2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67E9E9-1087-44D3-BBFE-C5CBEF7ED3A2}"/>
              </a:ext>
            </a:extLst>
          </p:cNvPr>
          <p:cNvSpPr txBox="1"/>
          <p:nvPr/>
        </p:nvSpPr>
        <p:spPr>
          <a:xfrm>
            <a:off x="424756" y="-130250"/>
            <a:ext cx="10467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Смета расходов на реализацию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54158"/>
              </p:ext>
            </p:extLst>
          </p:nvPr>
        </p:nvGraphicFramePr>
        <p:xfrm>
          <a:off x="13252" y="483809"/>
          <a:ext cx="11251095" cy="6374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7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4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1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00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60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6229">
                <a:tc>
                  <a:txBody>
                    <a:bodyPr/>
                    <a:lstStyle/>
                    <a:p>
                      <a:r>
                        <a:rPr lang="ru-RU" sz="1200" dirty="0"/>
                        <a:t>Статья расходов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Стоимость </a:t>
                      </a:r>
                      <a:r>
                        <a:rPr lang="ru-RU" sz="1200" baseline="0" dirty="0"/>
                        <a:t>за шт.,</a:t>
                      </a:r>
                      <a:r>
                        <a:rPr lang="ru-RU" sz="1200" dirty="0"/>
                        <a:t> руб.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Количество единиц запрашиваемые,</a:t>
                      </a:r>
                      <a:r>
                        <a:rPr lang="ru-RU" sz="1200" baseline="0" dirty="0"/>
                        <a:t> шт.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единиц имеющиеся,</a:t>
                      </a:r>
                      <a:r>
                        <a:rPr lang="ru-RU" sz="1200" baseline="0" dirty="0"/>
                        <a:t> шт.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149">
                <a:tc>
                  <a:txBody>
                    <a:bodyPr/>
                    <a:lstStyle/>
                    <a:p>
                      <a:r>
                        <a:rPr lang="ru-RU" sz="1200" dirty="0"/>
                        <a:t>Лазерный тир «Патриот»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Ноутбук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975">
                <a:tc>
                  <a:txBody>
                    <a:bodyPr/>
                    <a:lstStyle/>
                    <a:p>
                      <a:r>
                        <a:rPr lang="ru-RU" sz="1200" dirty="0"/>
                        <a:t>Макет автомата Калашникова АК-74 ( с магазином)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/>
                        <a:t>Сейф металлический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964">
                <a:tc>
                  <a:txBody>
                    <a:bodyPr/>
                    <a:lstStyle/>
                    <a:p>
                      <a:r>
                        <a:rPr lang="ru-RU" sz="1200" dirty="0"/>
                        <a:t>Общевойсковой защитный комплект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964">
                <a:tc>
                  <a:txBody>
                    <a:bodyPr/>
                    <a:lstStyle/>
                    <a:p>
                      <a:r>
                        <a:rPr lang="ru-RU" sz="1200" dirty="0"/>
                        <a:t>Носилки медицинские (мягкие)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/>
                        <a:t>Противогазы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96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Форма для строевой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/>
                        <a:t>Полевая</a:t>
                      </a:r>
                      <a:r>
                        <a:rPr lang="ru-RU" sz="1200" baseline="0" dirty="0"/>
                        <a:t> ф</a:t>
                      </a:r>
                      <a:r>
                        <a:rPr lang="ru-RU" sz="1200" dirty="0"/>
                        <a:t>орма одежды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975">
                <a:tc>
                  <a:txBody>
                    <a:bodyPr/>
                    <a:lstStyle/>
                    <a:p>
                      <a:r>
                        <a:rPr lang="ru-RU" sz="1200" dirty="0"/>
                        <a:t>Макеты патронов 7,62,39</a:t>
                      </a:r>
                      <a:r>
                        <a:rPr lang="ru-RU" sz="1200" baseline="0" dirty="0"/>
                        <a:t> (упаковки по 30 шт.)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9975">
                <a:tc>
                  <a:txBody>
                    <a:bodyPr/>
                    <a:lstStyle/>
                    <a:p>
                      <a:r>
                        <a:rPr lang="ru-RU" sz="1200" dirty="0"/>
                        <a:t>Кровоостанавливающий</a:t>
                      </a:r>
                      <a:r>
                        <a:rPr lang="ru-RU" sz="1200" baseline="0" dirty="0"/>
                        <a:t> жгут </a:t>
                      </a:r>
                      <a:r>
                        <a:rPr lang="en-US" sz="1200" baseline="0" dirty="0"/>
                        <a:t>“</a:t>
                      </a:r>
                      <a:r>
                        <a:rPr lang="ru-RU" sz="1200" baseline="0" dirty="0"/>
                        <a:t>Ленинградец</a:t>
                      </a:r>
                      <a:r>
                        <a:rPr lang="en-US" sz="1200" baseline="0" dirty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7964">
                <a:tc>
                  <a:txBody>
                    <a:bodyPr/>
                    <a:lstStyle/>
                    <a:p>
                      <a:r>
                        <a:rPr lang="ru-RU" sz="1200" dirty="0"/>
                        <a:t>Бандаж перевязочный индивидуальный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/>
                        <a:t>Шина </a:t>
                      </a:r>
                      <a:r>
                        <a:rPr lang="ru-RU" sz="1200" dirty="0" err="1"/>
                        <a:t>иммобилизационная</a:t>
                      </a:r>
                      <a:r>
                        <a:rPr lang="ru-RU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69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Магазин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АКМ на 30 патронов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/>
                        <a:t>Жгуты</a:t>
                      </a:r>
                      <a:r>
                        <a:rPr lang="ru-RU" sz="1200" baseline="0" dirty="0"/>
                        <a:t> - турникеты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6477">
                <a:tc>
                  <a:txBody>
                    <a:bodyPr/>
                    <a:lstStyle/>
                    <a:p>
                      <a:r>
                        <a:rPr lang="ru-RU" sz="1200" dirty="0"/>
                        <a:t>Итого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3867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443800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38675" algn="l"/>
                        </a:tabLs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506800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3867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237849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715</TotalTime>
  <Words>602</Words>
  <Application>Microsoft Office PowerPoint</Application>
  <PresentationFormat>Произвольный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Баранов</dc:creator>
  <cp:lastModifiedBy>User</cp:lastModifiedBy>
  <cp:revision>54</cp:revision>
  <dcterms:created xsi:type="dcterms:W3CDTF">2025-01-14T11:55:01Z</dcterms:created>
  <dcterms:modified xsi:type="dcterms:W3CDTF">2026-05-07T06:57:01Z</dcterms:modified>
</cp:coreProperties>
</file>