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7" r:id="rId2"/>
    <p:sldId id="407" r:id="rId3"/>
    <p:sldId id="400" r:id="rId4"/>
    <p:sldId id="494" r:id="rId5"/>
    <p:sldId id="388" r:id="rId6"/>
    <p:sldId id="497" r:id="rId7"/>
    <p:sldId id="498" r:id="rId8"/>
    <p:sldId id="496" r:id="rId9"/>
    <p:sldId id="495" r:id="rId10"/>
    <p:sldId id="503" r:id="rId11"/>
    <p:sldId id="500" r:id="rId12"/>
    <p:sldId id="502" r:id="rId13"/>
    <p:sldId id="504" r:id="rId14"/>
  </p:sldIdLst>
  <p:sldSz cx="12192000" cy="6858000"/>
  <p:notesSz cx="6858000" cy="9144000"/>
  <p:embeddedFontLst>
    <p:embeddedFont>
      <p:font typeface="Montserrat Light" panose="020B0604020202020204" charset="-52"/>
      <p:regular r:id="rId17"/>
      <p:italic r:id="rId18"/>
    </p:embeddedFont>
    <p:embeddedFont>
      <p:font typeface="Malgun Gothic" panose="020B0503020000020004" pitchFamily="34" charset="-127"/>
      <p:regular r:id="rId19"/>
      <p:bold r:id="rId20"/>
    </p:embeddedFont>
    <p:embeddedFont>
      <p:font typeface="Arial Unicode MS" panose="020B0604020202020204" pitchFamily="34" charset="-128"/>
      <p:regular r:id="rId21"/>
    </p:embeddedFont>
    <p:embeddedFont>
      <p:font typeface="Bahnschrift Condensed" panose="020B0502040204020203" pitchFamily="34" charset="0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686"/>
    <a:srgbClr val="1466FB"/>
    <a:srgbClr val="0043CA"/>
    <a:srgbClr val="D1DCF9"/>
    <a:srgbClr val="2FDDA7"/>
    <a:srgbClr val="507AFF"/>
    <a:srgbClr val="B3C9FF"/>
    <a:srgbClr val="001E68"/>
    <a:srgbClr val="D4F9E1"/>
    <a:srgbClr val="F3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15" autoAdjust="0"/>
    <p:restoredTop sz="93979" autoAdjust="0"/>
  </p:normalViewPr>
  <p:slideViewPr>
    <p:cSldViewPr snapToGrid="0">
      <p:cViewPr>
        <p:scale>
          <a:sx n="69" d="100"/>
          <a:sy n="69" d="100"/>
        </p:scale>
        <p:origin x="612" y="-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2024-12-05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2024-12-05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E55F76EE-5194-4BC2-8E2A-884997B53F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90652A84-844C-4A05-BF42-B71BD7CA51D6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23AD2BA-59EF-4633-9549-91406A4E4B0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7AB10B8A-71F5-4C2A-A3F7-884309EC1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C62856A0-E537-4AF9-B0B4-A79ED1604C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481FBC5E-A606-49C2-A5F1-3487B2B92B8D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82791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EA7E4381-520F-4BE9-963A-6F16831AA0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9F9485F7-D5B0-4EC9-8287-5E407A612A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5C54EDF5-7F9B-4D39-B12C-981B8E89A766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6901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9AFE57A-F9E9-400C-9B0F-9B6CBE5E7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DD552B2-6AFB-449E-9949-379C059BF298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EA7AA90-D313-4D9C-8B50-48B08DF9DD2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52216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0FFCE6D-31AC-4F40-B24A-224C11C971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5E211DC1-EC79-4952-9084-0C8E0872D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86371FE9-914D-4F93-BF3A-D22F505DC756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90191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7AB10B8A-71F5-4C2A-A3F7-884309EC1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C62856A0-E537-4AF9-B0B4-A79ED1604C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481FBC5E-A606-49C2-A5F1-3487B2B92B8D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5683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EA7E4381-520F-4BE9-963A-6F16831AA0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9F9485F7-D5B0-4EC9-8287-5E407A612A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5C54EDF5-7F9B-4D39-B12C-981B8E89A766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1198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9AFE57A-F9E9-400C-9B0F-9B6CBE5E7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DD552B2-6AFB-449E-9949-379C059BF298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3FE79161-692C-4DB2-B2FC-D5708AE0F5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B9A9F133-1F34-4A68-AC79-BD3073817ECE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0FFCE6D-31AC-4F40-B24A-224C11C971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04AD42FD-8A57-410A-81B8-CA36843CBF8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073900" y="757079"/>
            <a:ext cx="4310390" cy="534384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5E211DC1-EC79-4952-9084-0C8E0872D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86371FE9-914D-4F93-BF3A-D22F505DC756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586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7AB10B8A-71F5-4C2A-A3F7-884309EC10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06FEECDE-7A7F-46ED-A193-804143A69EA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72137" y="1498600"/>
            <a:ext cx="2742124" cy="33527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B00A4001-BA9E-4702-BFE9-DEDC086A265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724668" y="1498600"/>
            <a:ext cx="2742124" cy="33527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17">
            <a:extLst>
              <a:ext uri="{FF2B5EF4-FFF2-40B4-BE49-F238E27FC236}">
                <a16:creationId xmlns:a16="http://schemas.microsoft.com/office/drawing/2014/main" id="{A506903C-7B7C-4D35-95C2-3FECAEF42AA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77198" y="1498600"/>
            <a:ext cx="2742124" cy="335279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C62856A0-E537-4AF9-B0B4-A79ED1604C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481FBC5E-A606-49C2-A5F1-3487B2B92B8D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5045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EA7E4381-520F-4BE9-963A-6F16831AA0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0794964C-9442-4BB3-B93E-0C9901CEE89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19400" y="3320862"/>
            <a:ext cx="10753200" cy="281713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3"/>
            <a:extLst>
              <a:ext uri="{FF2B5EF4-FFF2-40B4-BE49-F238E27FC236}">
                <a16:creationId xmlns:a16="http://schemas.microsoft.com/office/drawing/2014/main" id="{9F9485F7-D5B0-4EC9-8287-5E407A612A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5C54EDF5-7F9B-4D39-B12C-981B8E89A766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2040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2F09DEE-6EFE-4CB1-A6C9-53B08F47071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3560986A-0A36-45BA-ADBE-1466F8186B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87DCF3B1-DBA1-47F3-B7F4-6E1266DC8739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11">
            <a:extLst>
              <a:ext uri="{FF2B5EF4-FFF2-40B4-BE49-F238E27FC236}">
                <a16:creationId xmlns:a16="http://schemas.microsoft.com/office/drawing/2014/main" id="{3AF5D734-0AC0-4219-9B5A-39528BB7B0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245773" y="723085"/>
            <a:ext cx="2563220" cy="5415776"/>
          </a:xfrm>
          <a:prstGeom prst="roundRect">
            <a:avLst>
              <a:gd name="adj" fmla="val 1126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212792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03CEBA3E-4BA5-480A-A9B2-BD6D6B97E8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6B44464A-0099-4190-B909-D22DC23E3B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59CCDEFA-7D2A-43F7-872A-393E7952C35D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BE7EBC1C-8AED-4902-A66E-8C4B721ED7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45091" y="945615"/>
            <a:ext cx="6633748" cy="4966769"/>
          </a:xfrm>
          <a:prstGeom prst="roundRect">
            <a:avLst>
              <a:gd name="adj" fmla="val 174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222401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BC69F406-102A-4084-8AB1-689C0ABF4B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0F3C48DC-0C2B-4AB3-BEFE-3B892F18C3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C2DE87C9-7693-4701-BE0B-5B2AB325613C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2DD1F531-372C-48F8-9CB0-E739F434B1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33830" y="895348"/>
            <a:ext cx="7067557" cy="4608515"/>
          </a:xfrm>
          <a:prstGeom prst="roundRect">
            <a:avLst>
              <a:gd name="adj" fmla="val 684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6007636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B9AFE57A-F9E9-400C-9B0F-9B6CBE5E76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DDD552B2-6AFB-449E-9949-379C059BF298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4EA7AA90-D313-4D9C-8B50-48B08DF9DD2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793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C0FFCE6D-31AC-4F40-B24A-224C11C971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phic 3">
            <a:hlinkClick r:id="rId3"/>
            <a:extLst>
              <a:ext uri="{FF2B5EF4-FFF2-40B4-BE49-F238E27FC236}">
                <a16:creationId xmlns:a16="http://schemas.microsoft.com/office/drawing/2014/main" id="{5E211DC1-EC79-4952-9084-0C8E0872DE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 l="29909"/>
          <a:stretch/>
        </p:blipFill>
        <p:spPr>
          <a:xfrm>
            <a:off x="5771192" y="6892703"/>
            <a:ext cx="2239204" cy="246221"/>
          </a:xfrm>
          <a:prstGeom prst="rect">
            <a:avLst/>
          </a:prstGeom>
        </p:spPr>
      </p:pic>
      <p:sp>
        <p:nvSpPr>
          <p:cNvPr id="8" name="TextBox 7">
            <a:hlinkClick r:id="rId6"/>
            <a:extLst>
              <a:ext uri="{FF2B5EF4-FFF2-40B4-BE49-F238E27FC236}">
                <a16:creationId xmlns:a16="http://schemas.microsoft.com/office/drawing/2014/main" id="{86371FE9-914D-4F93-BF3A-D22F505DC756}"/>
              </a:ext>
            </a:extLst>
          </p:cNvPr>
          <p:cNvSpPr txBox="1"/>
          <p:nvPr userDrawn="1"/>
        </p:nvSpPr>
        <p:spPr>
          <a:xfrm>
            <a:off x="4181605" y="69484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4651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72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g"/><Relationship Id="rId3" Type="http://schemas.openxmlformats.org/officeDocument/2006/relationships/image" Target="../media/image59.jpg"/><Relationship Id="rId7" Type="http://schemas.openxmlformats.org/officeDocument/2006/relationships/image" Target="../media/image63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10" Type="http://schemas.openxmlformats.org/officeDocument/2006/relationships/image" Target="../media/image66.jpg"/><Relationship Id="rId4" Type="http://schemas.openxmlformats.org/officeDocument/2006/relationships/image" Target="../media/image60.jpeg"/><Relationship Id="rId9" Type="http://schemas.openxmlformats.org/officeDocument/2006/relationships/image" Target="../media/image6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f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jpg"/><Relationship Id="rId5" Type="http://schemas.openxmlformats.org/officeDocument/2006/relationships/image" Target="../media/image14.jfif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image" Target="../media/image31.png"/><Relationship Id="rId3" Type="http://schemas.openxmlformats.org/officeDocument/2006/relationships/image" Target="../media/image21.jpeg"/><Relationship Id="rId7" Type="http://schemas.openxmlformats.org/officeDocument/2006/relationships/image" Target="../media/image25.jpg"/><Relationship Id="rId12" Type="http://schemas.openxmlformats.org/officeDocument/2006/relationships/image" Target="../media/image30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jpeg"/><Relationship Id="rId11" Type="http://schemas.openxmlformats.org/officeDocument/2006/relationships/image" Target="../media/image29.jpg"/><Relationship Id="rId5" Type="http://schemas.openxmlformats.org/officeDocument/2006/relationships/image" Target="../media/image23.jpg"/><Relationship Id="rId10" Type="http://schemas.openxmlformats.org/officeDocument/2006/relationships/image" Target="../media/image28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f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fi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3.jpg"/><Relationship Id="rId4" Type="http://schemas.openxmlformats.org/officeDocument/2006/relationships/image" Target="../media/image42.jf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2492357" y="4074472"/>
            <a:ext cx="72827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60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«ВОЗРОЖДЕНИЕ»</a:t>
            </a:r>
            <a:endParaRPr lang="ko-KR" altLang="en-US" sz="60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079159-4885-4E02-B002-F81080A0296A}"/>
              </a:ext>
            </a:extLst>
          </p:cNvPr>
          <p:cNvSpPr txBox="1"/>
          <p:nvPr/>
        </p:nvSpPr>
        <p:spPr>
          <a:xfrm>
            <a:off x="5232546" y="5470965"/>
            <a:ext cx="2248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ko-KR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Белгород</a:t>
            </a:r>
            <a:r>
              <a:rPr lang="en-US" altLang="ko-KR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ko-KR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ko-KR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2024 г</a:t>
            </a:r>
            <a:r>
              <a:rPr lang="ru-RU" altLang="ko-KR" sz="1200" b="1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1200" b="1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526C0F-D70D-4B88-AD7F-D4B643D1C7B9}"/>
              </a:ext>
            </a:extLst>
          </p:cNvPr>
          <p:cNvSpPr txBox="1"/>
          <p:nvPr/>
        </p:nvSpPr>
        <p:spPr>
          <a:xfrm>
            <a:off x="2492358" y="3105541"/>
            <a:ext cx="7282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28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БЕЛГОРОДСКАЯ РЕГИОНАЛЬНАЯ ОБЩЕСТВЕННАЯ ОРГАНИЗАЦИЯ</a:t>
            </a:r>
            <a:endParaRPr lang="ko-KR" altLang="en-US" sz="28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388" y="563321"/>
            <a:ext cx="2332911" cy="22988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98" y="829070"/>
            <a:ext cx="3336758" cy="18769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668" y="711356"/>
            <a:ext cx="3104147" cy="232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20473" y="554180"/>
            <a:ext cx="54633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ДОМАШНЕЕ ШВЕЙНОЕ </a:t>
            </a:r>
          </a:p>
          <a:p>
            <a:pPr algn="ctr"/>
            <a:r>
              <a:rPr lang="ru-RU" sz="28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</a:t>
            </a:r>
            <a:endParaRPr lang="ru-RU" sz="28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21">
            <a:extLst>
              <a:ext uri="{FF2B5EF4-FFF2-40B4-BE49-F238E27FC236}">
                <a16:creationId xmlns:a16="http://schemas.microsoft.com/office/drawing/2014/main" id="{D068A59E-F687-43F1-A933-226870A6EE8A}"/>
              </a:ext>
            </a:extLst>
          </p:cNvPr>
          <p:cNvSpPr/>
          <p:nvPr/>
        </p:nvSpPr>
        <p:spPr>
          <a:xfrm>
            <a:off x="3320473" y="1508287"/>
            <a:ext cx="5532582" cy="378565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just"/>
            <a:r>
              <a:rPr lang="ru-RU" altLang="ko-KR" sz="16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трусов с носками до </a:t>
            </a:r>
            <a:r>
              <a:rPr lang="ru-RU" altLang="ko-KR" sz="16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антидроновых</a:t>
            </a:r>
            <a:r>
              <a:rPr lang="ru-RU" altLang="ko-KR" sz="16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одеял – огромный спектр изделий, которые изготавливают наши прекрасные </a:t>
            </a:r>
            <a:r>
              <a:rPr lang="ru-RU" altLang="ko-KR" sz="16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швеюшки</a:t>
            </a:r>
            <a:r>
              <a:rPr lang="ru-RU" altLang="ko-KR" sz="16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вязальщицы.</a:t>
            </a:r>
            <a:endParaRPr lang="ru-RU" altLang="ko-KR" sz="1600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6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Теплые и мягкие носочки, красивые «</a:t>
            </a:r>
            <a:r>
              <a:rPr lang="ru-RU" altLang="ko-KR" sz="16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женильные</a:t>
            </a:r>
            <a:r>
              <a:rPr lang="ru-RU" altLang="ko-KR" sz="16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трусы в ромашку и горох, подушки, теплые пояса, </a:t>
            </a:r>
            <a:r>
              <a:rPr lang="ru-RU" altLang="ko-KR" sz="16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флисовые</a:t>
            </a:r>
            <a:r>
              <a:rPr lang="ru-RU" altLang="ko-KR" sz="16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шапочки и кофты, вязаные талисманы для бойцов и даже перешитые матрасы! Все это делается руками наших прекрасных женщин. У многих дома уже открылись целые ателье по изготовлению такого необходимого для наших бойцов.</a:t>
            </a:r>
          </a:p>
          <a:p>
            <a:pPr algn="just"/>
            <a:endParaRPr lang="ru-RU" altLang="ko-KR" sz="1600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ko-KR" sz="16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6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ru-RU" altLang="ko-KR" sz="16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altLang="ko-KR" sz="16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7" b="4167"/>
          <a:stretch>
            <a:fillRect/>
          </a:stretch>
        </p:blipFill>
        <p:spPr>
          <a:xfrm>
            <a:off x="577850" y="554038"/>
            <a:ext cx="2743200" cy="3352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2" b="4092"/>
          <a:stretch>
            <a:fillRect/>
          </a:stretch>
        </p:blipFill>
        <p:spPr>
          <a:xfrm>
            <a:off x="8853488" y="554038"/>
            <a:ext cx="2741612" cy="33528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2816"/>
          <a:stretch/>
        </p:blipFill>
        <p:spPr>
          <a:xfrm>
            <a:off x="577850" y="4260188"/>
            <a:ext cx="2734879" cy="208519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21" b="32666"/>
          <a:stretch/>
        </p:blipFill>
        <p:spPr>
          <a:xfrm>
            <a:off x="3344574" y="4260188"/>
            <a:ext cx="2742190" cy="208519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29" b="27138"/>
          <a:stretch/>
        </p:blipFill>
        <p:spPr>
          <a:xfrm>
            <a:off x="6118176" y="4260188"/>
            <a:ext cx="2711211" cy="208519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8" t="47408" b="8148"/>
          <a:stretch/>
        </p:blipFill>
        <p:spPr>
          <a:xfrm>
            <a:off x="8884467" y="4260188"/>
            <a:ext cx="2711211" cy="208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13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3504661" y="1108334"/>
            <a:ext cx="5182135" cy="517064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just"/>
            <a:r>
              <a:rPr lang="ru-RU" altLang="ko-KR" sz="15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Лесная кухня-это место особого притяжения, огонек на который хочется идти. Частичка домашнего тепла и вкусной домашней горячей еды и выпечки. На протяжении всего времени работы в лесу, мы кормим солдат и волонтеров. Ежедневно от 20 до 60 военнослужащих благодаря нашим лесным феям, понимают что их любят, ценят и </a:t>
            </a:r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поддерживают.</a:t>
            </a:r>
          </a:p>
          <a:p>
            <a:pPr algn="just"/>
            <a:endParaRPr lang="ru-RU" altLang="ko-KR" sz="15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Помимо организованной кухни в лесу, наши волонтеры кормят горячими домашними обедами и свежей выпечкой ребят на складе.</a:t>
            </a:r>
          </a:p>
          <a:p>
            <a:pPr algn="just"/>
            <a:endParaRPr lang="ru-RU" altLang="ko-KR" sz="15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запросу, наши кухонные феи готовят и кормят ребят находящихся на границе. Активно пополняют продовольственные запасы склада домашней тушенкой и </a:t>
            </a:r>
            <a:r>
              <a:rPr lang="ru-RU" altLang="ko-KR" sz="15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вкуснющими</a:t>
            </a:r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кашами из автоклава, домашней консервацией и продуктами с собственного огорода.</a:t>
            </a:r>
          </a:p>
          <a:p>
            <a:pPr algn="just"/>
            <a:endParaRPr lang="ru-RU" altLang="ko-KR" sz="15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обеды – это прежде всего частичка тепла и заботы, возможность вернуться на мгновение домой и скушать борща «как у мамы».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62900" y="415712"/>
            <a:ext cx="9646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ПОЛЕВАЯ КУХНЯ</a:t>
            </a:r>
            <a:endParaRPr lang="ru-RU" sz="36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7" r="19267"/>
          <a:stretch>
            <a:fillRect/>
          </a:stretch>
        </p:blipFill>
        <p:spPr>
          <a:xfrm>
            <a:off x="761457" y="877888"/>
            <a:ext cx="2743200" cy="3352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04" r="19304"/>
          <a:stretch>
            <a:fillRect/>
          </a:stretch>
        </p:blipFill>
        <p:spPr>
          <a:xfrm>
            <a:off x="8686800" y="877888"/>
            <a:ext cx="2741613" cy="33528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4" b="23366"/>
          <a:stretch/>
        </p:blipFill>
        <p:spPr>
          <a:xfrm>
            <a:off x="761457" y="4300962"/>
            <a:ext cx="2709454" cy="21385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03" b="12591"/>
          <a:stretch/>
        </p:blipFill>
        <p:spPr>
          <a:xfrm>
            <a:off x="8702873" y="4300962"/>
            <a:ext cx="2709465" cy="213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695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직사각형 21">
            <a:extLst>
              <a:ext uri="{FF2B5EF4-FFF2-40B4-BE49-F238E27FC236}">
                <a16:creationId xmlns:a16="http://schemas.microsoft.com/office/drawing/2014/main" id="{D068A59E-F687-43F1-A933-226870A6EE8A}"/>
              </a:ext>
            </a:extLst>
          </p:cNvPr>
          <p:cNvSpPr/>
          <p:nvPr/>
        </p:nvSpPr>
        <p:spPr>
          <a:xfrm>
            <a:off x="406399" y="376077"/>
            <a:ext cx="11379200" cy="141577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just"/>
            <a:r>
              <a:rPr lang="ru-RU" altLang="ko-KR" sz="1700" b="1" u="sng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«Возрождение»</a:t>
            </a:r>
            <a:r>
              <a:rPr lang="ru-RU" altLang="ko-KR" sz="17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это не просто организация, это огромная волонтерская семья. </a:t>
            </a:r>
          </a:p>
          <a:p>
            <a:pPr algn="just"/>
            <a:r>
              <a:rPr lang="ru-RU" altLang="ko-KR" sz="17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привыкли делать все сообща, радуемся победам друг друга, расстраиваемся из-за неудач. Моменты бывали разные, но все мы объединены любовь к нашей огромной Родине – России и малой – </a:t>
            </a:r>
            <a:r>
              <a:rPr lang="ru-RU" altLang="ko-KR" sz="1700" b="1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Белгородчине</a:t>
            </a:r>
            <a:r>
              <a:rPr lang="ru-RU" altLang="ko-KR" sz="17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altLang="ko-KR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342" y="1517981"/>
            <a:ext cx="3078789" cy="230909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8" t="14950" r="19665" b="26599"/>
          <a:stretch/>
        </p:blipFill>
        <p:spPr>
          <a:xfrm>
            <a:off x="1872752" y="1517981"/>
            <a:ext cx="2850427" cy="2312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95" y="1521201"/>
            <a:ext cx="1607631" cy="23090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4" t="20740" r="20730" b="19732"/>
          <a:stretch/>
        </p:blipFill>
        <p:spPr>
          <a:xfrm>
            <a:off x="10015298" y="1517981"/>
            <a:ext cx="1757774" cy="231231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t="29630" r="10135" b="20538"/>
          <a:stretch/>
        </p:blipFill>
        <p:spPr>
          <a:xfrm>
            <a:off x="405896" y="3830291"/>
            <a:ext cx="3158836" cy="26442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9865" y="3830291"/>
            <a:ext cx="1983207" cy="26442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732" y="3830290"/>
            <a:ext cx="3522726" cy="264204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044" y="3827072"/>
            <a:ext cx="3275742" cy="264526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482" b="10992"/>
          <a:stretch/>
        </p:blipFill>
        <p:spPr>
          <a:xfrm>
            <a:off x="4354278" y="1549666"/>
            <a:ext cx="3513301" cy="228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078182" y="5166609"/>
            <a:ext cx="7836908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0"/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5400" b="1" dirty="0">
              <a:ln w="0"/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35" y="370406"/>
            <a:ext cx="4867183" cy="479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3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8765" y="969819"/>
            <a:ext cx="63546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Волонтерское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 "Возрождение" </a:t>
            </a:r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организовано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марте 2022 года </a:t>
            </a:r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группой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неравнодушных единомышленников. </a:t>
            </a:r>
            <a:endParaRPr lang="ru-RU" sz="1600" b="1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Простые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жители </a:t>
            </a:r>
            <a:r>
              <a:rPr lang="ru-RU" sz="1600" b="1" dirty="0" err="1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Белгородчины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объединились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помощи </a:t>
            </a:r>
            <a:endParaRPr lang="ru-RU" sz="1600" b="1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военнослужащим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Начали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заготавливать дрова и бревна в лесу для </a:t>
            </a:r>
            <a:endParaRPr lang="ru-RU" sz="1600" b="1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строительства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укрепления фортификационных сооружений. Имея </a:t>
            </a:r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огромное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запросов от </a:t>
            </a:r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военнослужащих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1600" b="1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начали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же поставлять строительные материалы, крепеж, инструмент и многое другое для обустройства блиндажей. </a:t>
            </a:r>
            <a:endParaRPr lang="ru-RU" sz="1600" b="1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расширялась и волонтеры начали обеспечивать военнослужащих сетями и другими видами маскировки, </a:t>
            </a:r>
            <a:r>
              <a:rPr lang="ru-RU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сухим душем, </a:t>
            </a:r>
            <a:r>
              <a:rPr lang="ru-RU" sz="16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окопными свечами. </a:t>
            </a:r>
            <a:endParaRPr lang="ru-RU" sz="1600" b="1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0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ноябре 2022 года была </a:t>
            </a:r>
            <a:r>
              <a:rPr lang="ru-RU" sz="20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зарегистрирована </a:t>
            </a:r>
            <a:r>
              <a:rPr lang="ru-RU" sz="2000" b="1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НКО- БРОО "Возрождение".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451" y="600362"/>
            <a:ext cx="3662734" cy="26342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451" y="3293532"/>
            <a:ext cx="3662734" cy="2747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96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6676062-91F1-4DB8-ABBA-B56BC1401D20}"/>
              </a:ext>
            </a:extLst>
          </p:cNvPr>
          <p:cNvSpPr txBox="1"/>
          <p:nvPr/>
        </p:nvSpPr>
        <p:spPr>
          <a:xfrm>
            <a:off x="1759035" y="525339"/>
            <a:ext cx="85076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ru-RU" altLang="ko-KR" sz="3600" b="1" dirty="0" smtClean="0">
                <a:solidFill>
                  <a:srgbClr val="001686"/>
                </a:solidFill>
                <a:latin typeface="Arial" panose="020B0604020202020204" pitchFamily="34" charset="0"/>
              </a:rPr>
              <a:t>НАШИ НАПРАВЛЕНИЯ</a:t>
            </a:r>
            <a:endParaRPr lang="ko-KR" altLang="en-US" sz="3600" b="1" dirty="0">
              <a:solidFill>
                <a:srgbClr val="001686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746C29-8A80-4AA4-BB13-06E19921957D}"/>
              </a:ext>
            </a:extLst>
          </p:cNvPr>
          <p:cNvSpPr txBox="1"/>
          <p:nvPr/>
        </p:nvSpPr>
        <p:spPr>
          <a:xfrm>
            <a:off x="643280" y="4633284"/>
            <a:ext cx="244540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Передано более 300 </a:t>
            </a:r>
            <a:r>
              <a:rPr lang="ru-RU" altLang="ko-KR" sz="14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тыс.куб</a:t>
            </a: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сухостойной древесины, заготовленной руками волонтеров БРОО «Возрождение»</a:t>
            </a:r>
            <a:endParaRPr lang="ko-KR" altLang="en-US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0E66317-CA47-4C6C-BFD2-BA6592DE1679}"/>
              </a:ext>
            </a:extLst>
          </p:cNvPr>
          <p:cNvSpPr/>
          <p:nvPr/>
        </p:nvSpPr>
        <p:spPr>
          <a:xfrm>
            <a:off x="820421" y="3882531"/>
            <a:ext cx="21022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Заготовка бревен и дров</a:t>
            </a:r>
            <a:endParaRPr lang="en-US" altLang="ko-KR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4A1B19-A7E2-4E1A-A152-3E4D8FC578CF}"/>
              </a:ext>
            </a:extLst>
          </p:cNvPr>
          <p:cNvSpPr txBox="1"/>
          <p:nvPr/>
        </p:nvSpPr>
        <p:spPr>
          <a:xfrm>
            <a:off x="8954202" y="4820988"/>
            <a:ext cx="23098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Переработано на окопные свечи более 81 тонны парафина, более 230 тыс. окопных свечей.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0D97CB8-AA11-4E93-A92E-1184AABA850D}"/>
              </a:ext>
            </a:extLst>
          </p:cNvPr>
          <p:cNvSpPr/>
          <p:nvPr/>
        </p:nvSpPr>
        <p:spPr>
          <a:xfrm>
            <a:off x="8954202" y="3986953"/>
            <a:ext cx="25173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Изготовление сухого душа и окопных свечей</a:t>
            </a:r>
            <a:endParaRPr lang="en-US" altLang="ko-KR" sz="16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8B2D44-2C0E-47B5-A8C0-F5D93E4FAD1A}"/>
              </a:ext>
            </a:extLst>
          </p:cNvPr>
          <p:cNvSpPr txBox="1"/>
          <p:nvPr/>
        </p:nvSpPr>
        <p:spPr>
          <a:xfrm>
            <a:off x="3360079" y="4593390"/>
            <a:ext cx="26508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Функционирует гуманитарный склад площадью 350 </a:t>
            </a:r>
            <a:r>
              <a:rPr lang="ru-RU" altLang="ko-KR" sz="14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м.кв</a:t>
            </a:r>
            <a:endParaRPr lang="ru-RU" altLang="ko-KR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Оказана адресная помощь более 65 000 военнослужащих</a:t>
            </a:r>
            <a:endParaRPr lang="ko-KR" altLang="en-US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65BA725-73C1-4E47-844F-30793346C166}"/>
              </a:ext>
            </a:extLst>
          </p:cNvPr>
          <p:cNvSpPr/>
          <p:nvPr/>
        </p:nvSpPr>
        <p:spPr>
          <a:xfrm>
            <a:off x="3528291" y="3890138"/>
            <a:ext cx="2632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 гуманитарной помощи</a:t>
            </a:r>
            <a:endParaRPr lang="en-US" altLang="ko-KR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A78191-43D6-4813-8D6A-D9FB3C01F27C}"/>
              </a:ext>
            </a:extLst>
          </p:cNvPr>
          <p:cNvSpPr txBox="1"/>
          <p:nvPr/>
        </p:nvSpPr>
        <p:spPr>
          <a:xfrm>
            <a:off x="6301240" y="4722488"/>
            <a:ext cx="24454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изготовлено и передано военнослужащим более 45 </a:t>
            </a:r>
            <a:r>
              <a:rPr lang="ru-RU" altLang="ko-KR" sz="14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тыс.кв.м</a:t>
            </a: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маскировочных сетей</a:t>
            </a:r>
            <a:endParaRPr lang="ko-KR" altLang="en-US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49102B6-78DC-456A-8E4F-C3F6BAB5BA2D}"/>
              </a:ext>
            </a:extLst>
          </p:cNvPr>
          <p:cNvSpPr/>
          <p:nvPr/>
        </p:nvSpPr>
        <p:spPr>
          <a:xfrm>
            <a:off x="6352750" y="3890138"/>
            <a:ext cx="24882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Плетение маскировочных сетей и маскировки</a:t>
            </a:r>
            <a:endParaRPr lang="en-US" altLang="ko-KR" sz="16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8342" y="639859"/>
            <a:ext cx="410666" cy="417289"/>
          </a:xfrm>
          <a:prstGeom prst="rect">
            <a:avLst/>
          </a:prstGeom>
          <a:solidFill>
            <a:srgbClr val="001686"/>
          </a:solidFill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39" t="444" r="24490" b="1776"/>
          <a:stretch/>
        </p:blipFill>
        <p:spPr>
          <a:xfrm>
            <a:off x="3360079" y="1623712"/>
            <a:ext cx="2650838" cy="2034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0" r="1641" b="22661"/>
          <a:stretch/>
        </p:blipFill>
        <p:spPr>
          <a:xfrm>
            <a:off x="643280" y="1606082"/>
            <a:ext cx="2456525" cy="2034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5" b="24399"/>
          <a:stretch/>
        </p:blipFill>
        <p:spPr>
          <a:xfrm>
            <a:off x="6271192" y="1606082"/>
            <a:ext cx="2456525" cy="20343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202" y="1606082"/>
            <a:ext cx="2517362" cy="2056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20553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E6676062-91F1-4DB8-ABBA-B56BC1401D20}"/>
              </a:ext>
            </a:extLst>
          </p:cNvPr>
          <p:cNvSpPr txBox="1"/>
          <p:nvPr/>
        </p:nvSpPr>
        <p:spPr>
          <a:xfrm>
            <a:off x="1759035" y="543811"/>
            <a:ext cx="85076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chemeClr val="bg1">
                    <a:lumMod val="8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ru-RU" altLang="ko-KR" sz="4400" b="1" dirty="0" smtClean="0">
                <a:solidFill>
                  <a:srgbClr val="001686"/>
                </a:solidFill>
                <a:latin typeface="Arial" panose="020B0604020202020204" pitchFamily="34" charset="0"/>
              </a:rPr>
              <a:t>НАШИ НАПРАВЛЕНИЯ</a:t>
            </a:r>
            <a:endParaRPr lang="ko-KR" altLang="en-US" sz="4400" b="1" dirty="0">
              <a:solidFill>
                <a:srgbClr val="001686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746C29-8A80-4AA4-BB13-06E19921957D}"/>
              </a:ext>
            </a:extLst>
          </p:cNvPr>
          <p:cNvSpPr txBox="1"/>
          <p:nvPr/>
        </p:nvSpPr>
        <p:spPr>
          <a:xfrm>
            <a:off x="3570310" y="4609751"/>
            <a:ext cx="26927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лесу на погрузке бревен организована полевая кухня, девочки кормят горячими обедами военнослужащих и волонтеров </a:t>
            </a:r>
            <a:endParaRPr lang="ko-KR" altLang="en-US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F0E66317-CA47-4C6C-BFD2-BA6592DE1679}"/>
              </a:ext>
            </a:extLst>
          </p:cNvPr>
          <p:cNvSpPr/>
          <p:nvPr/>
        </p:nvSpPr>
        <p:spPr>
          <a:xfrm>
            <a:off x="3570310" y="3970167"/>
            <a:ext cx="2692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b="1" dirty="0" smtClean="0">
                <a:solidFill>
                  <a:srgbClr val="0016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Полевая </a:t>
            </a:r>
            <a:r>
              <a:rPr lang="ru-RU" altLang="ko-KR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кухня</a:t>
            </a:r>
            <a:r>
              <a:rPr lang="ru-RU" altLang="ko-KR" sz="1600" b="1" dirty="0" smtClean="0">
                <a:solidFill>
                  <a:srgbClr val="0016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для военнослужащих </a:t>
            </a:r>
            <a:endParaRPr lang="en-US" altLang="ko-KR" sz="1600" b="1" dirty="0">
              <a:solidFill>
                <a:srgbClr val="00168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4A1B19-A7E2-4E1A-A152-3E4D8FC578CF}"/>
              </a:ext>
            </a:extLst>
          </p:cNvPr>
          <p:cNvSpPr txBox="1"/>
          <p:nvPr/>
        </p:nvSpPr>
        <p:spPr>
          <a:xfrm>
            <a:off x="9122260" y="4609751"/>
            <a:ext cx="25386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2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Ведется информирование и консультирование жителей области о возможностях </a:t>
            </a:r>
            <a:r>
              <a:rPr lang="ru-RU" altLang="ko-KR" sz="12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волонтерства</a:t>
            </a:r>
            <a:r>
              <a:rPr lang="ru-RU" altLang="ko-KR" sz="12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направлениях деятельности волонтеров СВО. Популяризируется добровольчество среди жителей </a:t>
            </a:r>
            <a:r>
              <a:rPr lang="ru-RU" altLang="ko-KR" sz="12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г.Белгород</a:t>
            </a:r>
            <a:r>
              <a:rPr lang="ru-RU" altLang="ko-KR" sz="12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ko-KR" altLang="en-US" sz="12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10D97CB8-AA11-4E93-A92E-1184AABA850D}"/>
              </a:ext>
            </a:extLst>
          </p:cNvPr>
          <p:cNvSpPr/>
          <p:nvPr/>
        </p:nvSpPr>
        <p:spPr>
          <a:xfrm>
            <a:off x="9190320" y="3970167"/>
            <a:ext cx="24025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b="1" dirty="0" smtClean="0">
                <a:solidFill>
                  <a:srgbClr val="0016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Просветительская </a:t>
            </a:r>
            <a:r>
              <a:rPr lang="ru-RU" altLang="ko-KR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</a:t>
            </a:r>
            <a:endParaRPr lang="en-US" altLang="ko-KR" sz="16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8B2D44-2C0E-47B5-A8C0-F5D93E4FAD1A}"/>
              </a:ext>
            </a:extLst>
          </p:cNvPr>
          <p:cNvSpPr txBox="1"/>
          <p:nvPr/>
        </p:nvSpPr>
        <p:spPr>
          <a:xfrm>
            <a:off x="701959" y="4801164"/>
            <a:ext cx="26749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Было совершенно более 200 поездок на территорию ЛНР, ДНР, Херсонской и Запорожской области</a:t>
            </a:r>
            <a:endParaRPr lang="ko-KR" altLang="en-US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F65BA725-73C1-4E47-844F-30793346C166}"/>
              </a:ext>
            </a:extLst>
          </p:cNvPr>
          <p:cNvSpPr/>
          <p:nvPr/>
        </p:nvSpPr>
        <p:spPr>
          <a:xfrm>
            <a:off x="618836" y="3970168"/>
            <a:ext cx="2748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b="1" dirty="0" smtClean="0">
                <a:solidFill>
                  <a:srgbClr val="0016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Гуманитарные миссии и доставка адресных </a:t>
            </a:r>
            <a:r>
              <a:rPr lang="ru-RU" altLang="ko-KR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посылок</a:t>
            </a:r>
            <a:endParaRPr lang="en-US" altLang="ko-KR" sz="16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1A78191-43D6-4813-8D6A-D9FB3C01F27C}"/>
              </a:ext>
            </a:extLst>
          </p:cNvPr>
          <p:cNvSpPr txBox="1"/>
          <p:nvPr/>
        </p:nvSpPr>
        <p:spPr>
          <a:xfrm>
            <a:off x="6406660" y="4801164"/>
            <a:ext cx="26061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2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Волонтерами БРОО «Возрождение» организовываются круглые столы и мастер-классы в дошкольных учреждениях и образовательных организациях Белгородской области</a:t>
            </a:r>
            <a:endParaRPr lang="ko-KR" altLang="en-US" sz="12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49102B6-78DC-456A-8E4F-C3F6BAB5BA2D}"/>
              </a:ext>
            </a:extLst>
          </p:cNvPr>
          <p:cNvSpPr/>
          <p:nvPr/>
        </p:nvSpPr>
        <p:spPr>
          <a:xfrm>
            <a:off x="6352484" y="3970167"/>
            <a:ext cx="2656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600" b="1" dirty="0" smtClean="0">
                <a:solidFill>
                  <a:srgbClr val="0016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Военно-патриотическое воспитание детей и </a:t>
            </a:r>
            <a:r>
              <a:rPr lang="ru-RU" altLang="ko-KR" sz="1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молодежи</a:t>
            </a:r>
            <a:endParaRPr lang="en-US" altLang="ko-KR" sz="16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4338" y="719886"/>
            <a:ext cx="410666" cy="417289"/>
          </a:xfrm>
          <a:prstGeom prst="rect">
            <a:avLst/>
          </a:prstGeom>
          <a:solidFill>
            <a:srgbClr val="001686"/>
          </a:solidFill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9543" y="1479985"/>
            <a:ext cx="2814383" cy="23234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r="44647" b="14085"/>
          <a:stretch/>
        </p:blipFill>
        <p:spPr>
          <a:xfrm rot="5400000">
            <a:off x="978489" y="1274353"/>
            <a:ext cx="2103381" cy="267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9" r="7355"/>
          <a:stretch/>
        </p:blipFill>
        <p:spPr>
          <a:xfrm>
            <a:off x="6445835" y="1556909"/>
            <a:ext cx="2596565" cy="21065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2" t="28568" r="32599" b="11519"/>
          <a:stretch/>
        </p:blipFill>
        <p:spPr>
          <a:xfrm>
            <a:off x="9164057" y="1556910"/>
            <a:ext cx="2538642" cy="2106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53939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4195474" y="3063796"/>
            <a:ext cx="1722717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b="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«Бревна» БРОО «ВОЗРОЖДЕНИЕ»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068A59E-F687-43F1-A933-226870A6EE8A}"/>
              </a:ext>
            </a:extLst>
          </p:cNvPr>
          <p:cNvSpPr/>
          <p:nvPr/>
        </p:nvSpPr>
        <p:spPr>
          <a:xfrm>
            <a:off x="4200215" y="2653752"/>
            <a:ext cx="16856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Прокопенко Денис Вячеславович 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6013857" y="2670893"/>
            <a:ext cx="16856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Прокопенко Юлия Сергеевна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8" r="19318"/>
          <a:stretch>
            <a:fillRect/>
          </a:stretch>
        </p:blipFill>
        <p:spPr>
          <a:xfrm>
            <a:off x="4200215" y="610671"/>
            <a:ext cx="1685636" cy="2060222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7" r="1477"/>
          <a:stretch>
            <a:fillRect/>
          </a:stretch>
        </p:blipFill>
        <p:spPr>
          <a:xfrm>
            <a:off x="6036827" y="610671"/>
            <a:ext cx="1685636" cy="2060222"/>
          </a:xfrm>
        </p:spPr>
      </p:pic>
      <p:sp>
        <p:nvSpPr>
          <p:cNvPr id="5" name="TextBox 4"/>
          <p:cNvSpPr txBox="1"/>
          <p:nvPr/>
        </p:nvSpPr>
        <p:spPr>
          <a:xfrm>
            <a:off x="1290265" y="24751"/>
            <a:ext cx="944718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НАШИ ОРГАНИЗАТОРЫ</a:t>
            </a:r>
            <a:endParaRPr lang="ru-RU" sz="34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6013858" y="3061075"/>
            <a:ext cx="17334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2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БРОО «ВОЗРОЖДЕНИЕ» </a:t>
            </a:r>
            <a:endParaRPr lang="ko-KR" altLang="en-US" sz="12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45" y="599177"/>
            <a:ext cx="1685637" cy="2060221"/>
          </a:xfrm>
          <a:prstGeom prst="rect">
            <a:avLst/>
          </a:prstGeom>
        </p:spPr>
      </p:pic>
      <p:sp>
        <p:nvSpPr>
          <p:cNvPr id="18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2395656" y="2665287"/>
            <a:ext cx="16856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Хованская Галина Ивановна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2333128" y="3057545"/>
            <a:ext cx="17272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«Склад» 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3" t="29630" r="32941" b="39529"/>
          <a:stretch/>
        </p:blipFill>
        <p:spPr>
          <a:xfrm>
            <a:off x="541287" y="3620779"/>
            <a:ext cx="1685637" cy="20372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61" y="629426"/>
            <a:ext cx="1673938" cy="20469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" t="30303" b="2761"/>
          <a:stretch/>
        </p:blipFill>
        <p:spPr>
          <a:xfrm>
            <a:off x="2359888" y="3611543"/>
            <a:ext cx="1671713" cy="203723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9" t="14007" r="28451" b="48687"/>
          <a:stretch/>
        </p:blipFill>
        <p:spPr>
          <a:xfrm>
            <a:off x="7928644" y="3611543"/>
            <a:ext cx="1671713" cy="203723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06" r="4050"/>
          <a:stretch/>
        </p:blipFill>
        <p:spPr>
          <a:xfrm>
            <a:off x="9898471" y="3604644"/>
            <a:ext cx="1727201" cy="203370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3" t="-378" r="-1321" b="12472"/>
          <a:stretch/>
        </p:blipFill>
        <p:spPr>
          <a:xfrm>
            <a:off x="4172607" y="3634403"/>
            <a:ext cx="1713244" cy="202404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" t="-411" r="-1093" b="8550"/>
          <a:stretch/>
        </p:blipFill>
        <p:spPr>
          <a:xfrm>
            <a:off x="6086629" y="3592033"/>
            <a:ext cx="1690630" cy="206641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50" r="15028" b="16598"/>
          <a:stretch/>
        </p:blipFill>
        <p:spPr>
          <a:xfrm>
            <a:off x="7898713" y="598144"/>
            <a:ext cx="1759981" cy="207818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3"/>
          <a:srcRect l="5407" r="37994" b="37803"/>
          <a:stretch/>
        </p:blipFill>
        <p:spPr>
          <a:xfrm>
            <a:off x="9952493" y="602705"/>
            <a:ext cx="1685636" cy="2053164"/>
          </a:xfrm>
          <a:prstGeom prst="rect">
            <a:avLst/>
          </a:prstGeom>
        </p:spPr>
      </p:pic>
      <p:sp>
        <p:nvSpPr>
          <p:cNvPr id="30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548911" y="5614516"/>
            <a:ext cx="16856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Семиненко</a:t>
            </a:r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Анна Александровна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7921683" y="2665286"/>
            <a:ext cx="16856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Газеев</a:t>
            </a:r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Андрей Викторович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9933097" y="5595684"/>
            <a:ext cx="1722603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Мальцева Светлана Андреевна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7956328" y="5595684"/>
            <a:ext cx="1735635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Ломакина Алена Александровна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6079556" y="5595685"/>
            <a:ext cx="16856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Запоточная</a:t>
            </a:r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Ирина Валерьевна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2312163" y="5595686"/>
            <a:ext cx="16856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Коновалова Анна Владимировна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4180756" y="5638349"/>
            <a:ext cx="16856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Бронникова Оксана Юрьевна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376361" y="2670893"/>
            <a:ext cx="2067074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Шуклина</a:t>
            </a:r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Александрина Александровна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직사각형 25">
            <a:extLst>
              <a:ext uri="{FF2B5EF4-FFF2-40B4-BE49-F238E27FC236}">
                <a16:creationId xmlns:a16="http://schemas.microsoft.com/office/drawing/2014/main" id="{B0205B0A-B9A2-49D8-A212-8EFEE668600A}"/>
              </a:ext>
            </a:extLst>
          </p:cNvPr>
          <p:cNvSpPr/>
          <p:nvPr/>
        </p:nvSpPr>
        <p:spPr>
          <a:xfrm>
            <a:off x="9943536" y="2638204"/>
            <a:ext cx="1685636" cy="46166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ru-RU" altLang="ko-KR" sz="12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Матвеева Наталья Владимировна</a:t>
            </a:r>
            <a:endParaRPr lang="en-US" altLang="ko-KR" sz="12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466037" y="5967786"/>
            <a:ext cx="185138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«Окопные свечи»</a:t>
            </a:r>
          </a:p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7889707" y="3053609"/>
            <a:ext cx="18838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«Логистика» 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9828252" y="3061075"/>
            <a:ext cx="19545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«Маскировочные сети» </a:t>
            </a:r>
          </a:p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539153" y="3053609"/>
            <a:ext cx="17237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«Кухня» 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2261855" y="5958226"/>
            <a:ext cx="17915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«Работа с населением» 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4138604" y="5967786"/>
            <a:ext cx="17915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«Работа с населением» 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6032139" y="5962564"/>
            <a:ext cx="17915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«Работа с населением» 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9898471" y="5958226"/>
            <a:ext cx="19545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«Маскировочные сети» </a:t>
            </a:r>
          </a:p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7971700" y="5967786"/>
            <a:ext cx="17548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altLang="ko-KR" sz="10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направления «Кухня» БРОО «ВОЗРОЖДЕНИЕ» </a:t>
            </a:r>
            <a:endParaRPr lang="ko-KR" altLang="en-US" sz="1000" b="0" dirty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74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1" r="31591"/>
          <a:stretch>
            <a:fillRect/>
          </a:stretch>
        </p:blipFill>
        <p:spPr>
          <a:xfrm>
            <a:off x="707119" y="544945"/>
            <a:ext cx="2742124" cy="3352799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6" r="19336"/>
          <a:stretch>
            <a:fillRect/>
          </a:stretch>
        </p:blipFill>
        <p:spPr>
          <a:xfrm>
            <a:off x="8723740" y="544944"/>
            <a:ext cx="2742124" cy="3352799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584AAD7-F75C-4D29-A345-3CAE4BB85D51}"/>
              </a:ext>
            </a:extLst>
          </p:cNvPr>
          <p:cNvSpPr txBox="1"/>
          <p:nvPr/>
        </p:nvSpPr>
        <p:spPr>
          <a:xfrm>
            <a:off x="3569312" y="1068166"/>
            <a:ext cx="5154428" cy="540147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ru-RU" altLang="ko-KR" sz="15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Одним из основных направлений нашей волонтерской деятельности является заготовка бревен и дров для Российских военнослужащих, находящихся в зоне СВО</a:t>
            </a:r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altLang="ko-KR" sz="15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ko-KR" sz="15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марта 2022 года организована работа данного направления, к помощи в лесу присоединилось большое количество неравнодушных людей в том числе «серебряные волонтеры</a:t>
            </a:r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</a:p>
          <a:p>
            <a:endParaRPr lang="ru-RU" altLang="ko-KR" sz="15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ko-KR" sz="15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Волонтеры БРОО «Возрождение» не просто пилят сухостойную древесину, а проводят санитарную чистку леса, убирают </a:t>
            </a:r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поросль </a:t>
            </a:r>
            <a:r>
              <a:rPr lang="ru-RU" altLang="ko-KR" sz="15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мусор, </a:t>
            </a:r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проводят </a:t>
            </a:r>
            <a:r>
              <a:rPr lang="ru-RU" altLang="ko-KR" sz="15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акции, направленные на экологическое просвещение населения, высаживают молодые саженцы, а также принимают участие в тушении лесных пожаров. </a:t>
            </a:r>
            <a:endParaRPr lang="ru-RU" altLang="ko-KR" sz="1500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altLang="ko-KR" sz="15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ko-KR" sz="15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время активной деятельности в лесу, силами волонтеров БРОО «Возрождение» было очищено более 250 га леса, передано на нужды фронта более </a:t>
            </a:r>
            <a:r>
              <a:rPr lang="ru-RU" altLang="ko-KR" sz="15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300 </a:t>
            </a:r>
            <a:r>
              <a:rPr lang="ru-RU" altLang="ko-KR" sz="15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тысяч кубов сухостойной древесины в виде бревен для строительства блиндажей и дров для обогрева, нашими бревнами накрыты сотни подразделений и десятки воинских частей, это более 3000 человек.</a:t>
            </a:r>
            <a:endParaRPr lang="ru-RU" altLang="ko-KR" sz="15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48" y="4091710"/>
            <a:ext cx="2758595" cy="20689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 b="27801"/>
          <a:stretch/>
        </p:blipFill>
        <p:spPr>
          <a:xfrm>
            <a:off x="8723740" y="4091710"/>
            <a:ext cx="2742124" cy="20689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3565" y="544946"/>
            <a:ext cx="5495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ЗАГОТОВКА БРЕВЕН И ДРОВ</a:t>
            </a:r>
            <a:endParaRPr lang="ru-RU" sz="28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977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36618" y="545668"/>
            <a:ext cx="5518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СКЛАД ГУМАНИТАРНОЙ ПОМОЩИ</a:t>
            </a:r>
            <a:endParaRPr lang="ru-RU" sz="24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3393824" y="1007333"/>
            <a:ext cx="5293014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1466F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Находясь в непосредственной близости от зоны проведения СВО и в связи с острой необходимостью у военнослужащих стройматериалов и вещей для быта, нами было принято решение об открытии склада гуманитарной помощи.</a:t>
            </a:r>
          </a:p>
          <a:p>
            <a:pPr>
              <a:lnSpc>
                <a:spcPct val="100000"/>
              </a:lnSpc>
            </a:pPr>
            <a:endParaRPr lang="ru-RU" altLang="ko-KR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декабре 2022 года был организован и начал свою работу склад БРОО «Возрождение». На данный момент площадь склада составляет 350 </a:t>
            </a:r>
            <a:r>
              <a:rPr lang="ru-RU" altLang="ko-KR" sz="13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 также действует склад транзитных грузов и адресных посылок – 350 </a:t>
            </a:r>
            <a:r>
              <a:rPr lang="ru-RU" altLang="ko-KR" sz="13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00000"/>
              </a:lnSpc>
            </a:pPr>
            <a:endParaRPr lang="ru-RU" altLang="ko-KR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складе военные по заявкам получают: стройматериалы, продукты, медикаменты, предметы личной гигиены, предметы быта, одежду по сезону, а также вкусные горячие домашние обеды.</a:t>
            </a:r>
          </a:p>
          <a:p>
            <a:pPr>
              <a:lnSpc>
                <a:spcPct val="100000"/>
              </a:lnSpc>
            </a:pPr>
            <a:endParaRPr lang="ru-RU" altLang="ko-KR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Объем работы колоссальный, ежедневно отгружается порядка 15 машин, помимо этого волонтеры группы доставляют грузы к ЛБС. Склад пополняется  неравнодушными людьми со всех уголков нашей огромной Родины. Руками волонтеров группы изготавливается множество необходимых вещей для солдат, шьются подушки и трусы, вяжутся теплые носочки, делается консервация. Склад – «живой механизм», каждый волонтер – это «шестеренка», которая позволяет механизму исправно работать.</a:t>
            </a:r>
          </a:p>
          <a:p>
            <a:pPr>
              <a:lnSpc>
                <a:spcPct val="100000"/>
              </a:lnSpc>
            </a:pPr>
            <a:endParaRPr lang="ru-RU" altLang="ko-KR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на складе- это ежедневный процесс, нацеленный на общий результат – поддержать своих Защитников и укрепить боевой дух Белгородской области.</a:t>
            </a:r>
            <a:endParaRPr lang="ko-KR" altLang="en-US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sz="quarter" idx="16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6" r="19336"/>
          <a:stretch>
            <a:fillRect/>
          </a:stretch>
        </p:blipFill>
        <p:spPr>
          <a:xfrm>
            <a:off x="8797925" y="720725"/>
            <a:ext cx="2741613" cy="335280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00" y="4174691"/>
            <a:ext cx="2742124" cy="2056593"/>
          </a:xfrm>
          <a:prstGeom prst="rect">
            <a:avLst/>
          </a:prstGeom>
        </p:spPr>
      </p:pic>
      <p:pic>
        <p:nvPicPr>
          <p:cNvPr id="18" name="Рисунок 17"/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66" r="27170"/>
          <a:stretch/>
        </p:blipFill>
        <p:spPr>
          <a:xfrm>
            <a:off x="650875" y="720725"/>
            <a:ext cx="2743200" cy="3352800"/>
          </a:xfr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63" t="49429" r="10589" b="18787"/>
          <a:stretch/>
        </p:blipFill>
        <p:spPr>
          <a:xfrm>
            <a:off x="8805573" y="4174691"/>
            <a:ext cx="2733965" cy="2094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84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93591" y="443345"/>
            <a:ext cx="542228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ПЛЕТЕНИЕ МАСКИРОВОЧНЫХ СЕТЕЙ И МАСКИРОВКИ</a:t>
            </a:r>
            <a:endParaRPr lang="ru-RU" sz="2600" b="1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40" b="4140"/>
          <a:stretch>
            <a:fillRect/>
          </a:stretch>
        </p:blipFill>
        <p:spPr>
          <a:xfrm>
            <a:off x="652463" y="573088"/>
            <a:ext cx="2741612" cy="3352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" t="586" r="6734" b="14494"/>
          <a:stretch/>
        </p:blipFill>
        <p:spPr>
          <a:xfrm>
            <a:off x="8815388" y="573088"/>
            <a:ext cx="2743200" cy="3352800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63" y="4177145"/>
            <a:ext cx="2741362" cy="205602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3449241" y="1197478"/>
            <a:ext cx="5182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ko-KR" sz="1400" dirty="0" smtClean="0">
                <a:solidFill>
                  <a:srgbClr val="1466FB"/>
                </a:solidFill>
              </a:rPr>
              <a:t> </a:t>
            </a:r>
            <a:endParaRPr lang="ko-KR" altLang="en-US" sz="1400" b="0" dirty="0">
              <a:solidFill>
                <a:srgbClr val="001686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AA1437B-0D6E-4562-857C-77E19936B4DB}"/>
              </a:ext>
            </a:extLst>
          </p:cNvPr>
          <p:cNvSpPr txBox="1"/>
          <p:nvPr/>
        </p:nvSpPr>
        <p:spPr>
          <a:xfrm>
            <a:off x="3393591" y="1335897"/>
            <a:ext cx="5292971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 за метром, ежедневно и без остановок в наших мастерских кипит работа. В каждый сантиметр наших сетей вкладывается наша любовь, трепет и теплота, каждая сеть плетется с молитвой о сохранении жизней наших бойцов. </a:t>
            </a:r>
          </a:p>
          <a:p>
            <a:pPr>
              <a:lnSpc>
                <a:spcPct val="100000"/>
              </a:lnSpc>
            </a:pPr>
            <a:endParaRPr lang="ru-RU" altLang="ko-KR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началось все в ноябре 2022 год с открытия первой мастерской. На данный момент функционирует 5 мастерских по плетению маскировочных сетей, а так же группа домашних мастеров «Хамелеон».</a:t>
            </a:r>
          </a:p>
          <a:p>
            <a:pPr>
              <a:lnSpc>
                <a:spcPct val="100000"/>
              </a:lnSpc>
            </a:pPr>
            <a:endParaRPr lang="ru-RU" altLang="ko-KR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данный момент, мастерами было изготовлено более 45 тыс. </a:t>
            </a:r>
            <a:r>
              <a:rPr lang="ru-RU" altLang="ko-KR" sz="13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кв.м</a:t>
            </a: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маскировочных сетей, более 1500 штук маскировочных костюмов «Леший» и «</a:t>
            </a:r>
            <a:r>
              <a:rPr lang="ru-RU" altLang="ko-KR" sz="13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Вайперхуд</a:t>
            </a: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а «Химер» более 2000 штук. </a:t>
            </a:r>
          </a:p>
          <a:p>
            <a:pPr>
              <a:lnSpc>
                <a:spcPct val="100000"/>
              </a:lnSpc>
            </a:pPr>
            <a:endParaRPr lang="ru-RU" altLang="ko-KR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Мастера постоянно улучшают свои навыки, применяют новые техники плетения, обучают вновь прибывших людей. Все волонтеры мастерских принимают активное участие в делах БРОО «Возрождение». Пополняют склад, пишут письма, вяжут носки и талисманы для военных.</a:t>
            </a:r>
          </a:p>
          <a:p>
            <a:pPr>
              <a:lnSpc>
                <a:spcPct val="100000"/>
              </a:lnSpc>
            </a:pPr>
            <a:endParaRPr lang="ru-RU" altLang="ko-KR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Плетут люди разных возрастных категорий – от детей до пенсионеров. </a:t>
            </a: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базе мастерских активно развивается «серебреное </a:t>
            </a:r>
            <a:r>
              <a:rPr lang="ru-RU" altLang="ko-KR" sz="13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волонтерство</a:t>
            </a:r>
            <a:r>
              <a:rPr lang="ru-RU" altLang="ko-KR" sz="13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Для людей пожилого возраста организовываются встречи с участниками СВО, круглые столы, чаепития и мастер-классы.</a:t>
            </a:r>
          </a:p>
          <a:p>
            <a:pPr>
              <a:lnSpc>
                <a:spcPct val="100000"/>
              </a:lnSpc>
            </a:pPr>
            <a:endParaRPr lang="ko-KR" altLang="en-US" sz="1300" b="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5635" y="4177145"/>
            <a:ext cx="2762705" cy="2072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91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20040" y="557387"/>
            <a:ext cx="553301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16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ОКОПНЫЕ СВЕЧИ, </a:t>
            </a:r>
          </a:p>
          <a:p>
            <a:pPr algn="ctr"/>
            <a:r>
              <a:rPr lang="ru-RU" sz="2600" b="1" dirty="0" smtClean="0">
                <a:solidFill>
                  <a:srgbClr val="0016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МОНАСТЫРСКИЕ МАЗИ </a:t>
            </a:r>
          </a:p>
          <a:p>
            <a:pPr algn="ctr"/>
            <a:r>
              <a:rPr lang="ru-RU" sz="2600" b="1" dirty="0" smtClean="0">
                <a:solidFill>
                  <a:srgbClr val="00168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СУХОЙ ДУШ</a:t>
            </a:r>
            <a:endParaRPr lang="ru-RU" sz="2600" b="1" dirty="0">
              <a:solidFill>
                <a:srgbClr val="00168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직사각형 21">
            <a:extLst>
              <a:ext uri="{FF2B5EF4-FFF2-40B4-BE49-F238E27FC236}">
                <a16:creationId xmlns:a16="http://schemas.microsoft.com/office/drawing/2014/main" id="{D068A59E-F687-43F1-A933-226870A6EE8A}"/>
              </a:ext>
            </a:extLst>
          </p:cNvPr>
          <p:cNvSpPr/>
          <p:nvPr/>
        </p:nvSpPr>
        <p:spPr>
          <a:xfrm>
            <a:off x="3435927" y="1630978"/>
            <a:ext cx="5227782" cy="5444078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endParaRPr lang="ru-RU" altLang="ko-KR" sz="1400" dirty="0" smtClean="0">
              <a:solidFill>
                <a:srgbClr val="1466F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4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Зачастую у ребят на передовой нет ни генераторов, ни газовых баллонов, ничего, что могло бы давать свет и тепло. И единственным способом разогреть пищу, просушить вещи и согреться для них становится блиндажная свеча - свеча длительного горения, которая может служить источником тепла и света несколько часов. Гореть такая свеча может до 8 и более часов, даже при сильном ветре</a:t>
            </a: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ko-KR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4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данный момент в группе развиваются направления по изготовлению </a:t>
            </a: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окопных свечей, сухого </a:t>
            </a:r>
            <a:r>
              <a:rPr lang="ru-RU" altLang="ko-KR" sz="14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армейского душа, ранозаживляющих мазей, </a:t>
            </a:r>
            <a:r>
              <a:rPr lang="ru-RU" altLang="ko-KR" sz="1400" dirty="0" err="1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антидроновых</a:t>
            </a:r>
            <a:r>
              <a:rPr lang="ru-RU" altLang="ko-KR" sz="14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штор</a:t>
            </a: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ko-KR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400" dirty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Переработано на окопные свечи более 81 тонны парафина, более 230 тыс. окопных </a:t>
            </a: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свечей отгружено военнослужащим. Наши мастерицы изготавливают поистине волшебные монастырские мази-</a:t>
            </a:r>
            <a:r>
              <a:rPr lang="ru-RU" altLang="ko-KR" sz="1400" dirty="0" err="1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заживайки</a:t>
            </a:r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ko-KR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условиях, когда нет возможности искупаться, бойцов спасает сухой душ, изготовлением которого также занимается наша группа. За время существования группы изготовлено и передано на нужды военнослужащих более 15 тыс. комплектов сухого душа.</a:t>
            </a:r>
            <a:endParaRPr lang="ru-RU" altLang="ko-KR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ko-KR" sz="1400" dirty="0" smtClean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altLang="ko-KR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altLang="ko-KR" sz="1400" dirty="0" smtClean="0">
                <a:solidFill>
                  <a:srgbClr val="00168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endParaRPr lang="ru-RU" altLang="ko-KR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altLang="ko-KR" sz="1400" dirty="0">
              <a:solidFill>
                <a:srgbClr val="00168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7" b="4167"/>
          <a:stretch>
            <a:fillRect/>
          </a:stretch>
        </p:blipFill>
        <p:spPr>
          <a:xfrm>
            <a:off x="577850" y="720725"/>
            <a:ext cx="2743200" cy="3352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sz="quarter" idx="16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2" b="4092"/>
          <a:stretch>
            <a:fillRect/>
          </a:stretch>
        </p:blipFill>
        <p:spPr>
          <a:xfrm>
            <a:off x="8853488" y="720725"/>
            <a:ext cx="2741612" cy="3352800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8" b="35488"/>
          <a:stretch/>
        </p:blipFill>
        <p:spPr>
          <a:xfrm>
            <a:off x="577150" y="4267489"/>
            <a:ext cx="2744600" cy="20317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r="23233"/>
          <a:stretch/>
        </p:blipFill>
        <p:spPr>
          <a:xfrm>
            <a:off x="8853055" y="4267489"/>
            <a:ext cx="2742045" cy="203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8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ntserrat Black - Montserrat Light">
      <a:majorFont>
        <a:latin typeface="Montserrat Black"/>
        <a:ea typeface="Arial Unicode MS"/>
        <a:cs typeface=""/>
      </a:majorFont>
      <a:minorFont>
        <a:latin typeface="Montserrat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466FB"/>
        </a:solidFill>
        <a:ln>
          <a:noFill/>
        </a:ln>
      </a:spPr>
      <a:bodyPr rtlCol="0" anchor="ctr"/>
      <a:lstStyle>
        <a:defPPr algn="ctr">
          <a:defRPr dirty="0" smtClean="0">
            <a:solidFill>
              <a:schemeClr val="bg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11887</TotalTime>
  <Words>1387</Words>
  <Application>Microsoft Office PowerPoint</Application>
  <PresentationFormat>Широкоэкранный</PresentationFormat>
  <Paragraphs>116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Montserrat Light</vt:lpstr>
      <vt:lpstr>Malgun Gothic</vt:lpstr>
      <vt:lpstr>Arial</vt:lpstr>
      <vt:lpstr>Arial Unicode MS</vt:lpstr>
      <vt:lpstr>Bahnschrift Condensed</vt:lpstr>
      <vt:lpstr>PPTMON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Тимофеев Леонид</cp:lastModifiedBy>
  <cp:revision>335</cp:revision>
  <dcterms:created xsi:type="dcterms:W3CDTF">2019-04-06T05:20:47Z</dcterms:created>
  <dcterms:modified xsi:type="dcterms:W3CDTF">2024-12-11T23:33:35Z</dcterms:modified>
</cp:coreProperties>
</file>