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2" r:id="rId5"/>
    <p:sldId id="292" r:id="rId6"/>
    <p:sldId id="297" r:id="rId7"/>
    <p:sldId id="283" r:id="rId8"/>
    <p:sldId id="298" r:id="rId9"/>
    <p:sldId id="285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7E9639D4-E3E2-4D34-9284-5A2195B3D0D7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533" autoAdjust="0"/>
    <p:restoredTop sz="95899" autoAdjust="0"/>
  </p:normalViewPr>
  <p:slideViewPr>
    <p:cSldViewPr snapToGrid="0">
      <p:cViewPr varScale="1">
        <p:scale>
          <a:sx n="91" d="100"/>
          <a:sy n="91" d="100"/>
        </p:scale>
        <p:origin x="-270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936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B14CA7-9311-4301-8053-08155274EECA}" type="datetime1">
              <a:rPr lang="ru-RU" smtClean="0"/>
              <a:pPr rtl="0"/>
              <a:t>13.05.2021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BBB0D-19E3-4A38-91B0-CF7805518460}" type="datetime1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1309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495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7411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4423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698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5463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xmlns="" id="{4C657649-400B-459D-918F-D5C58351D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2000"/>
            <a:ext cx="5472114" cy="4664963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Объект 2">
            <a:extLst>
              <a:ext uri="{FF2B5EF4-FFF2-40B4-BE49-F238E27FC236}">
                <a16:creationId xmlns:a16="http://schemas.microsoft.com/office/drawing/2014/main" xmlns="" id="{F923135C-68B1-4D2B-80D0-318CB859F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86" y="1512000"/>
            <a:ext cx="5472114" cy="4664963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Текст 2">
            <a:extLst>
              <a:ext uri="{FF2B5EF4-FFF2-40B4-BE49-F238E27FC236}">
                <a16:creationId xmlns:a16="http://schemas.microsoft.com/office/drawing/2014/main" xmlns="" id="{6BF39E7D-3145-466A-B07A-D49E661CE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86" y="1512000"/>
            <a:ext cx="5472114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 4">
            <a:extLst>
              <a:ext uri="{FF2B5EF4-FFF2-40B4-BE49-F238E27FC236}">
                <a16:creationId xmlns:a16="http://schemas.microsoft.com/office/drawing/2014/main" xmlns="" id="{D33A71EE-E94D-4F02-B8C5-DC59F4563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6" y="1512000"/>
            <a:ext cx="5472114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Объект 5">
            <a:extLst>
              <a:ext uri="{FF2B5EF4-FFF2-40B4-BE49-F238E27FC236}">
                <a16:creationId xmlns:a16="http://schemas.microsoft.com/office/drawing/2014/main" xmlns="" id="{EF63D731-8A55-4A6C-A975-9B0F1F435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2505075"/>
            <a:ext cx="5472114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4" name="Объект 3">
            <a:extLst>
              <a:ext uri="{FF2B5EF4-FFF2-40B4-BE49-F238E27FC236}">
                <a16:creationId xmlns:a16="http://schemas.microsoft.com/office/drawing/2014/main" xmlns="" id="{60CBD79B-0266-4692-9562-0F7706A2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87" y="2505075"/>
            <a:ext cx="5472114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225515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5438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74837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8A083984-DDF1-4D26-BB0A-9EE8430A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 rtl="0"/>
            <a:r>
              <a:rPr lang="ru-RU" noProof="0" smtClean="0"/>
              <a:t>Образец текста</a:t>
            </a:r>
          </a:p>
        </p:txBody>
      </p:sp>
      <p:sp>
        <p:nvSpPr>
          <p:cNvPr id="15" name="Объект 2">
            <a:extLst>
              <a:ext uri="{FF2B5EF4-FFF2-40B4-BE49-F238E27FC236}">
                <a16:creationId xmlns:a16="http://schemas.microsoft.com/office/drawing/2014/main" xmlns="" id="{305EC740-58FD-4D74-B7D7-DA487FC5E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5"/>
            <a:ext cx="5472000" cy="4718562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04204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8A083984-DDF1-4D26-BB0A-9EE8430A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 rtl="0"/>
            <a:r>
              <a:rPr lang="ru-RU" noProof="0" smtClean="0"/>
              <a:t>Образец текста</a:t>
            </a:r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xmlns="" id="{E28466D9-7530-474E-BC12-1642958B7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9" y="987425"/>
            <a:ext cx="5471999" cy="4718561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96054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05855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solidFill>
            <a:schemeClr val="bg1"/>
          </a:solidFill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разделов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bg1">
              <a:lumMod val="95000"/>
            </a:schemeClr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9205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разделов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bg1">
              <a:lumMod val="95000"/>
            </a:schemeClr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2681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bg1">
              <a:lumMod val="95000"/>
            </a:schemeClr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rtlCol="0" anchor="t"/>
          <a:lstStyle>
            <a:lvl1pPr algn="l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 rtlCol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570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bg1">
              <a:lumMod val="95000"/>
            </a:schemeClr>
          </a:solidFill>
        </p:spPr>
        <p:txBody>
          <a:bodyPr lIns="0" tIns="144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3263899"/>
            <a:ext cx="5472000" cy="2442088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77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 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6">
            <a:extLst>
              <a:ext uri="{FF2B5EF4-FFF2-40B4-BE49-F238E27FC236}">
                <a16:creationId xmlns:a16="http://schemas.microsoft.com/office/drawing/2014/main" xmlns="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bg1">
              <a:lumMod val="95000"/>
            </a:schemeClr>
          </a:solidFill>
        </p:spPr>
        <p:txBody>
          <a:bodyPr lIns="0" r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tx1"/>
          </a:solidFill>
        </p:spPr>
        <p:txBody>
          <a:bodyPr lIns="180000" tIns="72000" rIns="180000" rtlCol="0" anchor="t"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78C031A-1E1B-4E18-9052-CA663975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1764000" rIns="0" rtlCol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3" name="Текст 5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Полное имя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xmlns="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xmlns="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0684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4799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6726F2C-157B-477E-AD76-8F54126834C2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FB90F-5E6B-4508-96BB-939635D11AFF}"/>
              </a:ext>
            </a:extLst>
          </p:cNvPr>
          <p:cNvSpPr/>
          <p:nvPr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74A1CB7-B157-440C-BA82-A62890EF3721}"/>
              </a:ext>
            </a:extLst>
          </p:cNvPr>
          <p:cNvSpPr/>
          <p:nvPr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xmlns="" id="{EE5B1BAC-5CBE-4B0E-B0AA-1C05EBEE964E}"/>
              </a:ext>
            </a:extLst>
          </p:cNvPr>
          <p:cNvSpPr/>
          <p:nvPr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168BD16A-5998-4CCA-B0F2-62F67B639A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1" name="Надпись 20">
            <a:extLst>
              <a:ext uri="{FF2B5EF4-FFF2-40B4-BE49-F238E27FC236}">
                <a16:creationId xmlns:a16="http://schemas.microsoft.com/office/drawing/2014/main" xmlns="" id="{B3839907-C37E-4F37-B9BB-92B4A49360E6}"/>
              </a:ext>
            </a:extLst>
          </p:cNvPr>
          <p:cNvSpPr txBox="1"/>
          <p:nvPr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 rtl="0">
              <a:lnSpc>
                <a:spcPts val="1100"/>
              </a:lnSpc>
            </a:pPr>
            <a:r>
              <a:rPr lang="ru-RU" sz="2000" b="1" spc="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Contoso</a:t>
            </a:r>
            <a:r>
              <a:rPr lang="ru-RU" sz="2000" b="1" spc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pc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0" i="1" spc="6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Suites</a:t>
            </a:r>
            <a:endParaRPr lang="ru-RU" sz="1100" b="0" i="1" spc="600" noProof="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59" r:id="rId6"/>
    <p:sldLayoutId id="2147483660" r:id="rId7"/>
    <p:sldLayoutId id="2147483664" r:id="rId8"/>
    <p:sldLayoutId id="2147483668" r:id="rId9"/>
    <p:sldLayoutId id="2147483669" r:id="rId10"/>
    <p:sldLayoutId id="2147483650" r:id="rId11"/>
    <p:sldLayoutId id="2147483652" r:id="rId12"/>
    <p:sldLayoutId id="2147483667" r:id="rId13"/>
    <p:sldLayoutId id="2147483656" r:id="rId14"/>
    <p:sldLayoutId id="2147483657" r:id="rId15"/>
    <p:sldLayoutId id="2147483671" r:id="rId16"/>
    <p:sldLayoutId id="2147483672" r:id="rId17"/>
    <p:sldLayoutId id="2147483654" r:id="rId18"/>
    <p:sldLayoutId id="214748365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9999" y="4519449"/>
            <a:ext cx="5296218" cy="1978554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Татьянина Дарья Сергеевна,                      учащаяся 10а класса МБОУ «СШ с. Становое»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Бирюкова Надежда Николаевна,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немецкого языка МБОУ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«СШ с. Становое»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422235_html_124ad99b.png"/>
          <p:cNvPicPr/>
          <p:nvPr/>
        </p:nvPicPr>
        <p:blipFill>
          <a:blip r:embed="rId2" cstate="print"/>
          <a:srcRect l="9029" t="8725" r="22458" b="2281"/>
          <a:stretch>
            <a:fillRect/>
          </a:stretch>
        </p:blipFill>
        <p:spPr bwMode="auto">
          <a:xfrm>
            <a:off x="5904410" y="287383"/>
            <a:ext cx="5695405" cy="5930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60000" y="359999"/>
            <a:ext cx="4416588" cy="2383201"/>
          </a:xfrm>
        </p:spPr>
        <p:txBody>
          <a:bodyPr/>
          <a:lstStyle/>
          <a:p>
            <a:r>
              <a:rPr lang="ru-RU" dirty="0" smtClean="0"/>
              <a:t>«Легенды нашего края»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Вид снизу на заснеженные горы">
            <a:extLst>
              <a:ext uri="{FF2B5EF4-FFF2-40B4-BE49-F238E27FC236}">
                <a16:creationId xmlns:a16="http://schemas.microsoft.com/office/drawing/2014/main" xmlns="" id="{FB6C117D-C3C2-4923-B0BC-DC2F8814D0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853" y="144000"/>
            <a:ext cx="11899494" cy="606015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099" y="199697"/>
            <a:ext cx="10794592" cy="6327227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География проекта: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Липецкая область, </a:t>
            </a:r>
            <a:r>
              <a:rPr lang="ru-RU" sz="2400" dirty="0" err="1" smtClean="0"/>
              <a:t>Становлняский</a:t>
            </a:r>
            <a:r>
              <a:rPr lang="ru-RU" sz="2400" dirty="0" smtClean="0"/>
              <a:t> район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Цели проекта: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Сохранение исторических ценностей, традиций и обычаев нашего края.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Задачи проекта: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Формирование патриотических чувств в гражданах нашего региона.</a:t>
            </a:r>
            <a:br>
              <a:rPr lang="ru-RU" sz="2400" dirty="0" smtClean="0"/>
            </a:br>
            <a:r>
              <a:rPr lang="ru-RU" sz="2400" dirty="0" smtClean="0"/>
              <a:t>Исследование устного народного творчества населения нашего края.</a:t>
            </a:r>
            <a:br>
              <a:rPr lang="ru-RU" sz="2400" dirty="0" smtClean="0"/>
            </a:br>
            <a:r>
              <a:rPr lang="ru-RU" sz="2400" dirty="0" smtClean="0"/>
              <a:t>Составление сборника «Легенды нашего края».</a:t>
            </a:r>
            <a:br>
              <a:rPr lang="ru-RU" sz="2400" dirty="0" smtClean="0"/>
            </a:br>
            <a:r>
              <a:rPr lang="ru-RU" sz="2400" dirty="0" smtClean="0"/>
              <a:t>При распространении изысканий проекта, создание единой сетевой системы для изучения устного народного творчества в области в целом и в других регионах.</a:t>
            </a:r>
            <a:br>
              <a:rPr lang="ru-RU" sz="2400" dirty="0" smtClean="0"/>
            </a:br>
            <a:r>
              <a:rPr lang="ru-RU" sz="2400" dirty="0" smtClean="0"/>
              <a:t>Формирование здорового образа жизни.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1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Вид снизу на заснеженные горы">
            <a:extLst>
              <a:ext uri="{FF2B5EF4-FFF2-40B4-BE49-F238E27FC236}">
                <a16:creationId xmlns:a16="http://schemas.microsoft.com/office/drawing/2014/main" xmlns="" id="{199D014F-A091-4AB5-A7DE-AB7239BAF8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853" y="144000"/>
            <a:ext cx="11899494" cy="606015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714" y="731521"/>
            <a:ext cx="10349486" cy="526433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ru-RU" sz="2400" b="1" dirty="0" smtClean="0"/>
              <a:t>Актуальность проекта: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000" dirty="0" smtClean="0"/>
              <a:t>Изучение истории своего края, обычаев населения, которые обычно сохраняются именно в легендах, сказаниях, интересных историях – это самый лучший способ сохранить нас как нацию, как единый народ со своей особенной историей. На сегодняшний момент, когда признаки нашей национальности размываются, - это самый актуальный вопрос.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/>
              <a:t>Социальная значимость проекта: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000" dirty="0" smtClean="0"/>
              <a:t>Если представить, что сейчас в РФ насчитывается около 190 народностей, и все они проживают в разных уголках нашей необъятное страны, привнося в те или иные регионы частичку своих обычаев и традиций, можно предположить, что и в каждом регионе, в каждом районе, в каждом селе и деревушке есть свои особенные ценности, известные только им, сохраняющиеся годами и передаваемые из поколения в поколение. Наша задача состоит в том, чтобы мы сохранили для следующих поколений наши изыскания, сохраняя тем самым особую значимость население каждого, даже самого маленького населённого пункта, как основу великой страны.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291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ид с высоты птичьего полета на безлюдные снежные вершины">
            <a:extLst>
              <a:ext uri="{FF2B5EF4-FFF2-40B4-BE49-F238E27FC236}">
                <a16:creationId xmlns:a16="http://schemas.microsoft.com/office/drawing/2014/main" xmlns="" id="{D2F0B21B-60AF-4BFF-AB00-273F16E628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6771584" y="144000"/>
            <a:ext cx="5275131" cy="6048000"/>
          </a:xfrm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1691" y="-178676"/>
            <a:ext cx="4833257" cy="7036676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ru-RU" sz="2000" dirty="0" smtClean="0"/>
              <a:t>Наш район состоит из 18 административных единиц, на каждую из которых приходит в среднем по 8-9 населённых пунктов. </a:t>
            </a:r>
            <a:br>
              <a:rPr lang="ru-RU" sz="2000" dirty="0" smtClean="0"/>
            </a:br>
            <a:r>
              <a:rPr lang="ru-RU" sz="2000" dirty="0" smtClean="0"/>
              <a:t>В ближайшие населённые пункты вполне можно добраться на велосипедах, в отдалённые планируется перевозка автобусами. Мы предполагаем поддержку волонтёров нашей школьной добровольческой организации «Синяя птица», которые помогут нам в составлении сборника «Легенды нашего края». Мы планируем посетить самые отдалённые уголки  нашего района, а в последствии и региона, где неиссякаемый пласт народной мудрости.   </a:t>
            </a:r>
            <a:endParaRPr lang="ru-RU" sz="20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7" name="Рисунок 6" descr="C:\Users\user\Desktop\422235_html_124ad99b.png"/>
          <p:cNvPicPr/>
          <p:nvPr/>
        </p:nvPicPr>
        <p:blipFill>
          <a:blip r:embed="rId4" cstate="print"/>
          <a:srcRect l="7888" t="8617" r="22300" b="2066"/>
          <a:stretch>
            <a:fillRect/>
          </a:stretch>
        </p:blipFill>
        <p:spPr bwMode="auto">
          <a:xfrm>
            <a:off x="535577" y="548639"/>
            <a:ext cx="5812972" cy="5839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2974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д с высоты птичьего полета на безлюдные снежные вершины">
            <a:extLst>
              <a:ext uri="{FF2B5EF4-FFF2-40B4-BE49-F238E27FC236}">
                <a16:creationId xmlns:a16="http://schemas.microsoft.com/office/drawing/2014/main" xmlns="" id="{1AB66C4D-B643-4E90-84E0-FF247D592C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3999" y="147229"/>
            <a:ext cx="6674811" cy="6053696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161" y="300446"/>
            <a:ext cx="6332582" cy="5826034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ru-RU" sz="1500" dirty="0" smtClean="0"/>
              <a:t>Наш край связан с именами известных писателей, поэтов, деятелей искусства, военными, космонавтами. </a:t>
            </a:r>
            <a:br>
              <a:rPr lang="ru-RU" sz="1500" dirty="0" smtClean="0"/>
            </a:br>
            <a:r>
              <a:rPr lang="ru-RU" sz="1500" b="1" dirty="0" smtClean="0"/>
              <a:t>Булавин Владимир Иванович </a:t>
            </a:r>
            <a:r>
              <a:rPr lang="ru-RU" sz="1500" dirty="0" smtClean="0"/>
              <a:t>(род. 1953) — — российский государственный деятель, руководитель Федеральной таможенной службы. Родился в селе Становое. </a:t>
            </a:r>
            <a:br>
              <a:rPr lang="ru-RU" sz="1500" dirty="0" smtClean="0"/>
            </a:br>
            <a:r>
              <a:rPr lang="ru-RU" sz="1500" b="1" dirty="0" smtClean="0"/>
              <a:t>Зубков Александр Илларионович </a:t>
            </a:r>
            <a:r>
              <a:rPr lang="ru-RU" sz="1500" dirty="0" smtClean="0"/>
              <a:t>(1902—1978) — советский военачальник, контр-адмирал. Родился в селе Успенское. </a:t>
            </a:r>
            <a:br>
              <a:rPr lang="ru-RU" sz="1500" dirty="0" smtClean="0"/>
            </a:br>
            <a:r>
              <a:rPr lang="ru-RU" sz="1500" b="1" dirty="0" smtClean="0"/>
              <a:t>Панарин Николай Павлович </a:t>
            </a:r>
            <a:r>
              <a:rPr lang="ru-RU" sz="1500" dirty="0" smtClean="0"/>
              <a:t>(1921—1951) — полный кавалер ордена Славы. Родился в селе </a:t>
            </a:r>
            <a:r>
              <a:rPr lang="ru-RU" sz="1500" dirty="0" err="1" smtClean="0"/>
              <a:t>Злобино</a:t>
            </a:r>
            <a:r>
              <a:rPr lang="ru-RU" sz="1500" dirty="0" smtClean="0"/>
              <a:t>. </a:t>
            </a:r>
            <a:br>
              <a:rPr lang="ru-RU" sz="1500" dirty="0" smtClean="0"/>
            </a:br>
            <a:r>
              <a:rPr lang="ru-RU" sz="1500" b="1" dirty="0" smtClean="0"/>
              <a:t>Селиванов Валентин Егорович </a:t>
            </a:r>
            <a:r>
              <a:rPr lang="ru-RU" sz="1500" dirty="0" smtClean="0"/>
              <a:t>(род. 1936) — советский военачальник, адмирал. Родился в селе Становое. </a:t>
            </a:r>
            <a:br>
              <a:rPr lang="ru-RU" sz="1500" dirty="0" smtClean="0"/>
            </a:br>
            <a:r>
              <a:rPr lang="ru-RU" sz="1500" b="1" dirty="0" err="1" smtClean="0"/>
              <a:t>Сигунов</a:t>
            </a:r>
            <a:r>
              <a:rPr lang="ru-RU" sz="1500" b="1" dirty="0" smtClean="0"/>
              <a:t> Пётр Николаевич </a:t>
            </a:r>
            <a:r>
              <a:rPr lang="ru-RU" sz="1500" dirty="0" smtClean="0"/>
              <a:t>(1931—1983) — советский писатель-натуралист. Родился в деревне </a:t>
            </a:r>
            <a:r>
              <a:rPr lang="ru-RU" sz="1500" dirty="0" err="1" smtClean="0"/>
              <a:t>Глебовка</a:t>
            </a:r>
            <a:r>
              <a:rPr lang="ru-RU" sz="1500" dirty="0" smtClean="0"/>
              <a:t>. </a:t>
            </a:r>
            <a:br>
              <a:rPr lang="ru-RU" sz="1500" dirty="0" smtClean="0"/>
            </a:br>
            <a:r>
              <a:rPr lang="ru-RU" sz="1500" b="1" dirty="0" smtClean="0"/>
              <a:t>Сергей Трещёв</a:t>
            </a:r>
            <a:r>
              <a:rPr lang="ru-RU" sz="1500" dirty="0" smtClean="0"/>
              <a:t>, уроженец </a:t>
            </a:r>
            <a:r>
              <a:rPr lang="ru-RU" sz="1500" dirty="0" err="1" smtClean="0"/>
              <a:t>Становлянского</a:t>
            </a:r>
            <a:r>
              <a:rPr lang="ru-RU" sz="1500" dirty="0" smtClean="0"/>
              <a:t> района, провёл в космической экспедиции 185 суток на корабле «</a:t>
            </a:r>
            <a:r>
              <a:rPr lang="ru-RU" sz="1500" dirty="0" err="1" smtClean="0"/>
              <a:t>Индевор</a:t>
            </a:r>
            <a:r>
              <a:rPr lang="ru-RU" sz="1500" dirty="0" smtClean="0"/>
              <a:t>» и выходил в открытый космос.</a:t>
            </a:r>
            <a:br>
              <a:rPr lang="ru-RU" sz="1500" dirty="0" smtClean="0"/>
            </a:br>
            <a:r>
              <a:rPr lang="ru-RU" sz="1500" b="1" dirty="0" err="1" smtClean="0"/>
              <a:t>Михаи́л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Алекса́ндрович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Стахо́вич</a:t>
            </a:r>
            <a:r>
              <a:rPr lang="ru-RU" sz="1500" b="1" dirty="0" smtClean="0"/>
              <a:t> </a:t>
            </a:r>
            <a:r>
              <a:rPr lang="ru-RU" sz="1500" dirty="0" smtClean="0"/>
              <a:t>(8 [20] января 1861, </a:t>
            </a:r>
            <a:r>
              <a:rPr lang="ru-RU" sz="1500" dirty="0" err="1" smtClean="0"/>
              <a:t>Пальна-Михайловка</a:t>
            </a:r>
            <a:r>
              <a:rPr lang="ru-RU" sz="1500" dirty="0" smtClean="0"/>
              <a:t> — 23 сентября 1923, </a:t>
            </a:r>
            <a:r>
              <a:rPr lang="ru-RU" sz="1500" dirty="0" err="1" smtClean="0"/>
              <a:t>Экс-ан-Прованс</a:t>
            </a:r>
            <a:r>
              <a:rPr lang="ru-RU" sz="1500" dirty="0" smtClean="0"/>
              <a:t>) — русский политический деятель, поэт. Племянник известного писателя 1-й половины XIX века Михаила Александровича Стаховича.</a:t>
            </a:r>
            <a:br>
              <a:rPr lang="ru-RU" sz="1500" dirty="0" smtClean="0"/>
            </a:br>
            <a:r>
              <a:rPr lang="ru-RU" sz="1500" dirty="0" smtClean="0"/>
              <a:t>Ну и, конечно же, всемирно известные имена: </a:t>
            </a:r>
            <a:r>
              <a:rPr lang="ru-RU" sz="1500" b="1" dirty="0" smtClean="0"/>
              <a:t>И.А. Бунин, М.Ю Лермонтов, А.С. Пушкин.</a:t>
            </a:r>
            <a:br>
              <a:rPr lang="ru-RU" sz="1500" b="1" dirty="0" smtClean="0"/>
            </a:br>
            <a:r>
              <a:rPr lang="ru-RU" sz="1500" dirty="0" smtClean="0"/>
              <a:t>Мы сможем обогатить информацию о нашем крае во всеобщей истории нашей страны. </a:t>
            </a:r>
            <a:endParaRPr lang="ru-RU" sz="15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5</a:t>
            </a:fld>
            <a:endParaRPr lang="ru-RU" dirty="0"/>
          </a:p>
        </p:txBody>
      </p:sp>
      <p:pic>
        <p:nvPicPr>
          <p:cNvPr id="1026" name="Picture 2" descr="C:\Users\директор\Desktop\Легенды нашего края\7.jpg"/>
          <p:cNvPicPr>
            <a:picLocks noGrp="1" noChangeAspect="1" noChangeArrowheads="1"/>
          </p:cNvPicPr>
          <p:nvPr>
            <p:ph sz="half" idx="1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907374" y="169817"/>
            <a:ext cx="3666029" cy="244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директор\Desktop\Легенды нашего края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2296" y="2470055"/>
            <a:ext cx="3418841" cy="2276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директор\Desktop\Легенды нашего края\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01559" y="4630239"/>
            <a:ext cx="3309983" cy="2227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8115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нег, падающий на деревья в лесу">
            <a:extLst>
              <a:ext uri="{FF2B5EF4-FFF2-40B4-BE49-F238E27FC236}">
                <a16:creationId xmlns:a16="http://schemas.microsoft.com/office/drawing/2014/main" xmlns="" id="{5374CEFF-A431-4745-B9D5-35B222FD3F6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tretch>
            <a:fillRect/>
          </a:stretch>
        </p:blipFill>
        <p:spPr>
          <a:xfrm>
            <a:off x="146743" y="143999"/>
            <a:ext cx="11899714" cy="6047999"/>
          </a:xfr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31027" y="535577"/>
            <a:ext cx="999808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результаты, качественные показатели: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Исследование каждого населённого пункта нашего района, что позволит написать свою историю нашего края, узнать неизвестные моменты.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Собранная информация позволит создать не только сборник легенд, но и адаптированные книги для детей, книги интересных традиционных рецептов, пословиц, поговорок.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Проведённое исследование и ознакомление с ним позволит повысить патриотический дух населения.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219316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проекта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46000">
              <a:schemeClr val="bg1">
                <a:alpha val="90000"/>
              </a:schemeClr>
            </a:gs>
            <a:gs pos="0">
              <a:schemeClr val="accent1">
                <a:lumMod val="20000"/>
                <a:lumOff val="80000"/>
                <a:alpha val="50000"/>
              </a:schemeClr>
            </a:gs>
            <a:gs pos="80000">
              <a:schemeClr val="bg1">
                <a:lumMod val="95000"/>
              </a:schemeClr>
            </a:gs>
          </a:gsLst>
          <a:lin ang="3600000" scaled="0"/>
        </a:gradFill>
      </a:spPr>
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<a:prstTxWarp prst="textNoShape">
          <a:avLst/>
        </a:prstTxWarp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tx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_30450365_TF44613219" id="{B861F51E-4AFA-4B32-9172-F095F776D64D}" vid="{676431AF-B0C4-4808-8895-3135B0AB25C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9BDB30-709D-4026-8321-5AB8945E755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6FA4173-5E4C-420B-BDB8-C986336F3C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B53CF6-7709-4D46-84FE-D9CA668E7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проекта</Template>
  <TotalTime>0</TotalTime>
  <Words>149</Words>
  <PresentationFormat>Произвольный</PresentationFormat>
  <Paragraphs>21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презентация проекта</vt:lpstr>
      <vt:lpstr>«Легенды нашего края»</vt:lpstr>
      <vt:lpstr>   География проекта:  Липецкая область, Становлняский район  Цели проекта:  Сохранение исторических ценностей, традиций и обычаев нашего края.  Задачи проекта: Формирование патриотических чувств в гражданах нашего региона. Исследование устного народного творчества населения нашего края. Составление сборника «Легенды нашего края». При распространении изысканий проекта, создание единой сетевой системы для изучения устного народного творчества в области в целом и в других регионах. Формирование здорового образа жизни. </vt:lpstr>
      <vt:lpstr>Актуальность проекта:  Изучение истории своего края, обычаев населения, которые обычно сохраняются именно в легендах, сказаниях, интересных историях – это самый лучший способ сохранить нас как нацию, как единый народ со своей особенной историей. На сегодняшний момент, когда признаки нашей национальности размываются, - это самый актуальный вопрос.  Социальная значимость проекта:  Если представить, что сейчас в РФ насчитывается около 190 народностей, и все они проживают в разных уголках нашей необъятное страны, привнося в те или иные регионы частичку своих обычаев и традиций, можно предположить, что и в каждом регионе, в каждом районе, в каждом селе и деревушке есть свои особенные ценности, известные только им, сохраняющиеся годами и передаваемые из поколения в поколение. Наша задача состоит в том, чтобы мы сохранили для следующих поколений наши изыскания, сохраняя тем самым особую значимость население каждого, даже самого маленького населённого пункта, как основу великой страны. </vt:lpstr>
      <vt:lpstr>Наш район состоит из 18 административных единиц, на каждую из которых приходит в среднем по 8-9 населённых пунктов.  В ближайшие населённые пункты вполне можно добраться на велосипедах, в отдалённые планируется перевозка автобусами. Мы предполагаем поддержку волонтёров нашей школьной добровольческой организации «Синяя птица», которые помогут нам в составлении сборника «Легенды нашего края». Мы планируем посетить самые отдалённые уголки  нашего района, а в последствии и региона, где неиссякаемый пласт народной мудрости.   </vt:lpstr>
      <vt:lpstr>Наш край связан с именами известных писателей, поэтов, деятелей искусства, военными, космонавтами.  Булавин Владимир Иванович (род. 1953) — — российский государственный деятель, руководитель Федеральной таможенной службы. Родился в селе Становое.  Зубков Александр Илларионович (1902—1978) — советский военачальник, контр-адмирал. Родился в селе Успенское.  Панарин Николай Павлович (1921—1951) — полный кавалер ордена Славы. Родился в селе Злобино.  Селиванов Валентин Егорович (род. 1936) — советский военачальник, адмирал. Родился в селе Становое.  Сигунов Пётр Николаевич (1931—1983) — советский писатель-натуралист. Родился в деревне Глебовка.  Сергей Трещёв, уроженец Становлянского района, провёл в космической экспедиции 185 суток на корабле «Индевор» и выходил в открытый космос. Михаи́л Алекса́ндрович Стахо́вич (8 [20] января 1861, Пальна-Михайловка — 23 сентября 1923, Экс-ан-Прованс) — русский политический деятель, поэт. Племянник известного писателя 1-й половины XIX века Михаила Александровича Стаховича. Ну и, конечно же, всемирно известные имена: И.А. Бунин, М.Ю Лермонтов, А.С. Пушкин. Мы сможем обогатить информацию о нашем крае во всеобщей истории нашей страны.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2020-02-12T07:55:13Z</dcterms:created>
  <dcterms:modified xsi:type="dcterms:W3CDTF">2021-05-13T16:01:13Z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