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10" r:id="rId3"/>
    <p:sldId id="314" r:id="rId4"/>
    <p:sldId id="266" r:id="rId5"/>
    <p:sldId id="295" r:id="rId6"/>
    <p:sldId id="329" r:id="rId7"/>
    <p:sldId id="328" r:id="rId8"/>
    <p:sldId id="257" r:id="rId9"/>
    <p:sldId id="315" r:id="rId10"/>
    <p:sldId id="325" r:id="rId11"/>
    <p:sldId id="327" r:id="rId12"/>
    <p:sldId id="301" r:id="rId13"/>
    <p:sldId id="269" r:id="rId14"/>
    <p:sldId id="324" r:id="rId15"/>
    <p:sldId id="271" r:id="rId16"/>
  </p:sldIdLst>
  <p:sldSz cx="9753600" cy="7315200"/>
  <p:notesSz cx="6858000" cy="9144000"/>
  <p:embeddedFontLst>
    <p:embeddedFont>
      <p:font typeface="Montserrat Extra-Bold" charset="-5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Poppins Medium Bold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7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14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72246-CB4E-4BEE-9146-091E711FCF32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1801-200B-44EE-8A23-BCC94DAFE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64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11801-200B-44EE-8A23-BCC94DAFEA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11801-200B-44EE-8A23-BCC94DAFEA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160" r="-31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76400" y="3178562"/>
            <a:ext cx="64008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200" spc="72" dirty="0" smtClean="0">
                <a:solidFill>
                  <a:srgbClr val="FFFFFF"/>
                </a:solidFill>
                <a:latin typeface="Montserrat Extra-Bold"/>
              </a:rPr>
              <a:t>Администрация </a:t>
            </a:r>
            <a:r>
              <a:rPr lang="ru-RU" sz="2200" spc="72" dirty="0" err="1" smtClean="0">
                <a:solidFill>
                  <a:srgbClr val="FFFFFF"/>
                </a:solidFill>
                <a:latin typeface="Montserrat Extra-Bold"/>
              </a:rPr>
              <a:t>Олонецкого</a:t>
            </a:r>
            <a:r>
              <a:rPr lang="ru-RU" sz="2200" spc="72" dirty="0" smtClean="0">
                <a:solidFill>
                  <a:srgbClr val="FFFFFF"/>
                </a:solidFill>
                <a:latin typeface="Montserrat Extra-Bold"/>
              </a:rPr>
              <a:t> национального муниципального района</a:t>
            </a:r>
            <a:endParaRPr lang="en-US" sz="2200" spc="72" dirty="0">
              <a:solidFill>
                <a:srgbClr val="FFFFFF"/>
              </a:solidFill>
              <a:latin typeface="Montserrat Ex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05401" y="5791200"/>
            <a:ext cx="4419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31"/>
              </a:lnSpc>
            </a:pPr>
            <a:r>
              <a:rPr lang="ru-RU" sz="1700" b="1" dirty="0" smtClean="0">
                <a:solidFill>
                  <a:srgbClr val="F6F6FF"/>
                </a:solidFill>
              </a:rPr>
              <a:t>Презентация добровольческой деятельности на территории </a:t>
            </a:r>
            <a:r>
              <a:rPr lang="en-US" sz="1700" b="1" dirty="0" err="1" smtClean="0">
                <a:solidFill>
                  <a:srgbClr val="F6F6FF"/>
                </a:solidFill>
              </a:rPr>
              <a:t>Олонецкого</a:t>
            </a:r>
            <a:r>
              <a:rPr lang="en-US" sz="1700" b="1" dirty="0" smtClean="0">
                <a:solidFill>
                  <a:srgbClr val="F6F6FF"/>
                </a:solidFill>
              </a:rPr>
              <a:t> </a:t>
            </a:r>
            <a:r>
              <a:rPr lang="ru-RU" sz="1700" b="1" dirty="0" smtClean="0">
                <a:solidFill>
                  <a:srgbClr val="F6F6FF"/>
                </a:solidFill>
              </a:rPr>
              <a:t>национального муниципального района</a:t>
            </a:r>
            <a:endParaRPr lang="en-US" sz="1700" b="1" dirty="0">
              <a:solidFill>
                <a:srgbClr val="F6F6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6069"/>
            </a:stretch>
          </a:blipFill>
        </p:spPr>
      </p:sp>
      <p:grpSp>
        <p:nvGrpSpPr>
          <p:cNvPr id="5" name="Group 23"/>
          <p:cNvGrpSpPr>
            <a:grpSpLocks noChangeAspect="1"/>
          </p:cNvGrpSpPr>
          <p:nvPr/>
        </p:nvGrpSpPr>
        <p:grpSpPr>
          <a:xfrm>
            <a:off x="3429000" y="1828800"/>
            <a:ext cx="4608000" cy="46080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11437" t="-18929" r="-31655" b="-71860"/>
              </a:stretch>
            </a:blipFill>
          </p:spPr>
        </p:sp>
      </p:grpSp>
      <p:grpSp>
        <p:nvGrpSpPr>
          <p:cNvPr id="6" name="Group 25"/>
          <p:cNvGrpSpPr/>
          <p:nvPr/>
        </p:nvGrpSpPr>
        <p:grpSpPr>
          <a:xfrm>
            <a:off x="3657600" y="1600200"/>
            <a:ext cx="4680000" cy="4680000"/>
            <a:chOff x="0" y="0"/>
            <a:chExt cx="14137787" cy="1474080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4191000" y="6555105"/>
            <a:ext cx="3429000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2800" b="1" dirty="0" err="1" smtClean="0">
                <a:solidFill>
                  <a:srgbClr val="0D877A"/>
                </a:solidFill>
              </a:rPr>
              <a:t>Медиа-волонтерсво</a:t>
            </a:r>
            <a:endParaRPr lang="en-US" sz="2800" b="1" dirty="0">
              <a:solidFill>
                <a:srgbClr val="0D877A"/>
              </a:solidFill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1295400" y="152400"/>
            <a:ext cx="8256146" cy="11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Привлечение добровольцев (волонтеров) к осуществлению добровольческой (волонтерской) </a:t>
            </a: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деятельности</a:t>
            </a:r>
            <a:endParaRPr lang="en-US" sz="2200" spc="72" dirty="0">
              <a:solidFill>
                <a:srgbClr val="592A62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6069"/>
            </a:stretch>
          </a:blipFill>
        </p:spPr>
      </p:sp>
      <p:grpSp>
        <p:nvGrpSpPr>
          <p:cNvPr id="3" name="Group 28"/>
          <p:cNvGrpSpPr>
            <a:grpSpLocks noChangeAspect="1"/>
          </p:cNvGrpSpPr>
          <p:nvPr/>
        </p:nvGrpSpPr>
        <p:grpSpPr>
          <a:xfrm>
            <a:off x="3505200" y="1640400"/>
            <a:ext cx="4608000" cy="46080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25117" r="-25117"/>
              </a:stretch>
            </a:blipFill>
          </p:spPr>
        </p:sp>
      </p:grpSp>
      <p:grpSp>
        <p:nvGrpSpPr>
          <p:cNvPr id="4" name="Group 30"/>
          <p:cNvGrpSpPr/>
          <p:nvPr/>
        </p:nvGrpSpPr>
        <p:grpSpPr>
          <a:xfrm>
            <a:off x="3810000" y="1411800"/>
            <a:ext cx="4680000" cy="4680000"/>
            <a:chOff x="0" y="0"/>
            <a:chExt cx="14137787" cy="1474080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3200400" y="6553200"/>
            <a:ext cx="5656449" cy="348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2800" b="1" dirty="0" err="1" smtClean="0">
                <a:solidFill>
                  <a:srgbClr val="0D877A"/>
                </a:solidFill>
              </a:rPr>
              <a:t>Патриотическое</a:t>
            </a:r>
            <a:r>
              <a:rPr lang="ru-RU" sz="2800" b="1" dirty="0" smtClean="0">
                <a:solidFill>
                  <a:srgbClr val="0D877A"/>
                </a:solidFill>
              </a:rPr>
              <a:t> </a:t>
            </a:r>
            <a:r>
              <a:rPr lang="en-US" sz="2800" b="1" dirty="0" err="1" smtClean="0">
                <a:solidFill>
                  <a:srgbClr val="0D877A"/>
                </a:solidFill>
              </a:rPr>
              <a:t>волонтерство</a:t>
            </a:r>
            <a:endParaRPr lang="en-US" sz="2800" b="1" dirty="0">
              <a:solidFill>
                <a:srgbClr val="0D877A"/>
              </a:solidFill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1295400" y="152400"/>
            <a:ext cx="8256146" cy="11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Привлечение добровольцев (волонтеров) к осуществлению добровольческой (волонтерской) </a:t>
            </a: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деятельности</a:t>
            </a:r>
            <a:endParaRPr lang="en-US" sz="2200" spc="72" dirty="0">
              <a:solidFill>
                <a:srgbClr val="592A62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606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99507" y="1632503"/>
            <a:ext cx="5408350" cy="5269648"/>
            <a:chOff x="0" y="0"/>
            <a:chExt cx="16854971" cy="164227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54971" cy="16422712"/>
            </a:xfrm>
            <a:custGeom>
              <a:avLst/>
              <a:gdLst/>
              <a:ahLst/>
              <a:cxnLst/>
              <a:rect l="l" t="t" r="r" b="b"/>
              <a:pathLst>
                <a:path w="16854971" h="16422712">
                  <a:moveTo>
                    <a:pt x="16730511" y="59690"/>
                  </a:moveTo>
                  <a:cubicBezTo>
                    <a:pt x="16766071" y="59690"/>
                    <a:pt x="16795280" y="88900"/>
                    <a:pt x="16795280" y="124460"/>
                  </a:cubicBezTo>
                  <a:lnTo>
                    <a:pt x="16795280" y="16298252"/>
                  </a:lnTo>
                  <a:cubicBezTo>
                    <a:pt x="16795280" y="16333812"/>
                    <a:pt x="16766071" y="16363021"/>
                    <a:pt x="16730511" y="16363021"/>
                  </a:cubicBezTo>
                  <a:lnTo>
                    <a:pt x="124460" y="16363021"/>
                  </a:lnTo>
                  <a:cubicBezTo>
                    <a:pt x="88900" y="16363021"/>
                    <a:pt x="59690" y="16333812"/>
                    <a:pt x="59690" y="162982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730511" y="59690"/>
                  </a:lnTo>
                  <a:moveTo>
                    <a:pt x="16730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298252"/>
                  </a:lnTo>
                  <a:cubicBezTo>
                    <a:pt x="0" y="16366832"/>
                    <a:pt x="55880" y="16422712"/>
                    <a:pt x="124460" y="16422712"/>
                  </a:cubicBezTo>
                  <a:lnTo>
                    <a:pt x="16730511" y="16422712"/>
                  </a:lnTo>
                  <a:cubicBezTo>
                    <a:pt x="16799091" y="16422712"/>
                    <a:pt x="16854971" y="16366832"/>
                    <a:pt x="16854971" y="16298252"/>
                  </a:cubicBezTo>
                  <a:lnTo>
                    <a:pt x="16854971" y="124460"/>
                  </a:lnTo>
                  <a:cubicBezTo>
                    <a:pt x="16854971" y="55880"/>
                    <a:pt x="16799091" y="0"/>
                    <a:pt x="16730511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933950" y="1496692"/>
            <a:ext cx="3654284" cy="4910800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 cstate="print"/>
              <a:stretch>
                <a:fillRect l="-39970" r="-3997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2E8E4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182253" y="3773922"/>
            <a:ext cx="2429152" cy="3264409"/>
            <a:chOff x="0" y="0"/>
            <a:chExt cx="3663950" cy="492379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 cstate="print"/>
              <a:stretch>
                <a:fillRect l="-81226" t="-11453" r="-45236" b="-14400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2E8E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33817" y="217692"/>
            <a:ext cx="8256146" cy="96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72">
                <a:solidFill>
                  <a:srgbClr val="592A62"/>
                </a:solidFill>
                <a:latin typeface="Montserrat Extra-Bold"/>
              </a:rPr>
              <a:t>ПРОДВИЖЕНИЕ ЦЕННОСТЕЙ ДОБРОВОЛЬЧЕСКОЙ ДЕЯТЕЛЬНОСТИ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91986" y="6497955"/>
            <a:ext cx="23921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D877A"/>
                </a:solidFill>
              </a:rPr>
              <a:t>Школа </a:t>
            </a:r>
            <a:r>
              <a:rPr lang="en-US" sz="2000" b="1" dirty="0" err="1" smtClean="0">
                <a:solidFill>
                  <a:srgbClr val="0D877A"/>
                </a:solidFill>
              </a:rPr>
              <a:t>волонтера</a:t>
            </a:r>
            <a:endParaRPr lang="en-US" sz="2000" b="1" dirty="0">
              <a:solidFill>
                <a:srgbClr val="0D877A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6069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454794" y="1611948"/>
            <a:ext cx="2045652" cy="204565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9037" t="-2724" r="-61909" b="-11196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655227" y="1515194"/>
            <a:ext cx="1973136" cy="2057296"/>
            <a:chOff x="0" y="0"/>
            <a:chExt cx="14137787" cy="147408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837960" y="1611948"/>
            <a:ext cx="2045652" cy="204565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46779" r="-3279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5046193" y="1515194"/>
            <a:ext cx="1973136" cy="2057296"/>
            <a:chOff x="0" y="0"/>
            <a:chExt cx="14137787" cy="147408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428972" y="1515194"/>
            <a:ext cx="1973136" cy="2057296"/>
            <a:chOff x="0" y="0"/>
            <a:chExt cx="14137787" cy="147408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403752" y="4262777"/>
            <a:ext cx="2045652" cy="204565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27148" r="-25029" b="-1411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2604186" y="4166023"/>
            <a:ext cx="1973136" cy="2057296"/>
            <a:chOff x="0" y="0"/>
            <a:chExt cx="14137787" cy="147408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4733650" y="4305662"/>
            <a:ext cx="2045652" cy="204565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21750" r="-28308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4941883" y="4208909"/>
            <a:ext cx="1973136" cy="2057296"/>
            <a:chOff x="0" y="0"/>
            <a:chExt cx="14137787" cy="147408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324662" y="4208909"/>
            <a:ext cx="1973136" cy="2057296"/>
            <a:chOff x="0" y="0"/>
            <a:chExt cx="14137787" cy="1474080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233817" y="217692"/>
            <a:ext cx="8256146" cy="96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72" dirty="0">
                <a:solidFill>
                  <a:srgbClr val="592A62"/>
                </a:solidFill>
                <a:latin typeface="Montserrat Extra-Bold"/>
              </a:rPr>
              <a:t>ПРОДВИЖЕНИЕ ЦЕННОСТЕЙ ДОБРОВОЛЬЧЕСКОЙ ДЕЯТЕЛЬНОСТИ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89277" y="6555105"/>
            <a:ext cx="693439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1813" dirty="0" err="1">
                <a:solidFill>
                  <a:srgbClr val="0D877A"/>
                </a:solidFill>
                <a:latin typeface="Poppins Medium Bold"/>
              </a:rPr>
              <a:t>Молодежный</a:t>
            </a:r>
            <a:r>
              <a:rPr lang="en-US" sz="1813" dirty="0">
                <a:solidFill>
                  <a:srgbClr val="0D877A"/>
                </a:solidFill>
                <a:latin typeface="Poppins Medium Bold"/>
              </a:rPr>
              <a:t> </a:t>
            </a:r>
            <a:r>
              <a:rPr lang="en-US" sz="1813" dirty="0" err="1">
                <a:solidFill>
                  <a:srgbClr val="0D877A"/>
                </a:solidFill>
                <a:latin typeface="Poppins Medium Bold"/>
              </a:rPr>
              <a:t>добровольческий</a:t>
            </a:r>
            <a:r>
              <a:rPr lang="en-US" sz="1813" dirty="0">
                <a:solidFill>
                  <a:srgbClr val="0D877A"/>
                </a:solidFill>
                <a:latin typeface="Poppins Medium Bold"/>
              </a:rPr>
              <a:t> </a:t>
            </a:r>
            <a:r>
              <a:rPr lang="en-US" sz="1813" dirty="0" err="1" smtClean="0">
                <a:solidFill>
                  <a:srgbClr val="0D877A"/>
                </a:solidFill>
                <a:latin typeface="Poppins Medium Bold"/>
              </a:rPr>
              <a:t>форум</a:t>
            </a:r>
            <a:r>
              <a:rPr lang="ru-RU" sz="1813" dirty="0" smtClean="0">
                <a:solidFill>
                  <a:srgbClr val="0D877A"/>
                </a:solidFill>
                <a:latin typeface="Poppins Medium Bold"/>
              </a:rPr>
              <a:t> </a:t>
            </a:r>
            <a:r>
              <a:rPr lang="en-US" sz="1813" dirty="0" err="1" smtClean="0">
                <a:solidFill>
                  <a:srgbClr val="0D877A"/>
                </a:solidFill>
                <a:latin typeface="Poppins Medium Bold"/>
              </a:rPr>
              <a:t>Олонецкого</a:t>
            </a:r>
            <a:r>
              <a:rPr lang="en-US" sz="1813" dirty="0" smtClean="0">
                <a:solidFill>
                  <a:srgbClr val="0D877A"/>
                </a:solidFill>
                <a:latin typeface="Poppins Medium Bold"/>
              </a:rPr>
              <a:t> </a:t>
            </a:r>
            <a:r>
              <a:rPr lang="en-US" sz="1813" dirty="0" err="1">
                <a:solidFill>
                  <a:srgbClr val="0D877A"/>
                </a:solidFill>
                <a:latin typeface="Poppins Medium Bold"/>
              </a:rPr>
              <a:t>района</a:t>
            </a:r>
            <a:r>
              <a:rPr lang="en-US" sz="1813" dirty="0">
                <a:solidFill>
                  <a:srgbClr val="0D877A"/>
                </a:solidFill>
                <a:latin typeface="Poppins Medium Bold"/>
              </a:rPr>
              <a:t> "ДОБРО.ТУТ"</a:t>
            </a:r>
          </a:p>
        </p:txBody>
      </p:sp>
      <p:grpSp>
        <p:nvGrpSpPr>
          <p:cNvPr id="30" name="Group 11"/>
          <p:cNvGrpSpPr>
            <a:grpSpLocks noChangeAspect="1"/>
          </p:cNvGrpSpPr>
          <p:nvPr/>
        </p:nvGrpSpPr>
        <p:grpSpPr>
          <a:xfrm>
            <a:off x="7239000" y="1600200"/>
            <a:ext cx="2045652" cy="2045652"/>
            <a:chOff x="0" y="0"/>
            <a:chExt cx="6350000" cy="6350000"/>
          </a:xfrm>
        </p:grpSpPr>
        <p:sp>
          <p:nvSpPr>
            <p:cNvPr id="31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30262" r="-19796"/>
              </a:stretch>
            </a:blipFill>
          </p:spPr>
        </p:sp>
      </p:grpSp>
      <p:grpSp>
        <p:nvGrpSpPr>
          <p:cNvPr id="34" name="Group 23"/>
          <p:cNvGrpSpPr>
            <a:grpSpLocks noChangeAspect="1"/>
          </p:cNvGrpSpPr>
          <p:nvPr/>
        </p:nvGrpSpPr>
        <p:grpSpPr>
          <a:xfrm>
            <a:off x="7132249" y="4305662"/>
            <a:ext cx="2045652" cy="2045652"/>
            <a:chOff x="0" y="0"/>
            <a:chExt cx="6350000" cy="6350000"/>
          </a:xfrm>
        </p:grpSpPr>
        <p:sp>
          <p:nvSpPr>
            <p:cNvPr id="35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8" cstate="print"/>
              <a:stretch>
                <a:fillRect l="-25029" r="-25029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066" r="-3066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5185876" y="719063"/>
            <a:ext cx="445841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72" dirty="0">
                <a:solidFill>
                  <a:srgbClr val="592A62"/>
                </a:solidFill>
                <a:latin typeface="Montserrat Extra-Bold"/>
              </a:rPr>
              <a:t> </a:t>
            </a:r>
            <a:r>
              <a:rPr lang="ru-RU" sz="2799" cap="all" spc="72" dirty="0" smtClean="0">
                <a:solidFill>
                  <a:srgbClr val="F3F5F5"/>
                </a:solidFill>
                <a:latin typeface="Montserrat Extra-Bold"/>
              </a:rPr>
              <a:t>Меры поддержки</a:t>
            </a:r>
            <a:endParaRPr lang="en-US" sz="2799" cap="all" spc="72" dirty="0">
              <a:solidFill>
                <a:srgbClr val="F3F5F5"/>
              </a:solidFill>
              <a:latin typeface="Montserrat Extra-Bold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60001" y="3410900"/>
            <a:ext cx="2274000" cy="1079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Информационная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060001" y="2114900"/>
            <a:ext cx="2274000" cy="107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7800">
              <a:defRPr/>
            </a:pPr>
            <a:r>
              <a:rPr lang="ru-RU" b="1" dirty="0" smtClean="0">
                <a:solidFill>
                  <a:schemeClr val="bg1"/>
                </a:solidFill>
                <a:cs typeface="Poppins Medium Bold" charset="0"/>
              </a:rPr>
              <a:t>Методическая</a:t>
            </a:r>
            <a:endParaRPr lang="ru-RU" b="1" dirty="0">
              <a:solidFill>
                <a:schemeClr val="bg1"/>
              </a:solidFill>
              <a:cs typeface="Poppins Medium Bold" charset="0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304800" y="749300"/>
            <a:ext cx="4191000" cy="1079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Администрация </a:t>
            </a:r>
            <a:r>
              <a:rPr lang="ru-RU" sz="2400" b="1" dirty="0" err="1" smtClean="0">
                <a:solidFill>
                  <a:schemeClr val="bg1"/>
                </a:solidFill>
              </a:rPr>
              <a:t>Олонецкого</a:t>
            </a:r>
            <a:r>
              <a:rPr lang="ru-RU" sz="2400" b="1" dirty="0" smtClean="0">
                <a:solidFill>
                  <a:schemeClr val="bg1"/>
                </a:solidFill>
              </a:rPr>
              <a:t> национального муниципального района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060000" y="4670900"/>
            <a:ext cx="2274001" cy="107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Организационная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051176" y="5930900"/>
            <a:ext cx="2282826" cy="107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Консультационная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1" name="Соединительная линия уступом 20"/>
          <p:cNvCxnSpPr>
            <a:endCxn id="9" idx="1"/>
          </p:cNvCxnSpPr>
          <p:nvPr/>
        </p:nvCxnSpPr>
        <p:spPr>
          <a:xfrm rot="16200000" flipH="1">
            <a:off x="2355325" y="1949974"/>
            <a:ext cx="749650" cy="659702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89" idx="2"/>
            <a:endCxn id="6" idx="1"/>
          </p:cNvCxnSpPr>
          <p:nvPr/>
        </p:nvCxnSpPr>
        <p:spPr>
          <a:xfrm rot="16200000" flipH="1">
            <a:off x="1669225" y="2559874"/>
            <a:ext cx="2121850" cy="659701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89" idx="2"/>
            <a:endCxn id="31" idx="1"/>
          </p:cNvCxnSpPr>
          <p:nvPr/>
        </p:nvCxnSpPr>
        <p:spPr>
          <a:xfrm rot="16200000" flipH="1">
            <a:off x="1039225" y="3189875"/>
            <a:ext cx="3381850" cy="659700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89" idx="2"/>
            <a:endCxn id="42" idx="1"/>
          </p:cNvCxnSpPr>
          <p:nvPr/>
        </p:nvCxnSpPr>
        <p:spPr>
          <a:xfrm rot="16200000" flipH="1">
            <a:off x="404813" y="3824287"/>
            <a:ext cx="4641850" cy="650876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5652000" y="6116707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Оказание профессиональных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консультаций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28600" y="2260202"/>
            <a:ext cx="1983396" cy="2997598"/>
            <a:chOff x="228600" y="2260202"/>
            <a:chExt cx="1983396" cy="2997598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276600"/>
              <a:ext cx="1981200" cy="198120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90" r="7960"/>
            <a:stretch/>
          </p:blipFill>
          <p:spPr>
            <a:xfrm>
              <a:off x="231996" y="2260202"/>
              <a:ext cx="1980000" cy="832871"/>
            </a:xfrm>
            <a:prstGeom prst="rect">
              <a:avLst/>
            </a:prstGeom>
          </p:spPr>
        </p:pic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5652000" y="2055913"/>
            <a:ext cx="3914299" cy="1231106"/>
          </a:xfrm>
          <a:prstGeom prst="rect">
            <a:avLst/>
          </a:prstGeom>
          <a:solidFill>
            <a:srgbClr val="F6F8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Проведение образовательных программ, курсов, тренингов, семинаров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Обмен опытом</a:t>
            </a: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5652000" y="3505200"/>
            <a:ext cx="3810000" cy="615553"/>
          </a:xfrm>
          <a:prstGeom prst="rect">
            <a:avLst/>
          </a:prstGeom>
          <a:solidFill>
            <a:srgbClr val="F6F8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Освещение добровольческой (волонтерской)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деятельности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5652000" y="4801668"/>
            <a:ext cx="3810000" cy="892552"/>
          </a:xfrm>
          <a:prstGeom prst="rect">
            <a:avLst/>
          </a:prstGeom>
          <a:solidFill>
            <a:srgbClr val="F6F8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Повышение статуса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добровольцев (волонтеров)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21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160" r="-31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65195" y="3450025"/>
            <a:ext cx="5857934" cy="472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</a:pPr>
            <a:r>
              <a:rPr lang="en-US" sz="2780" spc="72">
                <a:solidFill>
                  <a:srgbClr val="FFFFFF"/>
                </a:solidFill>
                <a:latin typeface="Montserrat Extra-Bold"/>
              </a:rPr>
              <a:t>БЛАГОДАРЮ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606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33817" y="295126"/>
            <a:ext cx="825614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ru-RU" sz="2800" spc="72" dirty="0" smtClean="0">
                <a:solidFill>
                  <a:srgbClr val="592A62"/>
                </a:solidFill>
                <a:latin typeface="Montserrat Extra-Bold"/>
              </a:rPr>
              <a:t>ДОБРОВОЛЬЧЕСКАЯ ДЕЯТЕЛЬНОСТЬ НАЧАЛО</a:t>
            </a:r>
            <a:endParaRPr lang="en-US" sz="2800" spc="72" dirty="0">
              <a:solidFill>
                <a:srgbClr val="592A62"/>
              </a:solidFill>
              <a:latin typeface="Montserrat Ex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29200" y="5715000"/>
            <a:ext cx="3429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D877A"/>
                </a:solidFill>
              </a:rPr>
              <a:t>День Республики Карелия в Олонце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D877A"/>
                </a:solidFill>
              </a:rPr>
              <a:t>10 июня 2017</a:t>
            </a:r>
            <a:endParaRPr lang="en-US" sz="2000" b="1" dirty="0">
              <a:solidFill>
                <a:srgbClr val="0D877A"/>
              </a:solidFill>
            </a:endParaRPr>
          </a:p>
        </p:txBody>
      </p:sp>
      <p:pic>
        <p:nvPicPr>
          <p:cNvPr id="14" name="Рисунок 13" descr="2gcV7g79fyw.jpg"/>
          <p:cNvPicPr>
            <a:picLocks noChangeAspect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>
          <a:xfrm rot="10800000" flipH="1" flipV="1">
            <a:off x="4104000" y="1872000"/>
            <a:ext cx="5040000" cy="38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3299507" y="1632503"/>
            <a:ext cx="5408350" cy="5269648"/>
            <a:chOff x="0" y="0"/>
            <a:chExt cx="16854971" cy="164227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54971" cy="16422712"/>
            </a:xfrm>
            <a:custGeom>
              <a:avLst/>
              <a:gdLst/>
              <a:ahLst/>
              <a:cxnLst/>
              <a:rect l="l" t="t" r="r" b="b"/>
              <a:pathLst>
                <a:path w="16854971" h="16422712">
                  <a:moveTo>
                    <a:pt x="16730511" y="59690"/>
                  </a:moveTo>
                  <a:cubicBezTo>
                    <a:pt x="16766071" y="59690"/>
                    <a:pt x="16795280" y="88900"/>
                    <a:pt x="16795280" y="124460"/>
                  </a:cubicBezTo>
                  <a:lnTo>
                    <a:pt x="16795280" y="16298252"/>
                  </a:lnTo>
                  <a:cubicBezTo>
                    <a:pt x="16795280" y="16333812"/>
                    <a:pt x="16766071" y="16363021"/>
                    <a:pt x="16730511" y="16363021"/>
                  </a:cubicBezTo>
                  <a:lnTo>
                    <a:pt x="124460" y="16363021"/>
                  </a:lnTo>
                  <a:cubicBezTo>
                    <a:pt x="88900" y="16363021"/>
                    <a:pt x="59690" y="16333812"/>
                    <a:pt x="59690" y="162982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730511" y="59690"/>
                  </a:lnTo>
                  <a:moveTo>
                    <a:pt x="16730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298252"/>
                  </a:lnTo>
                  <a:cubicBezTo>
                    <a:pt x="0" y="16366832"/>
                    <a:pt x="55880" y="16422712"/>
                    <a:pt x="124460" y="16422712"/>
                  </a:cubicBezTo>
                  <a:lnTo>
                    <a:pt x="16730511" y="16422712"/>
                  </a:lnTo>
                  <a:cubicBezTo>
                    <a:pt x="16799091" y="16422712"/>
                    <a:pt x="16854971" y="16366832"/>
                    <a:pt x="16854971" y="16298252"/>
                  </a:cubicBezTo>
                  <a:lnTo>
                    <a:pt x="16854971" y="124460"/>
                  </a:lnTo>
                  <a:cubicBezTo>
                    <a:pt x="16854971" y="55880"/>
                    <a:pt x="16799091" y="0"/>
                    <a:pt x="16730511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pic>
        <p:nvPicPr>
          <p:cNvPr id="15" name="Рисунок 14" descr="2gcV7g79fyw.jpg"/>
          <p:cNvPicPr>
            <a:picLocks noChangeAspect="1"/>
          </p:cNvPicPr>
          <p:nvPr/>
        </p:nvPicPr>
        <p:blipFill>
          <a:blip r:embed="rId4" cstate="print"/>
          <a:srcRect l="12164" t="4844" r="17173"/>
          <a:stretch>
            <a:fillRect/>
          </a:stretch>
        </p:blipFill>
        <p:spPr>
          <a:xfrm rot="10800000" flipH="1" flipV="1">
            <a:off x="2448000" y="3636000"/>
            <a:ext cx="2566399" cy="34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066" r="-3066"/>
            </a:stretch>
          </a:blipFill>
        </p:spPr>
      </p:sp>
      <p:pic>
        <p:nvPicPr>
          <p:cNvPr id="21" name="Рисунок 20" descr="2gcV7g79fyw.jpg"/>
          <p:cNvPicPr>
            <a:picLocks noChangeAspect="1"/>
          </p:cNvPicPr>
          <p:nvPr/>
        </p:nvPicPr>
        <p:blipFill>
          <a:blip r:embed="rId3" cstate="print"/>
          <a:srcRect l="2424" r="22432"/>
          <a:stretch>
            <a:fillRect/>
          </a:stretch>
        </p:blipFill>
        <p:spPr>
          <a:xfrm rot="10800000" flipH="1" flipV="1">
            <a:off x="5867401" y="4419600"/>
            <a:ext cx="2362200" cy="235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1"/>
          <p:cNvSpPr txBox="1"/>
          <p:nvPr/>
        </p:nvSpPr>
        <p:spPr>
          <a:xfrm>
            <a:off x="990600" y="390999"/>
            <a:ext cx="5562600" cy="963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72" dirty="0">
                <a:solidFill>
                  <a:srgbClr val="0D877A"/>
                </a:solidFill>
                <a:latin typeface="Montserrat Extra-Bold"/>
              </a:rPr>
              <a:t> </a:t>
            </a:r>
            <a:r>
              <a:rPr lang="ru-RU" sz="2799" cap="all" spc="72" dirty="0" smtClean="0">
                <a:solidFill>
                  <a:srgbClr val="0D877A"/>
                </a:solidFill>
                <a:latin typeface="Montserrat Extra-Bold"/>
              </a:rPr>
              <a:t>создание </a:t>
            </a:r>
            <a:r>
              <a:rPr lang="ru-RU" sz="2799" cap="all" spc="72" dirty="0" err="1" smtClean="0">
                <a:solidFill>
                  <a:srgbClr val="0D877A"/>
                </a:solidFill>
                <a:latin typeface="Montserrat Extra-Bold"/>
              </a:rPr>
              <a:t>доброцентра</a:t>
            </a:r>
            <a:endParaRPr lang="en-US" sz="2799" cap="all" spc="72" dirty="0">
              <a:solidFill>
                <a:srgbClr val="0D877A"/>
              </a:solidFill>
              <a:latin typeface="Montserrat Ex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45127" y="1904999"/>
            <a:ext cx="4495800" cy="1510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4"/>
              </a:lnSpc>
            </a:pPr>
            <a:r>
              <a:rPr lang="ru-RU" sz="1996" b="1" dirty="0" smtClean="0">
                <a:solidFill>
                  <a:srgbClr val="592A62"/>
                </a:solidFill>
              </a:rPr>
              <a:t>18 июля 2019 года – презентация проекта «Муниципальный добровольческий (волонтерский) центр</a:t>
            </a:r>
            <a:r>
              <a:rPr lang="ru-RU" sz="2000" b="1" dirty="0" smtClean="0"/>
              <a:t>»</a:t>
            </a:r>
            <a:endParaRPr lang="ru-RU" sz="1996" b="1" dirty="0" smtClean="0">
              <a:solidFill>
                <a:srgbClr val="592A62"/>
              </a:solidFill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5638800" y="2209804"/>
            <a:ext cx="2831819" cy="4214985"/>
            <a:chOff x="0" y="0"/>
            <a:chExt cx="6457395" cy="9611427"/>
          </a:xfrm>
        </p:grpSpPr>
        <p:sp>
          <p:nvSpPr>
            <p:cNvPr id="22" name="Freeform 13"/>
            <p:cNvSpPr/>
            <p:nvPr/>
          </p:nvSpPr>
          <p:spPr>
            <a:xfrm>
              <a:off x="0" y="0"/>
              <a:ext cx="6457395" cy="9611427"/>
            </a:xfrm>
            <a:custGeom>
              <a:avLst/>
              <a:gdLst/>
              <a:ahLst/>
              <a:cxnLst/>
              <a:rect l="l" t="t" r="r" b="b"/>
              <a:pathLst>
                <a:path w="6457395" h="9611427">
                  <a:moveTo>
                    <a:pt x="6332935" y="59690"/>
                  </a:moveTo>
                  <a:cubicBezTo>
                    <a:pt x="6368495" y="59690"/>
                    <a:pt x="6397705" y="88900"/>
                    <a:pt x="6397705" y="124460"/>
                  </a:cubicBezTo>
                  <a:lnTo>
                    <a:pt x="6397705" y="9486967"/>
                  </a:lnTo>
                  <a:cubicBezTo>
                    <a:pt x="6397705" y="9522527"/>
                    <a:pt x="6368495" y="9551736"/>
                    <a:pt x="6332935" y="9551736"/>
                  </a:cubicBezTo>
                  <a:lnTo>
                    <a:pt x="124460" y="9551736"/>
                  </a:lnTo>
                  <a:cubicBezTo>
                    <a:pt x="88900" y="9551736"/>
                    <a:pt x="59690" y="9522527"/>
                    <a:pt x="59690" y="94869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32935" y="59690"/>
                  </a:lnTo>
                  <a:moveTo>
                    <a:pt x="633293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486967"/>
                  </a:lnTo>
                  <a:cubicBezTo>
                    <a:pt x="0" y="9555547"/>
                    <a:pt x="55880" y="9611427"/>
                    <a:pt x="124460" y="9611427"/>
                  </a:cubicBezTo>
                  <a:lnTo>
                    <a:pt x="6332935" y="9611427"/>
                  </a:lnTo>
                  <a:cubicBezTo>
                    <a:pt x="6401515" y="9611427"/>
                    <a:pt x="6457395" y="9555547"/>
                    <a:pt x="6457395" y="9486967"/>
                  </a:cubicBezTo>
                  <a:lnTo>
                    <a:pt x="6457395" y="124460"/>
                  </a:lnTo>
                  <a:cubicBezTo>
                    <a:pt x="6457395" y="55880"/>
                    <a:pt x="6401515" y="0"/>
                    <a:pt x="6332935" y="0"/>
                  </a:cubicBezTo>
                  <a:close/>
                </a:path>
              </a:pathLst>
            </a:custGeom>
            <a:solidFill>
              <a:srgbClr val="0D877A"/>
            </a:solidFill>
          </p:spPr>
        </p:sp>
      </p:grpSp>
      <p:pic>
        <p:nvPicPr>
          <p:cNvPr id="20" name="Рисунок 19" descr="2gcV7g79fyw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 rot="10800000" flipH="1" flipV="1">
            <a:off x="5919568" y="1905000"/>
            <a:ext cx="2314094" cy="2332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12"/>
          <p:cNvSpPr txBox="1"/>
          <p:nvPr/>
        </p:nvSpPr>
        <p:spPr>
          <a:xfrm>
            <a:off x="990600" y="3371915"/>
            <a:ext cx="4495800" cy="151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94"/>
              </a:lnSpc>
              <a:buFont typeface="Wingdings" pitchFamily="2" charset="2"/>
              <a:buChar char="ü"/>
            </a:pPr>
            <a:r>
              <a:rPr lang="ru-RU" sz="1996" b="1" dirty="0" smtClean="0">
                <a:solidFill>
                  <a:srgbClr val="592A62"/>
                </a:solidFill>
              </a:rPr>
              <a:t>Протокол собрания инициативной группы от 18.07.2019</a:t>
            </a:r>
          </a:p>
          <a:p>
            <a:pPr marL="342900" indent="-342900">
              <a:lnSpc>
                <a:spcPts val="2994"/>
              </a:lnSpc>
              <a:buFont typeface="Wingdings" pitchFamily="2" charset="2"/>
              <a:buChar char="ü"/>
            </a:pPr>
            <a:r>
              <a:rPr lang="ru-RU" sz="1996" b="1" dirty="0" smtClean="0">
                <a:solidFill>
                  <a:srgbClr val="592A62"/>
                </a:solidFill>
              </a:rPr>
              <a:t>Создание группы Центра в социальной сети </a:t>
            </a:r>
            <a:r>
              <a:rPr lang="ru-RU" sz="1996" b="1" dirty="0" err="1" smtClean="0">
                <a:solidFill>
                  <a:srgbClr val="592A62"/>
                </a:solidFill>
              </a:rPr>
              <a:t>ВКонтакте</a:t>
            </a:r>
            <a:endParaRPr lang="ru-RU" sz="1996" b="1" dirty="0" smtClean="0">
              <a:solidFill>
                <a:srgbClr val="592A62"/>
              </a:solidFill>
            </a:endParaRPr>
          </a:p>
        </p:txBody>
      </p:sp>
      <p:pic>
        <p:nvPicPr>
          <p:cNvPr id="35842" name="Picture 2" descr="https://sun9-62.userapi.com/impg/rTg8sc3d2jqS1SbWcygicEYhUtuVTbqhBKREEA/z56Q54cjP5s.jpg?size=1200x1200&amp;quality=95&amp;sign=cb3ef6ebef81845f0cbfe5e504494bce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769427"/>
            <a:ext cx="2393373" cy="2393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066" r="-3066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90600" y="390999"/>
            <a:ext cx="5562600" cy="963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72" dirty="0">
                <a:solidFill>
                  <a:srgbClr val="0D877A"/>
                </a:solidFill>
                <a:latin typeface="Montserrat Extra-Bold"/>
              </a:rPr>
              <a:t> </a:t>
            </a:r>
            <a:r>
              <a:rPr lang="ru-RU" sz="2799" cap="all" spc="72" dirty="0" smtClean="0">
                <a:solidFill>
                  <a:srgbClr val="0D877A"/>
                </a:solidFill>
                <a:latin typeface="Montserrat Extra-Bold"/>
              </a:rPr>
              <a:t>создание </a:t>
            </a:r>
            <a:r>
              <a:rPr lang="ru-RU" sz="2799" cap="all" spc="72" dirty="0" err="1" smtClean="0">
                <a:solidFill>
                  <a:srgbClr val="0D877A"/>
                </a:solidFill>
                <a:latin typeface="Montserrat Extra-Bold"/>
              </a:rPr>
              <a:t>доброцентра</a:t>
            </a:r>
            <a:endParaRPr lang="en-US" sz="2799" cap="all" spc="72" dirty="0">
              <a:solidFill>
                <a:srgbClr val="0D877A"/>
              </a:solidFill>
              <a:latin typeface="Montserrat Extra-Bold"/>
            </a:endParaRPr>
          </a:p>
        </p:txBody>
      </p:sp>
      <p:pic>
        <p:nvPicPr>
          <p:cNvPr id="20" name="Рисунок 19" descr="2gcV7g79fyw.jpg"/>
          <p:cNvPicPr>
            <a:picLocks noChangeAspect="1"/>
          </p:cNvPicPr>
          <p:nvPr/>
        </p:nvPicPr>
        <p:blipFill>
          <a:blip r:embed="rId3" cstate="print"/>
          <a:srcRect l="23413" t="25892" r="27036"/>
          <a:stretch>
            <a:fillRect/>
          </a:stretch>
        </p:blipFill>
        <p:spPr>
          <a:xfrm rot="10800000" flipH="1" flipV="1">
            <a:off x="5867401" y="1905000"/>
            <a:ext cx="2362199" cy="235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9" name="Group 12"/>
          <p:cNvGrpSpPr/>
          <p:nvPr/>
        </p:nvGrpSpPr>
        <p:grpSpPr>
          <a:xfrm>
            <a:off x="5638800" y="2209804"/>
            <a:ext cx="2831819" cy="4214985"/>
            <a:chOff x="0" y="0"/>
            <a:chExt cx="6457395" cy="9611427"/>
          </a:xfrm>
        </p:grpSpPr>
        <p:sp>
          <p:nvSpPr>
            <p:cNvPr id="22" name="Freeform 13"/>
            <p:cNvSpPr/>
            <p:nvPr/>
          </p:nvSpPr>
          <p:spPr>
            <a:xfrm>
              <a:off x="0" y="0"/>
              <a:ext cx="6457395" cy="9611427"/>
            </a:xfrm>
            <a:custGeom>
              <a:avLst/>
              <a:gdLst/>
              <a:ahLst/>
              <a:cxnLst/>
              <a:rect l="l" t="t" r="r" b="b"/>
              <a:pathLst>
                <a:path w="6457395" h="9611427">
                  <a:moveTo>
                    <a:pt x="6332935" y="59690"/>
                  </a:moveTo>
                  <a:cubicBezTo>
                    <a:pt x="6368495" y="59690"/>
                    <a:pt x="6397705" y="88900"/>
                    <a:pt x="6397705" y="124460"/>
                  </a:cubicBezTo>
                  <a:lnTo>
                    <a:pt x="6397705" y="9486967"/>
                  </a:lnTo>
                  <a:cubicBezTo>
                    <a:pt x="6397705" y="9522527"/>
                    <a:pt x="6368495" y="9551736"/>
                    <a:pt x="6332935" y="9551736"/>
                  </a:cubicBezTo>
                  <a:lnTo>
                    <a:pt x="124460" y="9551736"/>
                  </a:lnTo>
                  <a:cubicBezTo>
                    <a:pt x="88900" y="9551736"/>
                    <a:pt x="59690" y="9522527"/>
                    <a:pt x="59690" y="94869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32935" y="59690"/>
                  </a:lnTo>
                  <a:moveTo>
                    <a:pt x="633293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486967"/>
                  </a:lnTo>
                  <a:cubicBezTo>
                    <a:pt x="0" y="9555547"/>
                    <a:pt x="55880" y="9611427"/>
                    <a:pt x="124460" y="9611427"/>
                  </a:cubicBezTo>
                  <a:lnTo>
                    <a:pt x="6332935" y="9611427"/>
                  </a:lnTo>
                  <a:cubicBezTo>
                    <a:pt x="6401515" y="9611427"/>
                    <a:pt x="6457395" y="9555547"/>
                    <a:pt x="6457395" y="9486967"/>
                  </a:cubicBezTo>
                  <a:lnTo>
                    <a:pt x="6457395" y="124460"/>
                  </a:lnTo>
                  <a:cubicBezTo>
                    <a:pt x="6457395" y="55880"/>
                    <a:pt x="6401515" y="0"/>
                    <a:pt x="6332935" y="0"/>
                  </a:cubicBezTo>
                  <a:close/>
                </a:path>
              </a:pathLst>
            </a:custGeom>
            <a:solidFill>
              <a:srgbClr val="0D877A"/>
            </a:solidFill>
          </p:spPr>
        </p:sp>
      </p:grpSp>
      <p:pic>
        <p:nvPicPr>
          <p:cNvPr id="21" name="Рисунок 20" descr="2gcV7g79fy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 flipV="1">
            <a:off x="5851811" y="4375355"/>
            <a:ext cx="2353645" cy="2353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12"/>
          <p:cNvSpPr txBox="1"/>
          <p:nvPr/>
        </p:nvSpPr>
        <p:spPr>
          <a:xfrm>
            <a:off x="685800" y="1676400"/>
            <a:ext cx="4724400" cy="266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4"/>
              </a:lnSpc>
            </a:pPr>
            <a:r>
              <a:rPr lang="ru-RU" sz="2000" b="1" dirty="0" smtClean="0">
                <a:solidFill>
                  <a:srgbClr val="592A62"/>
                </a:solidFill>
              </a:rPr>
              <a:t>7 апреля 2022 года – открытие Муниципального добровольческого (волонтерского) центра </a:t>
            </a:r>
            <a:r>
              <a:rPr lang="ru-RU" sz="2000" b="1" dirty="0" err="1" smtClean="0">
                <a:solidFill>
                  <a:srgbClr val="592A62"/>
                </a:solidFill>
              </a:rPr>
              <a:t>Олонецкого</a:t>
            </a:r>
            <a:r>
              <a:rPr lang="ru-RU" sz="2000" b="1" dirty="0" smtClean="0">
                <a:solidFill>
                  <a:srgbClr val="592A62"/>
                </a:solidFill>
              </a:rPr>
              <a:t> национального муниципального района  (</a:t>
            </a:r>
            <a:r>
              <a:rPr lang="ru-RU" sz="2000" b="1" dirty="0" err="1" smtClean="0">
                <a:solidFill>
                  <a:srgbClr val="592A62"/>
                </a:solidFill>
              </a:rPr>
              <a:t>Anuksen</a:t>
            </a:r>
            <a:r>
              <a:rPr lang="ru-RU" sz="2000" b="1" dirty="0" smtClean="0">
                <a:solidFill>
                  <a:srgbClr val="592A62"/>
                </a:solidFill>
              </a:rPr>
              <a:t> </a:t>
            </a:r>
            <a:r>
              <a:rPr lang="ru-RU" sz="2000" b="1" dirty="0" err="1" smtClean="0">
                <a:solidFill>
                  <a:srgbClr val="592A62"/>
                </a:solidFill>
              </a:rPr>
              <a:t>kanzallizen</a:t>
            </a:r>
            <a:r>
              <a:rPr lang="ru-RU" sz="2000" b="1" dirty="0" smtClean="0">
                <a:solidFill>
                  <a:srgbClr val="592A62"/>
                </a:solidFill>
              </a:rPr>
              <a:t> </a:t>
            </a:r>
            <a:r>
              <a:rPr lang="ru-RU" sz="2000" b="1" dirty="0" err="1" smtClean="0">
                <a:solidFill>
                  <a:srgbClr val="592A62"/>
                </a:solidFill>
              </a:rPr>
              <a:t>piirin</a:t>
            </a:r>
            <a:r>
              <a:rPr lang="ru-RU" sz="2000" b="1" dirty="0" smtClean="0">
                <a:solidFill>
                  <a:srgbClr val="592A62"/>
                </a:solidFill>
              </a:rPr>
              <a:t> </a:t>
            </a:r>
            <a:r>
              <a:rPr lang="ru-RU" sz="2000" b="1" dirty="0" err="1" smtClean="0">
                <a:solidFill>
                  <a:srgbClr val="592A62"/>
                </a:solidFill>
              </a:rPr>
              <a:t>omatahtozien</a:t>
            </a:r>
            <a:r>
              <a:rPr lang="ru-RU" sz="2000" b="1" dirty="0" smtClean="0">
                <a:solidFill>
                  <a:srgbClr val="592A62"/>
                </a:solidFill>
              </a:rPr>
              <a:t> (</a:t>
            </a:r>
            <a:r>
              <a:rPr lang="ru-RU" sz="2000" b="1" dirty="0" err="1" smtClean="0">
                <a:solidFill>
                  <a:srgbClr val="592A62"/>
                </a:solidFill>
              </a:rPr>
              <a:t>volont'uoroin</a:t>
            </a:r>
            <a:r>
              <a:rPr lang="ru-RU" sz="2000" b="1" dirty="0" smtClean="0">
                <a:solidFill>
                  <a:srgbClr val="592A62"/>
                </a:solidFill>
              </a:rPr>
              <a:t>) </a:t>
            </a:r>
            <a:r>
              <a:rPr lang="ru-RU" sz="2000" b="1" dirty="0" err="1" smtClean="0">
                <a:solidFill>
                  <a:srgbClr val="592A62"/>
                </a:solidFill>
              </a:rPr>
              <a:t>keskus</a:t>
            </a:r>
            <a:r>
              <a:rPr lang="ru-RU" sz="2000" b="1" dirty="0" smtClean="0">
                <a:solidFill>
                  <a:srgbClr val="592A62"/>
                </a:solidFill>
              </a:rPr>
              <a:t>)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1371600" y="4359575"/>
            <a:ext cx="4038600" cy="2526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Нормативно- правовая база  функционирования центра </a:t>
            </a:r>
          </a:p>
          <a:p>
            <a:pPr marL="355600" indent="-3556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администрации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Олонецкого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национального муниципального района от  05.04.2022 года № 437</a:t>
            </a:r>
          </a:p>
          <a:p>
            <a:pPr marL="355600" indent="-3556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Соглашение о реализации программы </a:t>
            </a:r>
          </a:p>
          <a:p>
            <a:pPr>
              <a:lnSpc>
                <a:spcPct val="114000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«Муниципальный</a:t>
            </a:r>
          </a:p>
          <a:p>
            <a:pPr>
              <a:lnSpc>
                <a:spcPct val="114000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доброцентр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066" r="-3066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5185876" y="468164"/>
            <a:ext cx="4458416" cy="96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72" dirty="0">
                <a:solidFill>
                  <a:srgbClr val="592A62"/>
                </a:solidFill>
                <a:latin typeface="Montserrat Extra-Bold"/>
              </a:rPr>
              <a:t> </a:t>
            </a:r>
            <a:r>
              <a:rPr lang="ru-RU" sz="2799" cap="all" spc="72" dirty="0" smtClean="0">
                <a:solidFill>
                  <a:srgbClr val="F3F5F5"/>
                </a:solidFill>
                <a:latin typeface="Montserrat Extra-Bold"/>
              </a:rPr>
              <a:t>Нормативная база</a:t>
            </a:r>
            <a:endParaRPr lang="en-US" sz="2799" cap="all" spc="72" dirty="0">
              <a:solidFill>
                <a:srgbClr val="F3F5F5"/>
              </a:solidFill>
              <a:latin typeface="Montserrat Extra-Bold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457200" y="1358900"/>
            <a:ext cx="4267200" cy="1079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ДоброЦентр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Олонца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57200" y="3581400"/>
            <a:ext cx="1905000" cy="1079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Руководитель </a:t>
            </a:r>
            <a:r>
              <a:rPr lang="ru-RU" sz="2000" b="1" dirty="0" err="1" smtClean="0">
                <a:solidFill>
                  <a:schemeClr val="bg1"/>
                </a:solidFill>
              </a:rPr>
              <a:t>ДоброЦентр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Олонца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438400" y="3581400"/>
            <a:ext cx="2362200" cy="1079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Совет по координации и развитию добровольчества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7200" y="245727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3" b="1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Цель: </a:t>
            </a:r>
            <a:r>
              <a:rPr lang="ru-RU" sz="1813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создание условий развития и популяризации волонтерского движения на территории, включая развитие сети партнерства</a:t>
            </a:r>
          </a:p>
        </p:txBody>
      </p:sp>
      <p:pic>
        <p:nvPicPr>
          <p:cNvPr id="46" name="Рисунок 45" descr="2gcV7g79fy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 flipV="1">
            <a:off x="5152201" y="1879384"/>
            <a:ext cx="4068000" cy="3050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" name="Прямоугольник 46"/>
          <p:cNvSpPr/>
          <p:nvPr/>
        </p:nvSpPr>
        <p:spPr>
          <a:xfrm>
            <a:off x="533400" y="4724400"/>
            <a:ext cx="1828800" cy="92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3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Распоряжение администрации ОНМР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667000" y="4724400"/>
            <a:ext cx="2286000" cy="232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1813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Заявительный характер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813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Утверждается руководителем </a:t>
            </a:r>
            <a:r>
              <a:rPr lang="ru-RU" sz="1813" dirty="0" err="1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ДоброЦентра</a:t>
            </a:r>
            <a:endParaRPr lang="ru-RU" sz="1813" dirty="0" smtClean="0">
              <a:solidFill>
                <a:srgbClr val="545454"/>
              </a:solidFill>
              <a:latin typeface="Calibri" pitchFamily="34" charset="0"/>
              <a:cs typeface="Calibri" pitchFamily="34" charset="0"/>
            </a:endParaRPr>
          </a:p>
          <a:p>
            <a:pPr marL="177800" indent="-177800">
              <a:buFont typeface="Wingdings" pitchFamily="2" charset="2"/>
              <a:buChar char="ü"/>
            </a:pPr>
            <a:r>
              <a:rPr lang="ru-RU" sz="1813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Срок полномочий – 3 года(до 17.10.2025)</a:t>
            </a:r>
          </a:p>
        </p:txBody>
      </p:sp>
      <p:grpSp>
        <p:nvGrpSpPr>
          <p:cNvPr id="51" name="Group 3"/>
          <p:cNvGrpSpPr/>
          <p:nvPr/>
        </p:nvGrpSpPr>
        <p:grpSpPr>
          <a:xfrm>
            <a:off x="4876800" y="2038200"/>
            <a:ext cx="4680000" cy="4680000"/>
            <a:chOff x="0" y="0"/>
            <a:chExt cx="16854971" cy="16422712"/>
          </a:xfrm>
        </p:grpSpPr>
        <p:sp>
          <p:nvSpPr>
            <p:cNvPr id="52" name="Freeform 4"/>
            <p:cNvSpPr/>
            <p:nvPr/>
          </p:nvSpPr>
          <p:spPr>
            <a:xfrm>
              <a:off x="0" y="0"/>
              <a:ext cx="16854971" cy="16422712"/>
            </a:xfrm>
            <a:custGeom>
              <a:avLst/>
              <a:gdLst/>
              <a:ahLst/>
              <a:cxnLst/>
              <a:rect l="l" t="t" r="r" b="b"/>
              <a:pathLst>
                <a:path w="16854971" h="16422712">
                  <a:moveTo>
                    <a:pt x="16730511" y="59690"/>
                  </a:moveTo>
                  <a:cubicBezTo>
                    <a:pt x="16766071" y="59690"/>
                    <a:pt x="16795280" y="88900"/>
                    <a:pt x="16795280" y="124460"/>
                  </a:cubicBezTo>
                  <a:lnTo>
                    <a:pt x="16795280" y="16298252"/>
                  </a:lnTo>
                  <a:cubicBezTo>
                    <a:pt x="16795280" y="16333812"/>
                    <a:pt x="16766071" y="16363021"/>
                    <a:pt x="16730511" y="16363021"/>
                  </a:cubicBezTo>
                  <a:lnTo>
                    <a:pt x="124460" y="16363021"/>
                  </a:lnTo>
                  <a:cubicBezTo>
                    <a:pt x="88900" y="16363021"/>
                    <a:pt x="59690" y="16333812"/>
                    <a:pt x="59690" y="162982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730511" y="59690"/>
                  </a:lnTo>
                  <a:moveTo>
                    <a:pt x="16730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298252"/>
                  </a:lnTo>
                  <a:cubicBezTo>
                    <a:pt x="0" y="16366832"/>
                    <a:pt x="55880" y="16422712"/>
                    <a:pt x="124460" y="16422712"/>
                  </a:cubicBezTo>
                  <a:lnTo>
                    <a:pt x="16730511" y="16422712"/>
                  </a:lnTo>
                  <a:cubicBezTo>
                    <a:pt x="16799091" y="16422712"/>
                    <a:pt x="16854971" y="16366832"/>
                    <a:pt x="16854971" y="16298252"/>
                  </a:cubicBezTo>
                  <a:lnTo>
                    <a:pt x="16854971" y="124460"/>
                  </a:lnTo>
                  <a:cubicBezTo>
                    <a:pt x="16854971" y="55880"/>
                    <a:pt x="16799091" y="0"/>
                    <a:pt x="16730511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pic>
        <p:nvPicPr>
          <p:cNvPr id="49" name="Рисунок 48" descr="2gcV7g79fyw.jpg"/>
          <p:cNvPicPr>
            <a:picLocks noChangeAspect="1"/>
          </p:cNvPicPr>
          <p:nvPr/>
        </p:nvPicPr>
        <p:blipFill>
          <a:blip r:embed="rId5" cstate="print"/>
          <a:srcRect l="7636" r="17318"/>
          <a:stretch>
            <a:fillRect/>
          </a:stretch>
        </p:blipFill>
        <p:spPr>
          <a:xfrm rot="10800000" flipH="1" flipV="1">
            <a:off x="5105400" y="5029200"/>
            <a:ext cx="19812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0" name="Рисунок 49" descr="2gcV7g79fyw.jpg"/>
          <p:cNvPicPr>
            <a:picLocks noChangeAspect="1"/>
          </p:cNvPicPr>
          <p:nvPr/>
        </p:nvPicPr>
        <p:blipFill>
          <a:blip r:embed="rId6" cstate="print"/>
          <a:srcRect l="34636" t="12848"/>
          <a:stretch>
            <a:fillRect/>
          </a:stretch>
        </p:blipFill>
        <p:spPr>
          <a:xfrm rot="10800000" flipH="1" flipV="1">
            <a:off x="7239000" y="5029200"/>
            <a:ext cx="1980000" cy="1980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33400" y="152400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Муниципальная программа «Развитие добровольчества (</a:t>
            </a:r>
            <a:r>
              <a:rPr lang="ru-RU" sz="1600" dirty="0" err="1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волонтерства</a:t>
            </a:r>
            <a:r>
              <a:rPr lang="ru-RU" sz="1600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) в </a:t>
            </a:r>
            <a:r>
              <a:rPr lang="ru-RU" sz="1600" dirty="0" err="1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Олонецком</a:t>
            </a:r>
            <a:r>
              <a:rPr lang="ru-RU" sz="1600" dirty="0" smtClean="0">
                <a:solidFill>
                  <a:srgbClr val="545454"/>
                </a:solidFill>
                <a:latin typeface="Calibri" pitchFamily="34" charset="0"/>
                <a:cs typeface="Calibri" pitchFamily="34" charset="0"/>
              </a:rPr>
              <a:t> национальном муниципальном районе на 2020 – 2025 годы (Постановление администрации ОНМР от 05.08.2020 №611)</a:t>
            </a:r>
            <a:endParaRPr lang="ru-RU" sz="1600" dirty="0" smtClean="0">
              <a:solidFill>
                <a:srgbClr val="545454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066" r="-3066"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21" name="Рисунок 2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505200" y="1708199"/>
            <a:ext cx="2178000" cy="217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6343" y="3273209"/>
            <a:ext cx="2178000" cy="2141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5"/>
          <p:cNvGrpSpPr/>
          <p:nvPr/>
        </p:nvGrpSpPr>
        <p:grpSpPr>
          <a:xfrm>
            <a:off x="3276600" y="2057400"/>
            <a:ext cx="2620489" cy="3900434"/>
            <a:chOff x="0" y="0"/>
            <a:chExt cx="6457395" cy="9611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57395" cy="9611427"/>
            </a:xfrm>
            <a:custGeom>
              <a:avLst/>
              <a:gdLst/>
              <a:ahLst/>
              <a:cxnLst/>
              <a:rect l="l" t="t" r="r" b="b"/>
              <a:pathLst>
                <a:path w="6457395" h="9611427">
                  <a:moveTo>
                    <a:pt x="6332935" y="59690"/>
                  </a:moveTo>
                  <a:cubicBezTo>
                    <a:pt x="6368495" y="59690"/>
                    <a:pt x="6397705" y="88900"/>
                    <a:pt x="6397705" y="124460"/>
                  </a:cubicBezTo>
                  <a:lnTo>
                    <a:pt x="6397705" y="9486967"/>
                  </a:lnTo>
                  <a:cubicBezTo>
                    <a:pt x="6397705" y="9522527"/>
                    <a:pt x="6368495" y="9551736"/>
                    <a:pt x="6332935" y="9551736"/>
                  </a:cubicBezTo>
                  <a:lnTo>
                    <a:pt x="124460" y="9551736"/>
                  </a:lnTo>
                  <a:cubicBezTo>
                    <a:pt x="88900" y="9551736"/>
                    <a:pt x="59690" y="9522527"/>
                    <a:pt x="59690" y="94869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32935" y="59690"/>
                  </a:lnTo>
                  <a:moveTo>
                    <a:pt x="633293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486967"/>
                  </a:lnTo>
                  <a:cubicBezTo>
                    <a:pt x="0" y="9555547"/>
                    <a:pt x="55880" y="9611427"/>
                    <a:pt x="124460" y="9611427"/>
                  </a:cubicBezTo>
                  <a:lnTo>
                    <a:pt x="6332935" y="9611427"/>
                  </a:lnTo>
                  <a:cubicBezTo>
                    <a:pt x="6401515" y="9611427"/>
                    <a:pt x="6457395" y="9555547"/>
                    <a:pt x="6457395" y="9486967"/>
                  </a:cubicBezTo>
                  <a:lnTo>
                    <a:pt x="6457395" y="124460"/>
                  </a:lnTo>
                  <a:cubicBezTo>
                    <a:pt x="6457395" y="55880"/>
                    <a:pt x="6401515" y="0"/>
                    <a:pt x="6332935" y="0"/>
                  </a:cubicBezTo>
                  <a:close/>
                </a:path>
              </a:pathLst>
            </a:custGeom>
            <a:solidFill>
              <a:srgbClr val="0D877A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185876" y="755419"/>
            <a:ext cx="4458416" cy="463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72" dirty="0">
                <a:solidFill>
                  <a:srgbClr val="592A62"/>
                </a:solidFill>
                <a:latin typeface="Montserrat Extra-Bold"/>
              </a:rPr>
              <a:t> </a:t>
            </a:r>
            <a:r>
              <a:rPr lang="ru-RU" sz="2799" cap="all" spc="72" dirty="0" smtClean="0">
                <a:solidFill>
                  <a:srgbClr val="F3F5F5"/>
                </a:solidFill>
                <a:latin typeface="Montserrat Extra-Bold"/>
              </a:rPr>
              <a:t>Соглашения</a:t>
            </a:r>
            <a:endParaRPr lang="en-US" sz="2799" cap="all" spc="72" dirty="0">
              <a:solidFill>
                <a:srgbClr val="F3F5F5"/>
              </a:solidFill>
              <a:latin typeface="Montserrat Extra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172200" y="2065615"/>
            <a:ext cx="32766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3050" lvl="0" indent="-27305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Карельская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общественная молодежная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«Центр развития добровольчества» (2020)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3050" lvl="0" indent="-27305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ГБУ СО «Комплексный центр социального обслуживания населения Республики Карелия (2020)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3050" lvl="0" indent="-27305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Общероссийское-государственное движение детей и молодежи «Движение первых» (2023)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17050" y="6446520"/>
            <a:ext cx="262048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</a:pPr>
            <a:endParaRPr lang="en-US" sz="1700" dirty="0">
              <a:solidFill>
                <a:srgbClr val="592A62"/>
              </a:solidFill>
              <a:latin typeface="Poppins Medium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39495" y="5963666"/>
            <a:ext cx="1597223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FFFFFF"/>
              </a:solidFill>
              <a:latin typeface="Montserrat Extra-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25099" y="1276067"/>
            <a:ext cx="2620489" cy="3900434"/>
            <a:chOff x="0" y="0"/>
            <a:chExt cx="6457395" cy="96114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57395" cy="9611427"/>
            </a:xfrm>
            <a:custGeom>
              <a:avLst/>
              <a:gdLst/>
              <a:ahLst/>
              <a:cxnLst/>
              <a:rect l="l" t="t" r="r" b="b"/>
              <a:pathLst>
                <a:path w="6457395" h="9611427">
                  <a:moveTo>
                    <a:pt x="6332935" y="59690"/>
                  </a:moveTo>
                  <a:cubicBezTo>
                    <a:pt x="6368495" y="59690"/>
                    <a:pt x="6397705" y="88900"/>
                    <a:pt x="6397705" y="124460"/>
                  </a:cubicBezTo>
                  <a:lnTo>
                    <a:pt x="6397705" y="9486967"/>
                  </a:lnTo>
                  <a:cubicBezTo>
                    <a:pt x="6397705" y="9522527"/>
                    <a:pt x="6368495" y="9551736"/>
                    <a:pt x="6332935" y="9551736"/>
                  </a:cubicBezTo>
                  <a:lnTo>
                    <a:pt x="124460" y="9551736"/>
                  </a:lnTo>
                  <a:cubicBezTo>
                    <a:pt x="88900" y="9551736"/>
                    <a:pt x="59690" y="9522527"/>
                    <a:pt x="59690" y="94869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32935" y="59690"/>
                  </a:lnTo>
                  <a:moveTo>
                    <a:pt x="633293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486967"/>
                  </a:lnTo>
                  <a:cubicBezTo>
                    <a:pt x="0" y="9555547"/>
                    <a:pt x="55880" y="9611427"/>
                    <a:pt x="124460" y="9611427"/>
                  </a:cubicBezTo>
                  <a:lnTo>
                    <a:pt x="6332935" y="9611427"/>
                  </a:lnTo>
                  <a:cubicBezTo>
                    <a:pt x="6401515" y="9611427"/>
                    <a:pt x="6457395" y="9555547"/>
                    <a:pt x="6457395" y="9486967"/>
                  </a:cubicBezTo>
                  <a:lnTo>
                    <a:pt x="6457395" y="124460"/>
                  </a:lnTo>
                  <a:cubicBezTo>
                    <a:pt x="6457395" y="55880"/>
                    <a:pt x="6401515" y="0"/>
                    <a:pt x="6332935" y="0"/>
                  </a:cubicBezTo>
                  <a:close/>
                </a:path>
              </a:pathLst>
            </a:custGeom>
            <a:solidFill>
              <a:srgbClr val="0D877A"/>
            </a:solidFill>
          </p:spPr>
        </p:sp>
      </p:grpSp>
      <p:pic>
        <p:nvPicPr>
          <p:cNvPr id="32" name="Рисунок 3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109" y="946199"/>
            <a:ext cx="2102091" cy="217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2gcV7g79fyw.jpg"/>
          <p:cNvPicPr>
            <a:picLocks/>
          </p:cNvPicPr>
          <p:nvPr/>
        </p:nvPicPr>
        <p:blipFill>
          <a:blip r:embed="rId6" cstate="print"/>
          <a:srcRect l="17128" r="6777"/>
          <a:stretch>
            <a:fillRect/>
          </a:stretch>
        </p:blipFill>
        <p:spPr>
          <a:xfrm rot="10800000" flipH="1" flipV="1">
            <a:off x="3505955" y="4038600"/>
            <a:ext cx="2178000" cy="217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2556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6069"/>
            </a:stretch>
          </a:blipFill>
        </p:spPr>
      </p:sp>
      <p:grpSp>
        <p:nvGrpSpPr>
          <p:cNvPr id="3" name="Группа 33"/>
          <p:cNvGrpSpPr/>
          <p:nvPr/>
        </p:nvGrpSpPr>
        <p:grpSpPr>
          <a:xfrm>
            <a:off x="3200400" y="1371600"/>
            <a:ext cx="4832400" cy="5416204"/>
            <a:chOff x="4464000" y="1295400"/>
            <a:chExt cx="4832400" cy="5416204"/>
          </a:xfrm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>
            <a:xfrm>
              <a:off x="4464000" y="1524001"/>
              <a:ext cx="4608000" cy="4608000"/>
              <a:chOff x="0" y="116878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16878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715000" y="6350000"/>
                    </a:moveTo>
                    <a:lnTo>
                      <a:pt x="635000" y="6350000"/>
                    </a:lnTo>
                    <a:cubicBezTo>
                      <a:pt x="284480" y="6350000"/>
                      <a:pt x="0" y="6065520"/>
                      <a:pt x="0" y="5715000"/>
                    </a:cubicBezTo>
                    <a:lnTo>
                      <a:pt x="0" y="635000"/>
                    </a:lnTo>
                    <a:cubicBezTo>
                      <a:pt x="0" y="284480"/>
                      <a:pt x="284480" y="0"/>
                      <a:pt x="635000" y="0"/>
                    </a:cubicBezTo>
                    <a:lnTo>
                      <a:pt x="5715000" y="0"/>
                    </a:lnTo>
                    <a:cubicBezTo>
                      <a:pt x="6065520" y="0"/>
                      <a:pt x="6350000" y="284480"/>
                      <a:pt x="6350000" y="635000"/>
                    </a:cubicBezTo>
                    <a:lnTo>
                      <a:pt x="6350000" y="5715000"/>
                    </a:lnTo>
                    <a:cubicBezTo>
                      <a:pt x="6350000" y="6065520"/>
                      <a:pt x="6065520" y="6350000"/>
                      <a:pt x="5715000" y="6350000"/>
                    </a:cubicBezTo>
                    <a:close/>
                  </a:path>
                </a:pathLst>
              </a:custGeom>
              <a:blipFill>
                <a:blip r:embed="rId3" cstate="print"/>
                <a:stretch>
                  <a:fillRect l="-39623" r="-2263"/>
                </a:stretch>
              </a:blipFill>
            </p:spPr>
          </p:sp>
        </p:grpSp>
        <p:grpSp>
          <p:nvGrpSpPr>
            <p:cNvPr id="8" name="Group 5"/>
            <p:cNvGrpSpPr/>
            <p:nvPr/>
          </p:nvGrpSpPr>
          <p:grpSpPr>
            <a:xfrm>
              <a:off x="4616400" y="1295400"/>
              <a:ext cx="4680000" cy="4680000"/>
              <a:chOff x="0" y="0"/>
              <a:chExt cx="14137787" cy="147408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137787" cy="14740804"/>
              </a:xfrm>
              <a:custGeom>
                <a:avLst/>
                <a:gdLst/>
                <a:ahLst/>
                <a:cxnLst/>
                <a:rect l="l" t="t" r="r" b="b"/>
                <a:pathLst>
                  <a:path w="14137787" h="14740804">
                    <a:moveTo>
                      <a:pt x="14013326" y="59690"/>
                    </a:moveTo>
                    <a:cubicBezTo>
                      <a:pt x="14048887" y="59690"/>
                      <a:pt x="14078097" y="88900"/>
                      <a:pt x="14078097" y="124460"/>
                    </a:cubicBezTo>
                    <a:lnTo>
                      <a:pt x="14078097" y="14616343"/>
                    </a:lnTo>
                    <a:cubicBezTo>
                      <a:pt x="14078097" y="14651904"/>
                      <a:pt x="14048887" y="14681115"/>
                      <a:pt x="14013326" y="14681115"/>
                    </a:cubicBezTo>
                    <a:lnTo>
                      <a:pt x="124460" y="14681115"/>
                    </a:lnTo>
                    <a:cubicBezTo>
                      <a:pt x="88900" y="14681115"/>
                      <a:pt x="59690" y="14651904"/>
                      <a:pt x="59690" y="1461634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013326" y="59690"/>
                    </a:lnTo>
                    <a:moveTo>
                      <a:pt x="140133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4616343"/>
                    </a:lnTo>
                    <a:cubicBezTo>
                      <a:pt x="0" y="14684924"/>
                      <a:pt x="55880" y="14740804"/>
                      <a:pt x="124460" y="14740804"/>
                    </a:cubicBezTo>
                    <a:lnTo>
                      <a:pt x="14013326" y="14740804"/>
                    </a:lnTo>
                    <a:cubicBezTo>
                      <a:pt x="14081906" y="14740804"/>
                      <a:pt x="14137787" y="14684924"/>
                      <a:pt x="14137787" y="14616343"/>
                    </a:cubicBezTo>
                    <a:lnTo>
                      <a:pt x="14137787" y="124460"/>
                    </a:lnTo>
                    <a:cubicBezTo>
                      <a:pt x="14137787" y="55880"/>
                      <a:pt x="14081906" y="0"/>
                      <a:pt x="14013326" y="0"/>
                    </a:cubicBezTo>
                    <a:close/>
                  </a:path>
                </a:pathLst>
              </a:custGeom>
              <a:solidFill>
                <a:srgbClr val="592A62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724400" y="6248400"/>
              <a:ext cx="4343400" cy="463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14000"/>
                </a:lnSpc>
              </a:pPr>
              <a:r>
                <a:rPr lang="en-US" sz="2800" b="1" dirty="0">
                  <a:solidFill>
                    <a:srgbClr val="0D877A"/>
                  </a:solidFill>
                </a:rPr>
                <a:t>Событийное волонтерство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95400" y="152400"/>
            <a:ext cx="8256146" cy="11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Привлечение добровольцев (волонтеров) к осуществлению добровольческой (волонтерской) </a:t>
            </a: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деятельности</a:t>
            </a:r>
            <a:endParaRPr lang="en-US" sz="2200" spc="72" dirty="0">
              <a:solidFill>
                <a:srgbClr val="592A62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647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6069"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339119" y="1603683"/>
            <a:ext cx="4608000" cy="46080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t="-16666" b="-1666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3547352" y="1371600"/>
            <a:ext cx="4680000" cy="4680000"/>
            <a:chOff x="0" y="0"/>
            <a:chExt cx="14137787" cy="147408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339119" y="6440282"/>
            <a:ext cx="4876800" cy="463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4000"/>
              </a:lnSpc>
            </a:pPr>
            <a:r>
              <a:rPr lang="en-US" sz="2800" b="1" dirty="0" err="1">
                <a:solidFill>
                  <a:srgbClr val="0D877A"/>
                </a:solidFill>
              </a:rPr>
              <a:t>Спортивное</a:t>
            </a:r>
            <a:r>
              <a:rPr lang="en-US" sz="2800" b="1" dirty="0">
                <a:solidFill>
                  <a:srgbClr val="0D877A"/>
                </a:solidFill>
              </a:rPr>
              <a:t> волонтерство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1295400" y="152400"/>
            <a:ext cx="8256146" cy="11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Привлечение добровольцев (волонтеров) к осуществлению добровольческой (волонтерской) </a:t>
            </a: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деятельности</a:t>
            </a:r>
            <a:endParaRPr lang="en-US" sz="2200" spc="72" dirty="0">
              <a:solidFill>
                <a:srgbClr val="592A62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6069"/>
            </a:stretch>
          </a:blipFill>
        </p:spPr>
      </p:sp>
      <p:pic>
        <p:nvPicPr>
          <p:cNvPr id="10" name="Рисунок 9" descr="as-_Xe1cIis.jpg"/>
          <p:cNvPicPr>
            <a:picLocks noChangeAspect="1"/>
          </p:cNvPicPr>
          <p:nvPr/>
        </p:nvPicPr>
        <p:blipFill>
          <a:blip r:embed="rId3" cstate="print"/>
          <a:srcRect l="2986" t="9375" r="5949" b="22917"/>
          <a:stretch>
            <a:fillRect/>
          </a:stretch>
        </p:blipFill>
        <p:spPr>
          <a:xfrm>
            <a:off x="3429000" y="1600200"/>
            <a:ext cx="4648200" cy="46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5"/>
          <p:cNvGrpSpPr/>
          <p:nvPr/>
        </p:nvGrpSpPr>
        <p:grpSpPr>
          <a:xfrm>
            <a:off x="3581400" y="1408316"/>
            <a:ext cx="4680000" cy="4680000"/>
            <a:chOff x="0" y="0"/>
            <a:chExt cx="14137787" cy="147408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137787" cy="14740804"/>
            </a:xfrm>
            <a:custGeom>
              <a:avLst/>
              <a:gdLst/>
              <a:ahLst/>
              <a:cxnLst/>
              <a:rect l="l" t="t" r="r" b="b"/>
              <a:pathLst>
                <a:path w="14137787" h="14740804">
                  <a:moveTo>
                    <a:pt x="14013326" y="59690"/>
                  </a:moveTo>
                  <a:cubicBezTo>
                    <a:pt x="14048887" y="59690"/>
                    <a:pt x="14078097" y="88900"/>
                    <a:pt x="14078097" y="124460"/>
                  </a:cubicBezTo>
                  <a:lnTo>
                    <a:pt x="14078097" y="14616343"/>
                  </a:lnTo>
                  <a:cubicBezTo>
                    <a:pt x="14078097" y="14651904"/>
                    <a:pt x="14048887" y="14681115"/>
                    <a:pt x="14013326" y="14681115"/>
                  </a:cubicBezTo>
                  <a:lnTo>
                    <a:pt x="124460" y="14681115"/>
                  </a:lnTo>
                  <a:cubicBezTo>
                    <a:pt x="88900" y="14681115"/>
                    <a:pt x="59690" y="14651904"/>
                    <a:pt x="59690" y="146163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013326" y="59690"/>
                  </a:lnTo>
                  <a:moveTo>
                    <a:pt x="140133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6343"/>
                  </a:lnTo>
                  <a:cubicBezTo>
                    <a:pt x="0" y="14684924"/>
                    <a:pt x="55880" y="14740804"/>
                    <a:pt x="124460" y="14740804"/>
                  </a:cubicBezTo>
                  <a:lnTo>
                    <a:pt x="14013326" y="14740804"/>
                  </a:lnTo>
                  <a:cubicBezTo>
                    <a:pt x="14081906" y="14740804"/>
                    <a:pt x="14137787" y="14684924"/>
                    <a:pt x="14137787" y="14616343"/>
                  </a:cubicBezTo>
                  <a:lnTo>
                    <a:pt x="14137787" y="124460"/>
                  </a:lnTo>
                  <a:cubicBezTo>
                    <a:pt x="14137787" y="55880"/>
                    <a:pt x="14081906" y="0"/>
                    <a:pt x="14013326" y="0"/>
                  </a:cubicBezTo>
                  <a:close/>
                </a:path>
              </a:pathLst>
            </a:custGeom>
            <a:solidFill>
              <a:srgbClr val="592A62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429000" y="6553200"/>
            <a:ext cx="51816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ru-RU" sz="2800" b="1" dirty="0" smtClean="0">
                <a:solidFill>
                  <a:srgbClr val="0D877A"/>
                </a:solidFill>
              </a:rPr>
              <a:t>Комфортная городская среда</a:t>
            </a:r>
            <a:endParaRPr lang="en-US" sz="2800" b="1" dirty="0">
              <a:solidFill>
                <a:srgbClr val="0D877A"/>
              </a:solidFill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1295400" y="152400"/>
            <a:ext cx="8256146" cy="11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Привлечение добровольцев (волонтеров) к осуществлению добровольческой (волонтерской) </a:t>
            </a:r>
            <a:r>
              <a:rPr lang="ru-RU" sz="2200" spc="72" dirty="0" smtClean="0">
                <a:solidFill>
                  <a:srgbClr val="592A62"/>
                </a:solidFill>
                <a:latin typeface="Montserrat Extra-Bold"/>
              </a:rPr>
              <a:t>деятельности</a:t>
            </a:r>
            <a:endParaRPr lang="en-US" sz="2200" spc="72" dirty="0">
              <a:solidFill>
                <a:srgbClr val="592A62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328</Words>
  <Application>Microsoft Office PowerPoint</Application>
  <PresentationFormat>Произвольный</PresentationFormat>
  <Paragraphs>60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Montserrat Extra-Bold</vt:lpstr>
      <vt:lpstr>Calibri</vt:lpstr>
      <vt:lpstr>Wingdings</vt:lpstr>
      <vt:lpstr>Poppins Medium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центра</dc:title>
  <dc:creator>UserAcer</dc:creator>
  <cp:lastModifiedBy>UserAcer</cp:lastModifiedBy>
  <cp:revision>175</cp:revision>
  <dcterms:created xsi:type="dcterms:W3CDTF">2006-08-16T00:00:00Z</dcterms:created>
  <dcterms:modified xsi:type="dcterms:W3CDTF">2025-03-26T07:19:40Z</dcterms:modified>
  <dc:identifier>DAE9BG8P7Jo</dc:identifier>
</cp:coreProperties>
</file>