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32"/>
  </p:notesMasterIdLst>
  <p:sldIdLst>
    <p:sldId id="257" r:id="rId2"/>
    <p:sldId id="279" r:id="rId3"/>
    <p:sldId id="258" r:id="rId4"/>
    <p:sldId id="285" r:id="rId5"/>
    <p:sldId id="286" r:id="rId6"/>
    <p:sldId id="259" r:id="rId7"/>
    <p:sldId id="260" r:id="rId8"/>
    <p:sldId id="261" r:id="rId9"/>
    <p:sldId id="263" r:id="rId10"/>
    <p:sldId id="287" r:id="rId11"/>
    <p:sldId id="262" r:id="rId12"/>
    <p:sldId id="266" r:id="rId13"/>
    <p:sldId id="265" r:id="rId14"/>
    <p:sldId id="270" r:id="rId15"/>
    <p:sldId id="269" r:id="rId16"/>
    <p:sldId id="268" r:id="rId17"/>
    <p:sldId id="291" r:id="rId18"/>
    <p:sldId id="267" r:id="rId19"/>
    <p:sldId id="282" r:id="rId20"/>
    <p:sldId id="272" r:id="rId21"/>
    <p:sldId id="294" r:id="rId22"/>
    <p:sldId id="293" r:id="rId23"/>
    <p:sldId id="292" r:id="rId24"/>
    <p:sldId id="276" r:id="rId25"/>
    <p:sldId id="275" r:id="rId26"/>
    <p:sldId id="274" r:id="rId27"/>
    <p:sldId id="273" r:id="rId28"/>
    <p:sldId id="278" r:id="rId29"/>
    <p:sldId id="290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5" autoAdjust="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92477-11CE-4C5C-9470-4379A00181D3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4B5BD-7076-42E1-A65D-C41A68F5CD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4B5BD-7076-42E1-A65D-C41A68F5CD5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42" TargetMode="External"/><Relationship Id="rId13" Type="http://schemas.openxmlformats.org/officeDocument/2006/relationships/hyperlink" Target="https://ru.wikipedia.org/wiki/%D0%97%D0%B0%D0%BF%D0%B0%D0%B4%D0%BD%D1%8B%D0%B9_%D1%84%D1%80%D0%BE%D0%BD%D1%82_(%D0%92%D0%B5%D0%BB%D0%B8%D0%BA%D0%B0%D1%8F_%D0%9E%D1%82%D0%B5%D1%87%D0%B5%D1%81%D1%82%D0%B2%D0%B5%D0%BD%D0%BD%D0%B0%D1%8F_%D0%B2%D0%BE%D0%B9%D0%BD%D0%B0)" TargetMode="External"/><Relationship Id="rId3" Type="http://schemas.openxmlformats.org/officeDocument/2006/relationships/image" Target="../media/image29.jpeg"/><Relationship Id="rId7" Type="http://schemas.openxmlformats.org/officeDocument/2006/relationships/hyperlink" Target="https://ru.wikipedia.org/wiki/8_%D0%B0%D0%BF%D1%80%D0%B5%D0%BB%D1%8F" TargetMode="External"/><Relationship Id="rId12" Type="http://schemas.openxmlformats.org/officeDocument/2006/relationships/hyperlink" Target="https://ru.wikipedia.org/wiki/16-%D1%8F_%D0%B0%D1%80%D0%BC%D0%B8%D1%8F_(%D0%A1%D0%A1%D0%A1%D0%A0)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1905" TargetMode="External"/><Relationship Id="rId11" Type="http://schemas.openxmlformats.org/officeDocument/2006/relationships/hyperlink" Target="https://ru.wikipedia.org/wiki/324-%D1%8F_%D1%81%D1%82%D1%80%D0%B5%D0%BB%D0%BA%D0%BE%D0%B2%D0%B0%D1%8F_%D0%B4%D0%B8%D0%B2%D0%B8%D0%B7%D0%B8%D1%8F" TargetMode="External"/><Relationship Id="rId5" Type="http://schemas.openxmlformats.org/officeDocument/2006/relationships/hyperlink" Target="https://ru.wikipedia.org/wiki/10_%D0%BE%D0%BA%D1%82%D1%8F%D0%B1%D1%80%D1%8F" TargetMode="External"/><Relationship Id="rId10" Type="http://schemas.openxmlformats.org/officeDocument/2006/relationships/hyperlink" Target="https://ru.wikipedia.org/wiki/%D0%93%D0%B5%D1%80%D0%BE%D0%B9_%D0%A1%D0%BE%D0%B2%D0%B5%D1%82%D1%81%D0%BA%D0%BE%D0%B3%D0%BE_%D0%A1%D0%BE%D1%8E%D0%B7%D0%B0" TargetMode="External"/><Relationship Id="rId4" Type="http://schemas.openxmlformats.org/officeDocument/2006/relationships/image" Target="../media/image30.jpeg"/><Relationship Id="rId9" Type="http://schemas.openxmlformats.org/officeDocument/2006/relationships/hyperlink" Target="https://ru.wikipedia.org/wiki/%D0%A1%D0%A1%D0%A1%D0%A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7%D0%B0%D0%BF%D0%B0%D0%B4%D0%BD%D1%8B%D0%B9_%D1%84%D1%80%D0%BE%D0%BD%D1%82_(%D0%92%D0%B5%D0%BB%D0%B8%D0%BA%D0%B0%D1%8F_%D0%9E%D1%82%D0%B5%D1%87%D0%B5%D1%81%D1%82%D0%B2%D0%B5%D0%BD%D0%BD%D0%B0%D1%8F_%D0%B2%D0%BE%D0%B9%D0%BD%D0%B0)" TargetMode="External"/><Relationship Id="rId4" Type="http://schemas.openxmlformats.org/officeDocument/2006/relationships/hyperlink" Target="https://ru.wikipedia.org/wiki/16-%D1%8F_%D0%B0%D1%80%D0%BC%D0%B8%D1%8F_(%D0%A1%D0%A1%D0%A1%D0%A0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onspekta.net/studopediaru/baza25/13210565426605.files/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412776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Рубежи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воинской  доблести</a:t>
            </a:r>
          </a:p>
          <a:p>
            <a:pPr algn="ctr"/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Думиничского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района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Калужской  области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3083"/>
            <a:ext cx="9144000" cy="2262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  <a:tabLst>
                <a:tab pos="3870325" algn="l"/>
              </a:tabLst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 учётом ныне несуществующих населенных пунктов  рубеж №1  </a:t>
            </a:r>
            <a:r>
              <a:rPr lang="ru-RU" sz="2000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выглядит  таким  образом: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3870325" algn="l"/>
              </a:tabLst>
            </a:pPr>
            <a:endParaRPr lang="ru-RU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  <a:tabLst>
                <a:tab pos="3870325" algn="l"/>
              </a:tabLst>
            </a:pP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с.Брынь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 д. Скачёк – д. Сорочка – д. Шваново –</a:t>
            </a:r>
            <a:r>
              <a:rPr lang="en-US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д. Верхнее Гульцово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lang="ru-RU" sz="19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д.Кишеевка</a:t>
            </a: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9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д.Хлуднево</a:t>
            </a: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900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с.Маклаки</a:t>
            </a: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9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д. Гремячевка</a:t>
            </a:r>
            <a:r>
              <a:rPr lang="en-US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en-US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Телятинка – </a:t>
            </a:r>
            <a:r>
              <a:rPr lang="ru-RU" sz="19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д.Дубровка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19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Лузгачи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с. Которь – д. Поляна – </a:t>
            </a:r>
            <a:r>
              <a:rPr lang="ru-RU" sz="19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д. Михайловка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19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д. Малеевский</a:t>
            </a:r>
            <a:r>
              <a:rPr lang="ru-RU" sz="19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19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п. </a:t>
            </a:r>
            <a:r>
              <a:rPr lang="ru-RU" sz="1900" b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Сигунов</a:t>
            </a:r>
            <a:r>
              <a:rPr lang="ru-RU" sz="19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900" dirty="0"/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0325" algn="l"/>
              </a:tabLst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user\Desktop\Братская могила в д. Верхнее Гульц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4572001" cy="30381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5" y="6093296"/>
            <a:ext cx="302433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Д.  </a:t>
            </a:r>
            <a:r>
              <a:rPr lang="ru-RU" sz="2400" b="1" dirty="0" err="1">
                <a:solidFill>
                  <a:srgbClr val="002060"/>
                </a:solidFill>
              </a:rPr>
              <a:t>Гульцово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4" descr="C:\Users\user\Desktop\Братская могила в центре с. Бры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859" y="2708920"/>
            <a:ext cx="4551142" cy="30243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28184" y="6021288"/>
            <a:ext cx="208823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Село Брынь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1438618"/>
            <a:ext cx="9144000" cy="923330"/>
          </a:xfrm>
          <a:prstGeom prst="rect">
            <a:avLst/>
          </a:prstGeom>
          <a:solidFill>
            <a:srgbClr val="F9F9F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Бои на этом  рубеже проходили в августе-сентябре  1942 года.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Думиничский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участок является составляющей общего рубежа,                                    имеющего продолжение в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Сухиничском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и  Ульяновском  районах.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045472"/>
            <a:ext cx="9144000" cy="2985433"/>
          </a:xfrm>
          <a:prstGeom prst="rect">
            <a:avLst/>
          </a:prstGeom>
          <a:solidFill>
            <a:srgbClr val="F9F9F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Причины  выделения  рубежа: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Отношение к фронтовой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контрнаступательной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операции левого крыла Западного фронта в районе Сухиничей и Козельска в рамках стратегической операции противника </a:t>
            </a:r>
            <a:r>
              <a:rPr kumimoji="0" lang="ru-RU" sz="16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Вирбельвинд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» («Смерч»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), цель которой -  окружение советских войск на «Сухиничском выступе», их разгром и наступление через Козельск и Калугу в направлении на Москву;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Отношение к </a:t>
            </a:r>
            <a:r>
              <a:rPr lang="ru-RU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Ржевско-Сычевским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наступательным операциям (июль-декабрь 1942)  цель которой - срезание ржевско-вяземского выступа и связывания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резервов немецкого командования по  переброске войск к Сталинграду.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user\Downloads\КАрта Думиничского района с делениями на сельсоветы КОПИЯ.jpg"/>
          <p:cNvPicPr>
            <a:picLocks noChangeAspect="1" noChangeArrowheads="1"/>
          </p:cNvPicPr>
          <p:nvPr/>
        </p:nvPicPr>
        <p:blipFill>
          <a:blip r:embed="rId2" cstate="print"/>
          <a:srcRect l="70129" t="56300" b="16400"/>
          <a:stretch>
            <a:fillRect/>
          </a:stretch>
        </p:blipFill>
        <p:spPr bwMode="auto">
          <a:xfrm>
            <a:off x="5364088" y="3573016"/>
            <a:ext cx="3386603" cy="32849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27984" y="5373216"/>
            <a:ext cx="31290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14281" t="10454" r="41635" b="30485"/>
          <a:stretch>
            <a:fillRect/>
          </a:stretch>
        </p:blipFill>
        <p:spPr bwMode="auto">
          <a:xfrm>
            <a:off x="0" y="0"/>
            <a:ext cx="9144000" cy="13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188640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Рубеж  д.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Будские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Выселки – </a:t>
            </a: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Клинцы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с.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Чернышено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д.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Притычино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Информация от А.И. Гану\инф. для защиты Рубежей\приложение 4 схема Вяземско-Сычевской наступательной опер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953582" cy="59492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2998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Схема  </a:t>
            </a:r>
            <a:r>
              <a:rPr lang="ru-RU" sz="2000" b="1" dirty="0" err="1">
                <a:solidFill>
                  <a:srgbClr val="002060"/>
                </a:solidFill>
              </a:rPr>
              <a:t>Вяземско-Сычевской</a:t>
            </a:r>
            <a:r>
              <a:rPr lang="ru-RU" sz="2000" b="1" dirty="0">
                <a:solidFill>
                  <a:srgbClr val="002060"/>
                </a:solidFill>
              </a:rPr>
              <a:t>  наступательной операции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7" t="9557" r="11050" b="12888"/>
          <a:stretch/>
        </p:blipFill>
        <p:spPr bwMode="auto">
          <a:xfrm>
            <a:off x="395536" y="836712"/>
            <a:ext cx="8388424" cy="6021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Расположение войск Западного фронта на «</a:t>
            </a:r>
            <a:r>
              <a:rPr lang="ru-RU" sz="2000" b="1" dirty="0" err="1">
                <a:solidFill>
                  <a:srgbClr val="002060"/>
                </a:solidFill>
              </a:rPr>
              <a:t>Сухиничском</a:t>
            </a:r>
            <a:r>
              <a:rPr lang="ru-RU" sz="2000" b="1" dirty="0">
                <a:solidFill>
                  <a:srgbClr val="002060"/>
                </a:solidFill>
              </a:rPr>
              <a:t> выступе»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Информация от А.И. Гану\инф. для защиты Рубежей\Приложение 6 контр наступательные действия 1 гв. КК в ходе оборонительных бо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704856" cy="58772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Контрнаступательные</a:t>
            </a:r>
            <a:r>
              <a:rPr lang="ru-RU" sz="2000" b="1" dirty="0">
                <a:solidFill>
                  <a:srgbClr val="002060"/>
                </a:solidFill>
              </a:rPr>
              <a:t>  действия 1-го  гвардейского </a:t>
            </a:r>
            <a:r>
              <a:rPr lang="ru-RU" sz="2000" b="1" dirty="0" err="1">
                <a:solidFill>
                  <a:srgbClr val="002060"/>
                </a:solidFill>
              </a:rPr>
              <a:t>кавкорпуса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в ходе оборонительных боёв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Информация от А.И. Гану\инф. для защиты Рубежей\приложение 8 схема боев на рубеже в районе с. Черныш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1"/>
            <a:ext cx="8136904" cy="58192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1037"/>
            <a:ext cx="91440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Схема  боёв  на  Рубеже  в  районе села </a:t>
            </a:r>
            <a:r>
              <a:rPr lang="ru-RU" sz="2400" b="1" dirty="0" err="1">
                <a:solidFill>
                  <a:srgbClr val="002060"/>
                </a:solidFill>
              </a:rPr>
              <a:t>Чернышено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Информация от А.И. Гану\инф. для защиты Рубежей\ПРИЛОЖЕНИЕ 9 схема контрнаступления из под Сухинич и Козельс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867460" cy="5949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Схема  контрнаступления от Сухиничей и Козельска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Информация от А.И. Гану\инф. для защиты Рубежей\приложение 7  фото экипажа на фоне танка Беспощад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880"/>
            <a:ext cx="5915901" cy="4005064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-3051"/>
            <a:ext cx="9144000" cy="19236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Экипаж  танка КВ-1 «Беспощадный».</a:t>
            </a:r>
            <a:endParaRPr kumimoji="0" lang="ru-RU" sz="17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Танк был приобретен на личные средства и подарен 6-й гвардейской танковой бригаде стипендиатами второй Сталинской премии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33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поэтом и писателем В. М. Гусевым, поэтами С. В. Михалковым,</a:t>
            </a:r>
            <a:r>
              <a:rPr lang="ru-RU" sz="1700" dirty="0">
                <a:solidFill>
                  <a:srgbClr val="33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Н. С. Тихоновым,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33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700" dirty="0">
                <a:solidFill>
                  <a:srgbClr val="33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С. Я. Маршаком,</a:t>
            </a:r>
            <a:r>
              <a:rPr lang="en-US" sz="1700" dirty="0">
                <a:solidFill>
                  <a:srgbClr val="33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33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художниками Кукрыниксами</a:t>
            </a:r>
            <a:r>
              <a:rPr lang="ru-RU" sz="1700" dirty="0">
                <a:solidFill>
                  <a:srgbClr val="33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Экипаж в составе к</a:t>
            </a:r>
            <a:r>
              <a:rPr lang="ru-RU" sz="1700" dirty="0">
                <a:latin typeface="Calibri" pitchFamily="34" charset="0"/>
                <a:cs typeface="Calibri" pitchFamily="34" charset="0"/>
              </a:rPr>
              <a:t>омандира танка  лейтенанта Павла </a:t>
            </a:r>
            <a:r>
              <a:rPr lang="ru-RU" sz="1700" dirty="0" err="1">
                <a:latin typeface="Calibri" pitchFamily="34" charset="0"/>
                <a:cs typeface="Calibri" pitchFamily="34" charset="0"/>
              </a:rPr>
              <a:t>Хорошилова</a:t>
            </a:r>
            <a:r>
              <a:rPr lang="ru-RU" sz="1700" dirty="0">
                <a:latin typeface="Calibri" pitchFamily="34" charset="0"/>
                <a:cs typeface="Calibri" pitchFamily="34" charset="0"/>
              </a:rPr>
              <a:t>, старшего механика-водителя Георгия Филиппова, механика-водителя Егора Царапина, наводчика Алексея Фатеева, стрелка-радиста Алексея Егорова воевал бесстрашно.</a:t>
            </a:r>
            <a:endParaRPr kumimoji="0" lang="ru-RU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DSC0421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18919"/>
          <a:stretch>
            <a:fillRect/>
          </a:stretch>
        </p:blipFill>
        <p:spPr bwMode="auto">
          <a:xfrm>
            <a:off x="0" y="0"/>
            <a:ext cx="6156176" cy="3316960"/>
          </a:xfrm>
          <a:prstGeom prst="rect">
            <a:avLst/>
          </a:prstGeom>
          <a:noFill/>
        </p:spPr>
      </p:pic>
      <p:pic>
        <p:nvPicPr>
          <p:cNvPr id="27651" name="Picture 3" descr="C:\Users\user\Desktop\IMG-20200729-WA003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3560440"/>
            <a:ext cx="4396747" cy="3297560"/>
          </a:xfrm>
          <a:prstGeom prst="rect">
            <a:avLst/>
          </a:prstGeom>
          <a:noFill/>
        </p:spPr>
      </p:pic>
      <p:pic>
        <p:nvPicPr>
          <p:cNvPr id="27652" name="Picture 4" descr="C:\Users\user\Desktop\IMG-20200729-WA0041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37312"/>
            <a:ext cx="4572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Памятник «Скорбящая мать» в </a:t>
            </a:r>
            <a:r>
              <a:rPr lang="ru-RU" b="1" dirty="0" err="1"/>
              <a:t>Чернышен.о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6237312"/>
            <a:ext cx="352839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Братская могила в                          с. </a:t>
            </a:r>
            <a:r>
              <a:rPr lang="ru-RU" b="1" dirty="0" err="1"/>
              <a:t>Чернышено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2924944"/>
            <a:ext cx="36724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Захоронение в д. </a:t>
            </a:r>
            <a:r>
              <a:rPr lang="ru-RU" b="1" dirty="0" err="1"/>
              <a:t>Клинцы</a:t>
            </a:r>
            <a:endParaRPr lang="ru-RU" b="1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300192" y="692696"/>
            <a:ext cx="2843808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 ожесточенности  боев только  на участке                               с.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Чернышено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–д.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Притычино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августе 1942  говорят  цифры потерь 16  армии:                        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825  погибших и 800 пропавших без вести.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933056"/>
            <a:ext cx="3275856" cy="29249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Музей боевой славы 324-й Верхнеднепровской Краснознамённой стрелковой дивизии, освобождавшей село  </a:t>
            </a:r>
            <a:r>
              <a:rPr lang="ru-RU" b="1" dirty="0" err="1">
                <a:solidFill>
                  <a:srgbClr val="002060"/>
                </a:solidFill>
              </a:rPr>
              <a:t>Чернышено</a:t>
            </a:r>
            <a:r>
              <a:rPr lang="ru-RU" b="1" dirty="0">
                <a:solidFill>
                  <a:srgbClr val="002060"/>
                </a:solidFill>
              </a:rPr>
              <a:t>.                        Музей находится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 местной школе.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Ведёт свою историю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с  1973 г.</a:t>
            </a:r>
          </a:p>
        </p:txBody>
      </p:sp>
      <p:pic>
        <p:nvPicPr>
          <p:cNvPr id="3074" name="Picture 2" descr="C:\Users\user\Desktop\фото к рубежам\DSCN0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к рубежам\DSCN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</p:spPr>
      </p:pic>
      <p:pic>
        <p:nvPicPr>
          <p:cNvPr id="3076" name="Picture 4" descr="C:\Users\user\Desktop\фото к рубежам\Кравченко,_Иван_Яковлевич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91880" y="3789040"/>
            <a:ext cx="2483334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12160" y="3717032"/>
            <a:ext cx="313184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Ива́н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Я́ковлевич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Кра́вченко</a:t>
            </a:r>
            <a:r>
              <a:rPr lang="ru-RU" dirty="0">
                <a:solidFill>
                  <a:srgbClr val="002060"/>
                </a:solidFill>
              </a:rPr>
              <a:t>  (</a:t>
            </a:r>
            <a:r>
              <a:rPr lang="ru-RU" dirty="0">
                <a:solidFill>
                  <a:srgbClr val="002060"/>
                </a:solidFill>
                <a:hlinkClick r:id="rId5" tooltip="10 октября"/>
              </a:rPr>
              <a:t>10.10</a:t>
            </a:r>
            <a:r>
              <a:rPr lang="ru-RU" dirty="0">
                <a:solidFill>
                  <a:srgbClr val="002060"/>
                </a:solidFill>
                <a:hlinkClick r:id="rId6" tooltip="1905"/>
              </a:rPr>
              <a:t>1905</a:t>
            </a:r>
            <a:r>
              <a:rPr lang="ru-RU" dirty="0">
                <a:solidFill>
                  <a:srgbClr val="002060"/>
                </a:solidFill>
              </a:rPr>
              <a:t> — </a:t>
            </a:r>
            <a:r>
              <a:rPr lang="ru-RU" dirty="0">
                <a:solidFill>
                  <a:srgbClr val="002060"/>
                </a:solidFill>
                <a:hlinkClick r:id="rId7" tooltip="8 апреля"/>
              </a:rPr>
              <a:t>8.04.</a:t>
            </a:r>
            <a:r>
              <a:rPr lang="ru-RU" dirty="0">
                <a:solidFill>
                  <a:srgbClr val="002060"/>
                </a:solidFill>
                <a:hlinkClick r:id="rId8" tooltip="1942"/>
              </a:rPr>
              <a:t>1942</a:t>
            </a:r>
            <a:r>
              <a:rPr lang="ru-RU" dirty="0">
                <a:solidFill>
                  <a:srgbClr val="002060"/>
                </a:solidFill>
              </a:rPr>
              <a:t>) — </a:t>
            </a:r>
            <a:r>
              <a:rPr lang="ru-RU" dirty="0">
                <a:solidFill>
                  <a:srgbClr val="002060"/>
                </a:solidFill>
                <a:hlinkClick r:id="rId9" tooltip="СССР"/>
              </a:rPr>
              <a:t>советский</a:t>
            </a:r>
            <a:r>
              <a:rPr lang="ru-RU" dirty="0">
                <a:solidFill>
                  <a:srgbClr val="002060"/>
                </a:solidFill>
              </a:rPr>
              <a:t> офицер, </a:t>
            </a:r>
            <a:r>
              <a:rPr lang="ru-RU" dirty="0">
                <a:solidFill>
                  <a:srgbClr val="002060"/>
                </a:solidFill>
                <a:hlinkClick r:id="rId10" tooltip="Герой Советского Союза"/>
              </a:rPr>
              <a:t>Герой Советского Союза</a:t>
            </a:r>
            <a:r>
              <a:rPr lang="ru-RU" dirty="0">
                <a:solidFill>
                  <a:srgbClr val="002060"/>
                </a:solidFill>
              </a:rPr>
              <a:t> (21.03.1940)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5589240"/>
            <a:ext cx="305983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Командир </a:t>
            </a:r>
            <a:r>
              <a:rPr lang="ru-RU" dirty="0">
                <a:hlinkClick r:id="rId11" tooltip="324-я стрелковая дивизия"/>
              </a:rPr>
              <a:t>324-й </a:t>
            </a:r>
            <a:r>
              <a:rPr lang="ru-RU" dirty="0" err="1">
                <a:hlinkClick r:id="rId11" tooltip="324-я стрелковая дивизия"/>
              </a:rPr>
              <a:t>сд</a:t>
            </a:r>
            <a:r>
              <a:rPr lang="ru-RU" dirty="0"/>
              <a:t>  </a:t>
            </a:r>
            <a:r>
              <a:rPr lang="ru-RU" dirty="0">
                <a:hlinkClick r:id="rId12" tooltip="16-я армия (СССР)"/>
              </a:rPr>
              <a:t>16-й армии</a:t>
            </a:r>
            <a:r>
              <a:rPr lang="ru-RU" dirty="0"/>
              <a:t> </a:t>
            </a:r>
            <a:r>
              <a:rPr lang="ru-RU" dirty="0">
                <a:hlinkClick r:id="rId13" tooltip="Западный фронт (Великая Отечественная война)"/>
              </a:rPr>
              <a:t>Западного фронта</a:t>
            </a:r>
            <a:r>
              <a:rPr lang="ru-RU" dirty="0"/>
              <a:t>  с  8.03. по  6.04. 1942 г.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340768"/>
            <a:ext cx="277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Карта  района с рубежами</a:t>
            </a:r>
          </a:p>
        </p:txBody>
      </p:sp>
      <p:pic>
        <p:nvPicPr>
          <p:cNvPr id="1026" name="Picture 2" descr="C:\Users\user\Downloads\КАрта Думиничского района с делениями на сельсоветы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0066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0" y="4005064"/>
            <a:ext cx="2880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2060848"/>
            <a:ext cx="30168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056" y="4869160"/>
            <a:ext cx="28803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332657"/>
            <a:ext cx="4499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14550" lvl="3" indent="-742950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  Рубеж  с. Брынь –</a:t>
            </a:r>
          </a:p>
          <a:p>
            <a:pPr marL="2114550" lvl="3" indent="-742950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д.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Гульцово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marL="2114550" lvl="3" indent="-742950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д.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Кишеевка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</a:t>
            </a:r>
          </a:p>
          <a:p>
            <a:pPr marL="2114550" lvl="3" indent="-742950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д.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Хлуднево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                 с. Маклаки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2204864"/>
            <a:ext cx="3347864" cy="15121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Рубеж  д. </a:t>
            </a:r>
            <a:r>
              <a:rPr lang="ru-RU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Будские</a:t>
            </a:r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Выселки  </a:t>
            </a:r>
          </a:p>
          <a:p>
            <a:pPr algn="ctr"/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 </a:t>
            </a:r>
            <a:r>
              <a:rPr lang="ru-RU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Клинцы</a:t>
            </a:r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с. </a:t>
            </a:r>
            <a:r>
              <a:rPr lang="ru-RU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Чернышено</a:t>
            </a:r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ru-RU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 </a:t>
            </a:r>
            <a:r>
              <a:rPr lang="ru-RU" b="1" spc="50" dirty="0" err="1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Притычино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4365104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Рубеж  д. Слободка –                   д. Буда Монастырская</a:t>
            </a:r>
          </a:p>
          <a:p>
            <a:pPr algn="ctr"/>
            <a: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д. Высокое – п. Ленинский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281" t="10454" r="41635" b="30485"/>
          <a:stretch>
            <a:fillRect/>
          </a:stretch>
        </p:blipFill>
        <p:spPr bwMode="auto">
          <a:xfrm>
            <a:off x="0" y="0"/>
            <a:ext cx="9144000" cy="13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216024"/>
            <a:ext cx="66788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Рубеж  д. Слободка – д. Буда Монастырская</a:t>
            </a:r>
          </a:p>
          <a:p>
            <a:pPr algn="ctr"/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д. Высокое – п. Ленинский</a:t>
            </a:r>
          </a:p>
        </p:txBody>
      </p:sp>
      <p:pic>
        <p:nvPicPr>
          <p:cNvPr id="7" name="Picture 2" descr="C:\Users\user\Downloads\КАрта Думиничского района с делениями на сельсоветы КОПИЯ.jpg"/>
          <p:cNvPicPr>
            <a:picLocks noChangeAspect="1" noChangeArrowheads="1"/>
          </p:cNvPicPr>
          <p:nvPr/>
        </p:nvPicPr>
        <p:blipFill>
          <a:blip r:embed="rId3" cstate="print"/>
          <a:srcRect l="3095" t="36350" r="50974" b="17450"/>
          <a:stretch>
            <a:fillRect/>
          </a:stretch>
        </p:blipFill>
        <p:spPr bwMode="auto">
          <a:xfrm>
            <a:off x="4860032" y="1763552"/>
            <a:ext cx="4283968" cy="50944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76256" y="5013176"/>
            <a:ext cx="3129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9512" y="3104961"/>
            <a:ext cx="4572000" cy="22775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Причины  избрания  рубежа:</a:t>
            </a:r>
            <a:r>
              <a:rPr lang="ru-RU" sz="1600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Вхождение нашей территории, наряду                                   с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Жиздринским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Людиновским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районами,                                   в полосу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Жиздринской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наступательной операции                    22 февраля — 23 марта 1943 года 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4" tooltip="16-я армия (СССР)"/>
              </a:rPr>
              <a:t>16-й армии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5"/>
              </a:rPr>
              <a:t>Западного фронта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цель которой – развить успех, достигнутый на южном стратегическом направлении и не допустить переброски туда немецких сил с центрального участка фронта. 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user\Desktop\SAM_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32107" cy="41490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68144" y="332656"/>
            <a:ext cx="2864972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Братская могила                 в п. Мирный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СП «Деревня Высокое» –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самое  крупное  захоронение в районе.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Здесь  покоится                    9147 человек.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89240"/>
            <a:ext cx="464400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Захоронение в с. </a:t>
            </a:r>
            <a:r>
              <a:rPr lang="ru-RU" sz="2000" b="1" dirty="0" err="1">
                <a:solidFill>
                  <a:srgbClr val="C00000"/>
                </a:solidFill>
              </a:rPr>
              <a:t>Зимницы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Здесь покоится 3208 бойцов.</a:t>
            </a:r>
          </a:p>
        </p:txBody>
      </p:sp>
      <p:pic>
        <p:nvPicPr>
          <p:cNvPr id="7" name="Picture 5" descr="C:\Users\user\Desktop\75 лет Победы 2020 год\захор. на интеракт карту в-м и пам. об. ЯПОМНЮ\захоронения ,памятники, доски и др август 2020 в 4д для геопортала япомню\Зимницы\Братская могила в с. Зимн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525" y="3573016"/>
            <a:ext cx="4927475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то к рубежам\афанасьев н.с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312368" cy="46373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67944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Афанасьев Никифор </a:t>
            </a:r>
            <a:r>
              <a:rPr lang="ru-RU" b="1" dirty="0" err="1">
                <a:solidFill>
                  <a:srgbClr val="FF0000"/>
                </a:solidFill>
              </a:rPr>
              <a:t>Самсонович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(1910-1980)</a:t>
            </a: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снайпер  136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сп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 97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сд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 16 армии Западного фронта, ст. сержант.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Герой Советского Союза.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Воевал на Западном фронте с февраля 1942 по февраль 1943 г. Участвовал в боях на </a:t>
            </a:r>
          </a:p>
          <a:p>
            <a:pPr algn="ctr"/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Жиздринском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 направлении.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 22 февраля 1943 г. уничтожил                              202 фашиста.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7704" y="260648"/>
            <a:ext cx="564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Почётный гражданин посёлка Думиничи (1975).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072896"/>
            <a:ext cx="4139952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Братская могила в д. Каменка,                  в которой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захоронен Герой Советского Союза, парторг 413 </a:t>
            </a:r>
            <a:r>
              <a:rPr lang="ru-RU" b="1" dirty="0" err="1">
                <a:solidFill>
                  <a:srgbClr val="7030A0"/>
                </a:solidFill>
              </a:rPr>
              <a:t>сд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b="1" dirty="0" err="1">
                <a:solidFill>
                  <a:srgbClr val="7030A0"/>
                </a:solidFill>
              </a:rPr>
              <a:t>Хирков</a:t>
            </a:r>
            <a:r>
              <a:rPr lang="ru-RU" b="1" dirty="0">
                <a:solidFill>
                  <a:srgbClr val="7030A0"/>
                </a:solidFill>
              </a:rPr>
              <a:t> Степан Игнатьевич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(1902-1943)</a:t>
            </a:r>
            <a:r>
              <a:rPr lang="ru-RU" sz="20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8193" name="Picture 1" descr="C:\Users\user\Desktop\фото к рубежам\Степан_Хир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784"/>
            <a:ext cx="2232248" cy="3526413"/>
          </a:xfrm>
          <a:prstGeom prst="rect">
            <a:avLst/>
          </a:prstGeom>
          <a:noFill/>
        </p:spPr>
      </p:pic>
      <p:pic>
        <p:nvPicPr>
          <p:cNvPr id="8194" name="Picture 2" descr="C:\Users\user\Desktop\фото к рубежам\Братская могила у д. Каменка, где захоронен Герой Сов. Союза Хирков С.И..JPG"/>
          <p:cNvPicPr>
            <a:picLocks noChangeAspect="1" noChangeArrowheads="1"/>
          </p:cNvPicPr>
          <p:nvPr/>
        </p:nvPicPr>
        <p:blipFill>
          <a:blip r:embed="rId3" cstate="print"/>
          <a:srcRect r="20798" b="17662"/>
          <a:stretch>
            <a:fillRect/>
          </a:stretch>
        </p:blipFill>
        <p:spPr bwMode="auto">
          <a:xfrm>
            <a:off x="251520" y="1556792"/>
            <a:ext cx="4248472" cy="33123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0"/>
            <a:ext cx="784887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С  учётом  ныне  несуществующих  населенных  пунктов </a:t>
            </a:r>
          </a:p>
          <a:p>
            <a:pPr algn="ctr"/>
            <a:r>
              <a:rPr lang="ru-RU" sz="2000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рубеж №3  выглядит  таким  образом: 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д. Слободка – с.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Зимницы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д. Каменка -  д. Буда Монастырская – д. Высокое – п. Ленинский</a:t>
            </a:r>
            <a:endParaRPr lang="ru-RU" sz="20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499992" y="5242174"/>
            <a:ext cx="4644008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Значение боёв на рубеже:</a:t>
            </a:r>
            <a:r>
              <a:rPr lang="ru-RU" sz="1400" b="1" u="sng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ru-RU" sz="1400" b="1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Своей цели – захвата Брянска – операция не достигла, но самое главное было сделано: уничтожалась живая сила и танковые части, которые не попали для участия в других операциях противника, а именно:</a:t>
            </a:r>
            <a:endParaRPr kumimoji="0" lang="ru-RU" sz="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user\Desktop\Информация от А.И. Гану\инф. для защиты Рубежей\приложение 1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55576" y="1098619"/>
            <a:ext cx="7704856" cy="5759381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Схема 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Воронежско-Касторненской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наступательной операции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с  24.01.1943 по  05.02.1943 г.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user\Desktop\Информация от А.И. Гану\инф. для защиты Рубежей\приложение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769030" cy="5877272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хема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Helvetica" charset="-52"/>
              </a:rPr>
              <a:t>Харьковской наступательной операции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Helvetica" charset="-52"/>
              </a:rPr>
              <a:t>с  02.02.1943 по 26.02.1943 г.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ser\Desktop\Информация от А.И. Гану\инф. для защиты Рубежей\приложение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90356"/>
            <a:ext cx="7776864" cy="58676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Схема  операция  Северо-Западного фронта по ликвидации  </a:t>
            </a:r>
            <a:r>
              <a:rPr lang="ru-RU" sz="2000" b="1" dirty="0" err="1"/>
              <a:t>Демянского</a:t>
            </a:r>
            <a:r>
              <a:rPr lang="ru-RU" sz="2000" b="1" dirty="0"/>
              <a:t>  плацдарма с 15.02.1943 по 01.03.1943 г.</a:t>
            </a:r>
            <a:endParaRPr lang="ru-R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user\Desktop\Информация от А.И. Гану\инф. для защиты Рубежей\приложение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33292"/>
            <a:ext cx="7704856" cy="5724708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Схема  о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Helvetica" charset="-52"/>
              </a:rPr>
              <a:t>боронительного сражения левого крыла Воронежского фронта  и правого крыла Юго-Западного фронта на Харьковском направлении                               с  22.02.1943  по  23.03.1943 г.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Информация от А.И. Гану\инф. для защиты Рубежей\приложение 15 рубеж на начало марта 1943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794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Схема Рубежа на март 1943 года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75 лет Победы 2020 год\захор. на интеракт карту в-м и пам. об. ЯПОМНЮ\захоронения ,памятники, доски и др август 2020 в 4д для геопортала япомню\п. Думиничи\п. думиничи 2\IMG_0080.JPG"/>
          <p:cNvPicPr>
            <a:picLocks noChangeAspect="1" noChangeArrowheads="1"/>
          </p:cNvPicPr>
          <p:nvPr/>
        </p:nvPicPr>
        <p:blipFill>
          <a:blip r:embed="rId2" cstate="print"/>
          <a:srcRect b="26667"/>
          <a:stretch>
            <a:fillRect/>
          </a:stretch>
        </p:blipFill>
        <p:spPr bwMode="auto">
          <a:xfrm>
            <a:off x="0" y="0"/>
            <a:ext cx="6876256" cy="3782017"/>
          </a:xfrm>
          <a:prstGeom prst="rect">
            <a:avLst/>
          </a:prstGeom>
          <a:noFill/>
        </p:spPr>
      </p:pic>
      <p:pic>
        <p:nvPicPr>
          <p:cNvPr id="1027" name="Picture 3" descr="C:\Users\user\Desktop\75 лет Победы 2020 год\захор. на интеракт карту в-м и пам. об. ЯПОМНЮ\захоронения ,памятники, доски и др август 2020 в 4д для геопортала япомню\Хотьково\Мемориал славы  в с. Хотько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545" y="3356993"/>
            <a:ext cx="52684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020272" y="1052736"/>
            <a:ext cx="187220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 боях за район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погибли 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27043 человека.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581128"/>
            <a:ext cx="190770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Символами  воинской  доблести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являются                        28 братских  захоронений.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3356992"/>
            <a:ext cx="27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Мемориал в п. Думиничи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3968" y="6488668"/>
            <a:ext cx="328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Мемориал славы в с. Хотьково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281" t="10454" r="41635" b="30485"/>
          <a:stretch>
            <a:fillRect/>
          </a:stretch>
        </p:blipFill>
        <p:spPr bwMode="auto">
          <a:xfrm>
            <a:off x="-1" y="188640"/>
            <a:ext cx="9143999" cy="13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404664"/>
            <a:ext cx="7632848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14550" lvl="3" indent="-742950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 Рубеж  с. Брынь – д.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Гульцово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marL="742950" indent="-742950"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Кишеевка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д.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Хлуднево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с. Маклаки</a:t>
            </a:r>
          </a:p>
        </p:txBody>
      </p:sp>
      <p:pic>
        <p:nvPicPr>
          <p:cNvPr id="6" name="Picture 2" descr="C:\Users\user\Downloads\КАрта Думиничского района с делениями на сельсоветы КОПИЯ.jpg"/>
          <p:cNvPicPr>
            <a:picLocks noChangeAspect="1" noChangeArrowheads="1"/>
          </p:cNvPicPr>
          <p:nvPr/>
        </p:nvPicPr>
        <p:blipFill>
          <a:blip r:embed="rId3" cstate="print"/>
          <a:srcRect l="-6836" t="10100" r="29871" b="44750"/>
          <a:stretch>
            <a:fillRect/>
          </a:stretch>
        </p:blipFill>
        <p:spPr bwMode="auto">
          <a:xfrm>
            <a:off x="4783328" y="2564904"/>
            <a:ext cx="4360671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372200" y="4509120"/>
            <a:ext cx="30168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79512" y="1532112"/>
            <a:ext cx="500404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Причины  выделения </a:t>
            </a:r>
            <a:r>
              <a:rPr kumimoji="0" lang="ru-RU" sz="1700" b="1" i="0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рубежа: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700" baseline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ерритория </a:t>
            </a:r>
            <a:r>
              <a:rPr kumimoji="0" lang="ru-RU" sz="17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Брынь – Гульцово – Кишеевка –   Хлуднево – Маклаки</a:t>
            </a:r>
            <a:r>
              <a:rPr kumimoji="0" lang="en-US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>в январе-апреле 1942 года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попала в зону интенсивных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оборонительных и наступательных боев общей полосы 10  армии РККА (в современных западных границах Калужской области - также район Юхнова, Барятинский, Спас-Деменский районы), которые способствовали сковыванию сил противника в направлении на Смоленск  и  далее на Москву.</a:t>
            </a:r>
            <a:endParaRPr kumimoji="0" lang="ru-RU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Решение оперативно-тактических задач на рубеже отрядами  ОМСБОН НКВД СССР ст. лейтенанта </a:t>
            </a:r>
            <a:r>
              <a:rPr kumimoji="0" lang="ru-RU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Лазнюка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и капитана Горбачева, что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способствовало уничтожению фашистской группировки в Сухиничах и отбрасыванию её  от Москвы. </a:t>
            </a:r>
            <a:endParaRPr kumimoji="0" lang="ru-RU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2185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Изучение хода </a:t>
            </a:r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боевых действий, 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проходивших на территории Думиничского района с начала октября 1941 по 18 августа 1943 года, позволяет сделать вывод о том, что они 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имеют как прямое, так и косвенное отношение ко многим стратегическим и тактическим наступательным и оборонительным сражениям, таким как контрнаступление под Москвой, две наступательные операции на Ржевском выступе, Жиздринская наступательная операция, операция 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Кутузов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которая повлияла на перелом сражения на Курской дуге и являлась завершающим этапом освобождения территории района от оккупации. </a:t>
            </a:r>
          </a:p>
        </p:txBody>
      </p:sp>
      <p:pic>
        <p:nvPicPr>
          <p:cNvPr id="2051" name="Picture 3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2" cstate="print"/>
          <a:srcRect l="5550" t="11051" r="4725" b="10744"/>
          <a:stretch>
            <a:fillRect/>
          </a:stretch>
        </p:blipFill>
        <p:spPr bwMode="auto">
          <a:xfrm>
            <a:off x="2483768" y="3223719"/>
            <a:ext cx="4608512" cy="28981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84168" y="6488668"/>
            <a:ext cx="279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Автор – А.И. Гану, 2021 год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к рубежам\лазнюк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539552" y="3212976"/>
            <a:ext cx="17849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фото к рубежам\папер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708920"/>
            <a:ext cx="2088232" cy="297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фото к рубежам\Лицев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68660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3808" y="5657671"/>
            <a:ext cx="3312368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Лазарь Хаймович </a:t>
            </a:r>
            <a:r>
              <a:rPr lang="ru-RU" b="1" dirty="0" err="1"/>
              <a:t>Паперник</a:t>
            </a:r>
            <a:r>
              <a:rPr lang="ru-RU" b="1" dirty="0"/>
              <a:t> – заместитель политрука отряда,</a:t>
            </a:r>
          </a:p>
          <a:p>
            <a:pPr algn="ctr"/>
            <a:r>
              <a:rPr lang="ru-RU" b="1" dirty="0"/>
              <a:t> Герой Советского Союза.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49942"/>
            <a:ext cx="5580112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Бой у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дере́вни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Хлу́днево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— героический эпизод заключительного этапа Битвы за Москву в ходе Великой Отечественной войны.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37" y="5657671"/>
            <a:ext cx="2545063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Командир отряда</a:t>
            </a:r>
          </a:p>
          <a:p>
            <a:pPr algn="ctr"/>
            <a:r>
              <a:rPr lang="ru-RU" b="1" dirty="0"/>
              <a:t> ст. лейтенант </a:t>
            </a:r>
          </a:p>
          <a:p>
            <a:pPr algn="ctr"/>
            <a:r>
              <a:rPr lang="ru-RU" b="1" dirty="0"/>
              <a:t>Кирилл Захарович </a:t>
            </a:r>
          </a:p>
          <a:p>
            <a:pPr algn="ctr"/>
            <a:r>
              <a:rPr lang="ru-RU" b="1" dirty="0" err="1"/>
              <a:t>Лазнюк</a:t>
            </a:r>
            <a:r>
              <a:rPr lang="ru-RU" b="1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5380672"/>
            <a:ext cx="2627784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Новая книга о </a:t>
            </a:r>
            <a:r>
              <a:rPr lang="ru-RU" b="1" dirty="0" err="1"/>
              <a:t>Хлудневском</a:t>
            </a:r>
            <a:r>
              <a:rPr lang="ru-RU" b="1" dirty="0"/>
              <a:t> бое.</a:t>
            </a:r>
          </a:p>
          <a:p>
            <a:pPr algn="ctr"/>
            <a:r>
              <a:rPr lang="ru-RU" b="1" dirty="0"/>
              <a:t>Презентация прошла</a:t>
            </a:r>
          </a:p>
          <a:p>
            <a:pPr algn="ctr"/>
            <a:r>
              <a:rPr lang="ru-RU" b="1" dirty="0"/>
              <a:t> в п. Думиничи</a:t>
            </a:r>
          </a:p>
          <a:p>
            <a:pPr algn="ctr"/>
            <a:r>
              <a:rPr lang="ru-RU" b="1" dirty="0"/>
              <a:t>23 июля 2020 г.</a:t>
            </a:r>
          </a:p>
        </p:txBody>
      </p:sp>
      <p:pic>
        <p:nvPicPr>
          <p:cNvPr id="27650" name="Picture 2" descr="http://moskva-volga.ru/wp/wp-content/uploads/2019/10/image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37" y="109922"/>
            <a:ext cx="2162175" cy="30670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627784" y="1196752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Никита Семенович Горбачев, в 1941 г. капитан, командир 6-й роты 2-го полка </a:t>
            </a:r>
            <a:r>
              <a:rPr lang="ru-RU" b="1" dirty="0" err="1">
                <a:solidFill>
                  <a:srgbClr val="002060"/>
                </a:solidFill>
              </a:rPr>
              <a:t>ОМСБОНа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842337"/>
            <a:ext cx="792088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  экспозиции  музея боевой  славы  им. М.Т. </a:t>
            </a:r>
            <a:r>
              <a:rPr lang="ru-RU" sz="2000" b="1" dirty="0" err="1">
                <a:solidFill>
                  <a:srgbClr val="002060"/>
                </a:solidFill>
              </a:rPr>
              <a:t>Егорцева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  с. Маклаки  находится стенд, посвященный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Хлудневскому</a:t>
            </a:r>
            <a:r>
              <a:rPr lang="ru-RU" sz="2000" b="1" dirty="0">
                <a:solidFill>
                  <a:srgbClr val="002060"/>
                </a:solidFill>
              </a:rPr>
              <a:t>  бою.</a:t>
            </a:r>
          </a:p>
        </p:txBody>
      </p:sp>
      <p:pic>
        <p:nvPicPr>
          <p:cNvPr id="2050" name="Picture 2" descr="C:\Users\user\Desktop\фото к рубежам\музей боевой славы в маклак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740352" cy="5805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Информация от А.И. Гану\инф. для защиты Рубежей\ПРИЛОЖЕНИЕ 1 карта действий 328 СД на январь 194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660473"/>
            <a:ext cx="9144000" cy="61975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Карта  действий 328 </a:t>
            </a:r>
            <a:r>
              <a:rPr lang="ru-RU" sz="2400" b="1" dirty="0" err="1">
                <a:solidFill>
                  <a:srgbClr val="C00000"/>
                </a:solidFill>
              </a:rPr>
              <a:t>сд</a:t>
            </a:r>
            <a:r>
              <a:rPr lang="ru-RU" sz="2400" b="1" dirty="0">
                <a:solidFill>
                  <a:srgbClr val="C00000"/>
                </a:solidFill>
              </a:rPr>
              <a:t> на январь 1942 г.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210"/>
            <a:ext cx="9144000" cy="61347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Направление движения немецких  подразделений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с целью  деблокирования группировки фон Гильза в г. Сухиничи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Информация от А.И. Гану\инф. для защиты Рубежей\ПРИЛОЖЕНИЕ 3 Карта обстановки на фронте 16 А к исходу 27.1.4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5536" y="746985"/>
            <a:ext cx="8316416" cy="61110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Карта  обстановки  в  полосе  фронта  16  армии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к  исходу  27 января  1942 года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IMG-20200730-WA0005.jpg"/>
          <p:cNvPicPr>
            <a:picLocks noChangeAspect="1" noChangeArrowheads="1"/>
          </p:cNvPicPr>
          <p:nvPr/>
        </p:nvPicPr>
        <p:blipFill>
          <a:blip r:embed="rId2" cstate="print"/>
          <a:srcRect t="18375" r="5501" b="42251"/>
          <a:stretch>
            <a:fillRect/>
          </a:stretch>
        </p:blipFill>
        <p:spPr bwMode="auto">
          <a:xfrm>
            <a:off x="5687616" y="2636912"/>
            <a:ext cx="3456384" cy="2560284"/>
          </a:xfrm>
          <a:prstGeom prst="rect">
            <a:avLst/>
          </a:prstGeom>
          <a:noFill/>
        </p:spPr>
      </p:pic>
      <p:pic>
        <p:nvPicPr>
          <p:cNvPr id="20486" name="Picture 6" descr="C:\Users\user\Desktop\Фото А. Полынова-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3491880" cy="2626558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37310"/>
            <a:ext cx="9144000" cy="30469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Значение  боёв  на </a:t>
            </a:r>
            <a:r>
              <a:rPr kumimoji="0" lang="ru-RU" sz="1600" b="1" i="0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Рубеже</a:t>
            </a:r>
            <a:r>
              <a:rPr kumimoji="0" lang="ru-RU" sz="16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Срыв планов врага по деблокированию окруженных  в районе                                           г. Сухиничи немецких  войск;</a:t>
            </a:r>
            <a:endParaRPr kumimoji="0" lang="ru-RU" sz="1600" b="0" i="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Противодействие  созданию в глубине наших войск плацдарма для развития наступательных действий в отношении 10 армии РККА; </a:t>
            </a:r>
            <a:endParaRPr kumimoji="0" lang="ru-RU" sz="1600" b="0" i="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1" i="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Сковывание  и истребление сил противника  в период подготовки советским командованием  контрнаступления под Москвой.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Удержание территории, которая в июле 1943 года была использована для наступательной операции «Кутузов» в северо-западной части «Курского выступа» и дальнейшего наступления в ходе Курской битвы.</a:t>
            </a:r>
            <a:endParaRPr lang="ru-RU" sz="1600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2924944"/>
            <a:ext cx="15224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 Д. </a:t>
            </a:r>
            <a:r>
              <a:rPr lang="ru-RU" b="1" dirty="0" err="1">
                <a:solidFill>
                  <a:srgbClr val="002060"/>
                </a:solidFill>
              </a:rPr>
              <a:t>Хлуднево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7451" y="2767340"/>
            <a:ext cx="167654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Село  Маклаки</a:t>
            </a:r>
          </a:p>
        </p:txBody>
      </p:sp>
      <p:pic>
        <p:nvPicPr>
          <p:cNvPr id="20482" name="Picture 2" descr="C:\Users\user\Desktop\местопамяти-2 повтор 10-11.02.21\макла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797152"/>
            <a:ext cx="3893566" cy="20608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707904" y="4437112"/>
            <a:ext cx="1676549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Село  Маклаки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2332</TotalTime>
  <Words>1314</Words>
  <Application>Microsoft Office PowerPoint</Application>
  <PresentationFormat>Экран (4:3)</PresentationFormat>
  <Paragraphs>136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Павел Козлов</cp:lastModifiedBy>
  <cp:revision>192</cp:revision>
  <dcterms:created xsi:type="dcterms:W3CDTF">2021-03-18T06:00:31Z</dcterms:created>
  <dcterms:modified xsi:type="dcterms:W3CDTF">2021-06-24T20:01:37Z</dcterms:modified>
</cp:coreProperties>
</file>