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49282-D712-4F37-BB5C-078394A668F4}" v="484" dt="2021-06-21T12:19:45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199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6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17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90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4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6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9D048-998D-49CE-8882-DDDCAE18D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03300" y="-1052423"/>
            <a:ext cx="6857999" cy="888364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000" y="395289"/>
            <a:ext cx="4075200" cy="22266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rgbClr val="FFFFFF"/>
                </a:solidFill>
                <a:latin typeface="Times New Roman"/>
                <a:cs typeface="Calibri Light"/>
              </a:rPr>
              <a:t>Волонтерский отряд "Чебурашки"</a:t>
            </a:r>
            <a:r>
              <a:rPr lang="ru-RU" sz="3700" dirty="0">
                <a:solidFill>
                  <a:srgbClr val="FFFFFF"/>
                </a:solidFill>
                <a:cs typeface="Calibri Light"/>
              </a:rPr>
              <a:t> </a:t>
            </a:r>
            <a:br>
              <a:rPr lang="ru-RU" sz="3700" dirty="0">
                <a:cs typeface="Calibri Light"/>
              </a:rPr>
            </a:br>
            <a:endParaRPr lang="ru-RU" sz="3700">
              <a:solidFill>
                <a:srgbClr val="FFFF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 err="1">
                <a:solidFill>
                  <a:srgbClr val="FFFFFF"/>
                </a:solidFill>
                <a:latin typeface="Times New Roman"/>
                <a:cs typeface="Times New Roman"/>
              </a:rPr>
              <a:t>Новодевяткинское</a:t>
            </a:r>
            <a:r>
              <a:rPr lang="ru-RU" sz="3200" dirty="0">
                <a:solidFill>
                  <a:srgbClr val="FFFFFF"/>
                </a:solidFill>
                <a:latin typeface="Times New Roman"/>
                <a:cs typeface="Times New Roman"/>
              </a:rPr>
              <a:t> сельское поселение</a:t>
            </a:r>
            <a:endParaRPr lang="ru-RU" sz="3200">
              <a:latin typeface="Times New Roman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D83BC4-A03A-4B80-BE2E-AB1542ABA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F3D9A-452B-4940-9828-23E2DA52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141C93-0464-49A4-80F9-CBA4B4732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BE46EE-1DFB-4A24-A727-EABB7534F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1" name="Freeform 68">
                  <a:extLst>
                    <a:ext uri="{FF2B5EF4-FFF2-40B4-BE49-F238E27FC236}">
                      <a16:creationId xmlns:a16="http://schemas.microsoft.com/office/drawing/2014/main" id="{2892A7AB-12E4-4169-836F-A0D0C91B7F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69">
                  <a:extLst>
                    <a:ext uri="{FF2B5EF4-FFF2-40B4-BE49-F238E27FC236}">
                      <a16:creationId xmlns:a16="http://schemas.microsoft.com/office/drawing/2014/main" id="{1F214575-72DE-4088-8694-62F426EF7DD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Line 70">
                  <a:extLst>
                    <a:ext uri="{FF2B5EF4-FFF2-40B4-BE49-F238E27FC236}">
                      <a16:creationId xmlns:a16="http://schemas.microsoft.com/office/drawing/2014/main" id="{DE02F19E-EAED-436A-985B-21E4AFF3EC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748F1F2-C6CE-4B1D-BC12-02955EA2BA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8" name="Freeform 68">
                  <a:extLst>
                    <a:ext uri="{FF2B5EF4-FFF2-40B4-BE49-F238E27FC236}">
                      <a16:creationId xmlns:a16="http://schemas.microsoft.com/office/drawing/2014/main" id="{80A5916D-E677-43F6-96A9-E16E5A8431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69">
                  <a:extLst>
                    <a:ext uri="{FF2B5EF4-FFF2-40B4-BE49-F238E27FC236}">
                      <a16:creationId xmlns:a16="http://schemas.microsoft.com/office/drawing/2014/main" id="{115C4984-068B-47EF-9298-FC8384998B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ine 70">
                  <a:extLst>
                    <a:ext uri="{FF2B5EF4-FFF2-40B4-BE49-F238E27FC236}">
                      <a16:creationId xmlns:a16="http://schemas.microsoft.com/office/drawing/2014/main" id="{8E1D9610-842B-4FB4-912A-67F61723EBF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небо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055BC132-DD27-42B0-BBD1-6D454F1E6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61" r="15367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2E33F-4B1D-4F8B-B721-96313EA29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915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25127F-3B1A-4AB3-A959-26DBAF0B943A}"/>
              </a:ext>
            </a:extLst>
          </p:cNvPr>
          <p:cNvSpPr txBox="1"/>
          <p:nvPr/>
        </p:nvSpPr>
        <p:spPr>
          <a:xfrm>
            <a:off x="7398283" y="2853572"/>
            <a:ext cx="4666061" cy="384123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Проект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волонтерского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отряда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“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Чебурашки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”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призван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развить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и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маштабировать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на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территории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муниципального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образования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"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Новодевяткинское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сельское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посление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"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работу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волонтеров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которая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охватывала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бы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социальное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событийное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патриотическое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экологическое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и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спортивное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волонтерство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, а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также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адаптировать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под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современные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интересы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как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молодежи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так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и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старшего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поколения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  <a:latin typeface="Times New Roman"/>
                <a:cs typeface="Times New Roman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0593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D2D76E3-BBAC-4D3C-9314-D3076FA90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D78A6-3328-43BC-A1F8-F896631F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924" y="536575"/>
            <a:ext cx="4477383" cy="1886756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>
                <a:latin typeface="Times New Roman"/>
                <a:cs typeface="Times New Roman"/>
              </a:rPr>
              <a:t>Описание проблемы, решению/снижению остроты которой посвящен проект</a:t>
            </a:r>
            <a:endParaRPr lang="ru-RU" sz="2200"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</a:pPr>
            <a:endParaRPr lang="ru-RU" sz="22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C945D9-C3DE-4D90-9F29-7BE223A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D338B3-6DA4-45F7-91E3-7D8C28D0B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0" name="Freeform 64">
                <a:extLst>
                  <a:ext uri="{FF2B5EF4-FFF2-40B4-BE49-F238E27FC236}">
                    <a16:creationId xmlns:a16="http://schemas.microsoft.com/office/drawing/2014/main" id="{6185FD3E-487C-45A4-AD94-24F4F7BAC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81">
                <a:extLst>
                  <a:ext uri="{FF2B5EF4-FFF2-40B4-BE49-F238E27FC236}">
                    <a16:creationId xmlns:a16="http://schemas.microsoft.com/office/drawing/2014/main" id="{DABEF2EB-1FA6-476D-ADEC-ACC991D1EE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61">
                <a:extLst>
                  <a:ext uri="{FF2B5EF4-FFF2-40B4-BE49-F238E27FC236}">
                    <a16:creationId xmlns:a16="http://schemas.microsoft.com/office/drawing/2014/main" id="{702C2E5D-FD1A-49AB-9CF7-7F656660A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78">
                <a:extLst>
                  <a:ext uri="{FF2B5EF4-FFF2-40B4-BE49-F238E27FC236}">
                    <a16:creationId xmlns:a16="http://schemas.microsoft.com/office/drawing/2014/main" id="{FE338B6A-36C1-4245-B24F-94D4DE5F7C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84">
                <a:extLst>
                  <a:ext uri="{FF2B5EF4-FFF2-40B4-BE49-F238E27FC236}">
                    <a16:creationId xmlns:a16="http://schemas.microsoft.com/office/drawing/2014/main" id="{6CDA6293-4165-4383-9C97-2A6679228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87">
                <a:extLst>
                  <a:ext uri="{FF2B5EF4-FFF2-40B4-BE49-F238E27FC236}">
                    <a16:creationId xmlns:a16="http://schemas.microsoft.com/office/drawing/2014/main" id="{CACA95C4-6FB3-44B0-981E-06BBAE8F02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60">
                <a:extLst>
                  <a:ext uri="{FF2B5EF4-FFF2-40B4-BE49-F238E27FC236}">
                    <a16:creationId xmlns:a16="http://schemas.microsoft.com/office/drawing/2014/main" id="{87433F39-33A6-4FCE-9B83-3D9A47A7C5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59">
                <a:extLst>
                  <a:ext uri="{FF2B5EF4-FFF2-40B4-BE49-F238E27FC236}">
                    <a16:creationId xmlns:a16="http://schemas.microsoft.com/office/drawing/2014/main" id="{09C092FC-35CB-41D8-8B13-9A238EE30C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62">
                <a:extLst>
                  <a:ext uri="{FF2B5EF4-FFF2-40B4-BE49-F238E27FC236}">
                    <a16:creationId xmlns:a16="http://schemas.microsoft.com/office/drawing/2014/main" id="{A0DF137B-3079-4986-913B-939546E64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65">
                <a:extLst>
                  <a:ext uri="{FF2B5EF4-FFF2-40B4-BE49-F238E27FC236}">
                    <a16:creationId xmlns:a16="http://schemas.microsoft.com/office/drawing/2014/main" id="{D660B18D-F0F5-419B-B3F1-B039757C9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9">
                <a:extLst>
                  <a:ext uri="{FF2B5EF4-FFF2-40B4-BE49-F238E27FC236}">
                    <a16:creationId xmlns:a16="http://schemas.microsoft.com/office/drawing/2014/main" id="{80FAC823-69BF-42B9-BA6A-E365E721EB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82">
                <a:extLst>
                  <a:ext uri="{FF2B5EF4-FFF2-40B4-BE49-F238E27FC236}">
                    <a16:creationId xmlns:a16="http://schemas.microsoft.com/office/drawing/2014/main" id="{5B5DFB3A-61ED-4206-9B53-3E8A8CE9FF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85">
                <a:extLst>
                  <a:ext uri="{FF2B5EF4-FFF2-40B4-BE49-F238E27FC236}">
                    <a16:creationId xmlns:a16="http://schemas.microsoft.com/office/drawing/2014/main" id="{C72D0A40-CAB7-45AB-B832-628D138C69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88">
                <a:extLst>
                  <a:ext uri="{FF2B5EF4-FFF2-40B4-BE49-F238E27FC236}">
                    <a16:creationId xmlns:a16="http://schemas.microsoft.com/office/drawing/2014/main" id="{A1757DD3-2A1D-4CED-A678-ECE520A1B4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2918845-1F95-46C2-8F59-32EB33C4A3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5" name="Line 63">
                  <a:extLst>
                    <a:ext uri="{FF2B5EF4-FFF2-40B4-BE49-F238E27FC236}">
                      <a16:creationId xmlns:a16="http://schemas.microsoft.com/office/drawing/2014/main" id="{E7391FC0-5104-4751-BB86-0D12BFFBE32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Line 66">
                  <a:extLst>
                    <a:ext uri="{FF2B5EF4-FFF2-40B4-BE49-F238E27FC236}">
                      <a16:creationId xmlns:a16="http://schemas.microsoft.com/office/drawing/2014/main" id="{094BBC13-5B24-4DFD-A5AD-892345304C5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Line 67">
                  <a:extLst>
                    <a:ext uri="{FF2B5EF4-FFF2-40B4-BE49-F238E27FC236}">
                      <a16:creationId xmlns:a16="http://schemas.microsoft.com/office/drawing/2014/main" id="{5D6BCBF6-E4C8-49C4-BCE6-A57F7EB6CAC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80">
                  <a:extLst>
                    <a:ext uri="{FF2B5EF4-FFF2-40B4-BE49-F238E27FC236}">
                      <a16:creationId xmlns:a16="http://schemas.microsoft.com/office/drawing/2014/main" id="{4A5F536F-42F0-4F01-9893-075DD5BCCE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83">
                  <a:extLst>
                    <a:ext uri="{FF2B5EF4-FFF2-40B4-BE49-F238E27FC236}">
                      <a16:creationId xmlns:a16="http://schemas.microsoft.com/office/drawing/2014/main" id="{60BE5073-8B4E-47B4-AC5B-31D8FD99D2C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Line 86">
                  <a:extLst>
                    <a:ext uri="{FF2B5EF4-FFF2-40B4-BE49-F238E27FC236}">
                      <a16:creationId xmlns:a16="http://schemas.microsoft.com/office/drawing/2014/main" id="{B210067F-EA9E-4248-B2D2-39D656B3AF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89">
                  <a:extLst>
                    <a:ext uri="{FF2B5EF4-FFF2-40B4-BE49-F238E27FC236}">
                      <a16:creationId xmlns:a16="http://schemas.microsoft.com/office/drawing/2014/main" id="{B5121029-6739-4142-9E53-48DCA4F8BDC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776FFF-7CFE-4739-9104-473DA368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39C6C41-5DF4-4A11-89B7-BAB3F63B5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6F0F36F-7ABB-4F4C-9CC5-443B1936F48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F2DB5F0-FD30-4907-86AB-7DA7CA3E31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30">
                  <a:extLst>
                    <a:ext uri="{FF2B5EF4-FFF2-40B4-BE49-F238E27FC236}">
                      <a16:creationId xmlns:a16="http://schemas.microsoft.com/office/drawing/2014/main" id="{0A419F00-E825-4E5E-92EA-DDF22BB2FB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30">
                  <a:extLst>
                    <a:ext uri="{FF2B5EF4-FFF2-40B4-BE49-F238E27FC236}">
                      <a16:creationId xmlns:a16="http://schemas.microsoft.com/office/drawing/2014/main" id="{D7C5E6F1-BF29-4F80-A5F4-81345C2901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2CEDE34-3360-4BFF-8F28-053990E691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98E96F4-030D-444B-B62F-0DA0283377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5D902ED-F254-4B06-9B62-AF188FF41A7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BB14B7-5333-4EA3-A883-B3D949DA5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F2F0B6D-3339-445E-AE6F-EA80BB952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9" name="Freeform 68">
                  <a:extLst>
                    <a:ext uri="{FF2B5EF4-FFF2-40B4-BE49-F238E27FC236}">
                      <a16:creationId xmlns:a16="http://schemas.microsoft.com/office/drawing/2014/main" id="{1FD745BE-AAE8-4FD8-B107-4730C82F8C7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69">
                  <a:extLst>
                    <a:ext uri="{FF2B5EF4-FFF2-40B4-BE49-F238E27FC236}">
                      <a16:creationId xmlns:a16="http://schemas.microsoft.com/office/drawing/2014/main" id="{55D7086E-72EA-4FBD-8B82-D3ECF7D5137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70">
                  <a:extLst>
                    <a:ext uri="{FF2B5EF4-FFF2-40B4-BE49-F238E27FC236}">
                      <a16:creationId xmlns:a16="http://schemas.microsoft.com/office/drawing/2014/main" id="{246D59ED-9B4E-4F44-B189-00E3B8D72D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726404C-494E-4C74-9581-BE06BE0D27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6" name="Freeform 68">
                  <a:extLst>
                    <a:ext uri="{FF2B5EF4-FFF2-40B4-BE49-F238E27FC236}">
                      <a16:creationId xmlns:a16="http://schemas.microsoft.com/office/drawing/2014/main" id="{C61F0CD3-7875-46CD-A844-0B022BEF275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69">
                  <a:extLst>
                    <a:ext uri="{FF2B5EF4-FFF2-40B4-BE49-F238E27FC236}">
                      <a16:creationId xmlns:a16="http://schemas.microsoft.com/office/drawing/2014/main" id="{D83F2F78-08A8-49BE-AF85-1C3DD28602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Line 70">
                  <a:extLst>
                    <a:ext uri="{FF2B5EF4-FFF2-40B4-BE49-F238E27FC236}">
                      <a16:creationId xmlns:a16="http://schemas.microsoft.com/office/drawing/2014/main" id="{93069262-0DE6-4BA7-9773-656AF1E6CF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2725E2D-27B9-4A2E-B161-230C61B08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FB89E5-AD73-4E6D-BD50-5ADD055A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663" y="2607388"/>
            <a:ext cx="8803198" cy="38862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>
              <a:lnSpc>
                <a:spcPct val="140000"/>
              </a:lnSpc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В настоящее время волонтерская деятельность активно развивается и имеет высокую популярность среди молодежи, в том числе и несовершеннолетней. Однако организованное </a:t>
            </a:r>
            <a:r>
              <a:rPr lang="ru-RU" sz="18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волонтерство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на базах образовательных учреждений, администраций и иных учреждений с квалифицированными специалистами существует не во всех городских и тем более сельских поселениях. Именно поэтому молодые люди, стремясь оказать помощь и быть полезными, зачастую сталкиваются с недобросовестными </a:t>
            </a:r>
            <a:r>
              <a:rPr lang="ru-RU" sz="18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благополучателями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, которые могут преследовать коммерческую заинтересованность или не соблюдают права и гарантии волонтеров на свободный и безопасный труд, в том числе и несовершеннолетних.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5C23123-3C5C-4A8B-AD1C-138D7B73D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DC1AC98-A945-45DC-A533-43311AB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75" name="Freeform 64">
                <a:extLst>
                  <a:ext uri="{FF2B5EF4-FFF2-40B4-BE49-F238E27FC236}">
                    <a16:creationId xmlns:a16="http://schemas.microsoft.com/office/drawing/2014/main" id="{525BFDD7-7DC7-4933-95CA-274FF3A12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81">
                <a:extLst>
                  <a:ext uri="{FF2B5EF4-FFF2-40B4-BE49-F238E27FC236}">
                    <a16:creationId xmlns:a16="http://schemas.microsoft.com/office/drawing/2014/main" id="{56EAE20D-E363-445F-AAA9-8923C7A41D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1">
                <a:extLst>
                  <a:ext uri="{FF2B5EF4-FFF2-40B4-BE49-F238E27FC236}">
                    <a16:creationId xmlns:a16="http://schemas.microsoft.com/office/drawing/2014/main" id="{63DF7269-8701-4F88-89A3-EA45D9DF5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8">
                <a:extLst>
                  <a:ext uri="{FF2B5EF4-FFF2-40B4-BE49-F238E27FC236}">
                    <a16:creationId xmlns:a16="http://schemas.microsoft.com/office/drawing/2014/main" id="{2DDEEFE7-743E-40D3-AB86-C074CADC93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84">
                <a:extLst>
                  <a:ext uri="{FF2B5EF4-FFF2-40B4-BE49-F238E27FC236}">
                    <a16:creationId xmlns:a16="http://schemas.microsoft.com/office/drawing/2014/main" id="{6DC0260D-7AA3-4733-B3CB-6389FCCABD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87">
                <a:extLst>
                  <a:ext uri="{FF2B5EF4-FFF2-40B4-BE49-F238E27FC236}">
                    <a16:creationId xmlns:a16="http://schemas.microsoft.com/office/drawing/2014/main" id="{E9487A85-3305-4BD8-A4FB-7939820DE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60">
                <a:extLst>
                  <a:ext uri="{FF2B5EF4-FFF2-40B4-BE49-F238E27FC236}">
                    <a16:creationId xmlns:a16="http://schemas.microsoft.com/office/drawing/2014/main" id="{9A56408A-8D1F-4308-888A-C10250ED40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59">
                <a:extLst>
                  <a:ext uri="{FF2B5EF4-FFF2-40B4-BE49-F238E27FC236}">
                    <a16:creationId xmlns:a16="http://schemas.microsoft.com/office/drawing/2014/main" id="{B8EA7519-3D12-4CBF-9CF9-2DBF5379C4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2">
                <a:extLst>
                  <a:ext uri="{FF2B5EF4-FFF2-40B4-BE49-F238E27FC236}">
                    <a16:creationId xmlns:a16="http://schemas.microsoft.com/office/drawing/2014/main" id="{CBCFA958-AB70-45BC-86FB-95916AC8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65">
                <a:extLst>
                  <a:ext uri="{FF2B5EF4-FFF2-40B4-BE49-F238E27FC236}">
                    <a16:creationId xmlns:a16="http://schemas.microsoft.com/office/drawing/2014/main" id="{EC7CC8AD-3574-4368-9084-30AA269FB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79">
                <a:extLst>
                  <a:ext uri="{FF2B5EF4-FFF2-40B4-BE49-F238E27FC236}">
                    <a16:creationId xmlns:a16="http://schemas.microsoft.com/office/drawing/2014/main" id="{AAF385D0-C8F4-4D2E-A604-55B0C4A37A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82">
                <a:extLst>
                  <a:ext uri="{FF2B5EF4-FFF2-40B4-BE49-F238E27FC236}">
                    <a16:creationId xmlns:a16="http://schemas.microsoft.com/office/drawing/2014/main" id="{5807D27C-D4CF-4DD8-95BF-BE0E820995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85">
                <a:extLst>
                  <a:ext uri="{FF2B5EF4-FFF2-40B4-BE49-F238E27FC236}">
                    <a16:creationId xmlns:a16="http://schemas.microsoft.com/office/drawing/2014/main" id="{AF358179-B76F-48FB-9D1E-25F2B422B7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8">
                <a:extLst>
                  <a:ext uri="{FF2B5EF4-FFF2-40B4-BE49-F238E27FC236}">
                    <a16:creationId xmlns:a16="http://schemas.microsoft.com/office/drawing/2014/main" id="{4F860F54-6F02-429D-84F9-216C593FDA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F2CD1C6-D2DC-4C27-A7A3-0D6ECCB7B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0" name="Line 63">
                  <a:extLst>
                    <a:ext uri="{FF2B5EF4-FFF2-40B4-BE49-F238E27FC236}">
                      <a16:creationId xmlns:a16="http://schemas.microsoft.com/office/drawing/2014/main" id="{17251CE3-FBBE-4B37-B229-DF726C4AE56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66">
                  <a:extLst>
                    <a:ext uri="{FF2B5EF4-FFF2-40B4-BE49-F238E27FC236}">
                      <a16:creationId xmlns:a16="http://schemas.microsoft.com/office/drawing/2014/main" id="{14522961-6FA8-43A3-894B-20435789E3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Line 67">
                  <a:extLst>
                    <a:ext uri="{FF2B5EF4-FFF2-40B4-BE49-F238E27FC236}">
                      <a16:creationId xmlns:a16="http://schemas.microsoft.com/office/drawing/2014/main" id="{54230A9C-2E62-416C-A910-A26CB0BB744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80">
                  <a:extLst>
                    <a:ext uri="{FF2B5EF4-FFF2-40B4-BE49-F238E27FC236}">
                      <a16:creationId xmlns:a16="http://schemas.microsoft.com/office/drawing/2014/main" id="{EDC7B8CE-339C-4B31-9A1E-1E6F3F20E5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83">
                  <a:extLst>
                    <a:ext uri="{FF2B5EF4-FFF2-40B4-BE49-F238E27FC236}">
                      <a16:creationId xmlns:a16="http://schemas.microsoft.com/office/drawing/2014/main" id="{D5900B3C-A349-4C11-8871-F0C656F06A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86">
                  <a:extLst>
                    <a:ext uri="{FF2B5EF4-FFF2-40B4-BE49-F238E27FC236}">
                      <a16:creationId xmlns:a16="http://schemas.microsoft.com/office/drawing/2014/main" id="{B836DF39-5332-440E-BD43-94EF14B9F7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89">
                  <a:extLst>
                    <a:ext uri="{FF2B5EF4-FFF2-40B4-BE49-F238E27FC236}">
                      <a16:creationId xmlns:a16="http://schemas.microsoft.com/office/drawing/2014/main" id="{25596AFB-7112-451F-A40E-C4D365BC05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67B87DF-BE21-4275-A328-36294B5E8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F7768E-3A7E-48EA-AE6B-544137E017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0C7E39C2-9BBA-4C6E-B352-FADF72FF84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55FF2688-1869-4A97-A594-AD2F8C720A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Rectangle 30">
                  <a:extLst>
                    <a:ext uri="{FF2B5EF4-FFF2-40B4-BE49-F238E27FC236}">
                      <a16:creationId xmlns:a16="http://schemas.microsoft.com/office/drawing/2014/main" id="{035F350E-CDEC-47D7-B1F6-BB33F7263D5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30">
                  <a:extLst>
                    <a:ext uri="{FF2B5EF4-FFF2-40B4-BE49-F238E27FC236}">
                      <a16:creationId xmlns:a16="http://schemas.microsoft.com/office/drawing/2014/main" id="{32757671-5219-4448-9D74-96978B78FB2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62FFE05-1BB5-478B-ACB7-0201D6E0B8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8CF1D90-5BE7-4777-9D00-4B898D6A5D0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D066325E-CB67-49CD-9A41-2CFD6BCC903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405EB12-3265-4FD8-AE15-B453CFF08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CD1DA60-1F78-4286-AD75-48457E4E4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4" name="Freeform 68">
                  <a:extLst>
                    <a:ext uri="{FF2B5EF4-FFF2-40B4-BE49-F238E27FC236}">
                      <a16:creationId xmlns:a16="http://schemas.microsoft.com/office/drawing/2014/main" id="{F2434CC9-D9BE-4CC5-A618-AC659C5CBD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69">
                  <a:extLst>
                    <a:ext uri="{FF2B5EF4-FFF2-40B4-BE49-F238E27FC236}">
                      <a16:creationId xmlns:a16="http://schemas.microsoft.com/office/drawing/2014/main" id="{B9A88CD6-DA9C-42B2-A37B-5A0E1BED75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Line 70">
                  <a:extLst>
                    <a:ext uri="{FF2B5EF4-FFF2-40B4-BE49-F238E27FC236}">
                      <a16:creationId xmlns:a16="http://schemas.microsoft.com/office/drawing/2014/main" id="{4A018333-A419-44AE-9CF5-57D5319073C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C9BB730-80E2-4F3A-882B-7ED9186ABD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1" name="Freeform 68">
                  <a:extLst>
                    <a:ext uri="{FF2B5EF4-FFF2-40B4-BE49-F238E27FC236}">
                      <a16:creationId xmlns:a16="http://schemas.microsoft.com/office/drawing/2014/main" id="{D48E4E69-835A-40C7-A548-8947A81DC1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69">
                  <a:extLst>
                    <a:ext uri="{FF2B5EF4-FFF2-40B4-BE49-F238E27FC236}">
                      <a16:creationId xmlns:a16="http://schemas.microsoft.com/office/drawing/2014/main" id="{E4F80DAC-11B8-4A6F-9CAA-8C62C6A2E6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Line 70">
                  <a:extLst>
                    <a:ext uri="{FF2B5EF4-FFF2-40B4-BE49-F238E27FC236}">
                      <a16:creationId xmlns:a16="http://schemas.microsoft.com/office/drawing/2014/main" id="{FF491AF2-6D67-4650-B34C-5BB5F11284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87643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AD353-B92B-4B39-93B4-264BBE40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/>
                <a:cs typeface="Times New Roman"/>
              </a:rPr>
              <a:t>Цель и задачи проекта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F1C099-0426-4BED-80F7-60593EEC2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8" y="1709371"/>
            <a:ext cx="11080707" cy="47552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Цель: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 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беспечения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безопастности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, соблюдения прав и гарантий волонтеров, качественная реализация волонтерских мероприятий и развитие волонтерской деятельности среди населения на базе организованного волонтерского отряда "Чебурашки".</a:t>
            </a:r>
            <a:endParaRPr lang="ru-RU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Задачи: </a:t>
            </a:r>
            <a:endParaRPr lang="ru-RU" b="1">
              <a:solidFill>
                <a:srgbClr val="000000">
                  <a:alpha val="60000"/>
                </a:srgbClr>
              </a:solidFill>
              <a:latin typeface="Times New Roman"/>
              <a:cs typeface="Times New Roman"/>
            </a:endParaRPr>
          </a:p>
          <a:p>
            <a:pPr marL="359410" indent="-359410"/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1)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Привлечение в волонтерскую деятельность людей всех возрастов</a:t>
            </a:r>
            <a:endParaRPr lang="ru-RU" b="1">
              <a:solidFill>
                <a:srgbClr val="000000"/>
              </a:solidFill>
              <a:latin typeface="Times New Roman"/>
              <a:ea typeface="+mn-lt"/>
              <a:cs typeface="+mn-lt"/>
            </a:endParaRPr>
          </a:p>
          <a:p>
            <a:pPr marL="359410" indent="-359410"/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2)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Создать устойчивую структуру волонтерского отряда “Чебурашки”</a:t>
            </a:r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59410" indent="-359410"/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3)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Поиск партнеров-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благополучателей</a:t>
            </a:r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1800" b="1" dirty="0">
              <a:solidFill>
                <a:srgbClr val="000000">
                  <a:alpha val="60000"/>
                </a:srgb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1800" dirty="0">
              <a:solidFill>
                <a:srgbClr val="000000">
                  <a:alpha val="60000"/>
                </a:srgbClr>
              </a:solidFill>
              <a:latin typeface="Times New Roman"/>
              <a:cs typeface="Times New Roman"/>
            </a:endParaRPr>
          </a:p>
          <a:p>
            <a:pPr marL="359410" indent="-359410"/>
            <a:endParaRPr lang="ru-RU" dirty="0">
              <a:solidFill>
                <a:srgbClr val="000000">
                  <a:alpha val="60000"/>
                </a:srgb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4" descr="Стек книг с грушой">
            <a:extLst>
              <a:ext uri="{FF2B5EF4-FFF2-40B4-BE49-F238E27FC236}">
                <a16:creationId xmlns:a16="http://schemas.microsoft.com/office/drawing/2014/main" id="{24C77E91-AE37-43D6-B810-79CC65655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3646" y="3329354"/>
            <a:ext cx="3938954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8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D37A99-E19F-4D61-B787-53EDCEC11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915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D86FD23E-1826-4766-8F5E-ACEB8C95B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44" b="16677"/>
          <a:stretch/>
        </p:blipFill>
        <p:spPr>
          <a:xfrm>
            <a:off x="20" y="3427200"/>
            <a:ext cx="7210780" cy="343080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снег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179BBD6-224F-4ADF-BA1A-664497528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9" r="8454"/>
          <a:stretch/>
        </p:blipFill>
        <p:spPr>
          <a:xfrm>
            <a:off x="-1" y="10"/>
            <a:ext cx="3607200" cy="3430790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человек, в позе, люди&#10;&#10;Автоматически созданное описание">
            <a:extLst>
              <a:ext uri="{FF2B5EF4-FFF2-40B4-BE49-F238E27FC236}">
                <a16:creationId xmlns:a16="http://schemas.microsoft.com/office/drawing/2014/main" id="{14B7C260-6D47-4922-A3E1-AD30F7796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44"/>
          <a:stretch/>
        </p:blipFill>
        <p:spPr>
          <a:xfrm>
            <a:off x="3603600" y="10"/>
            <a:ext cx="3607200" cy="343079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DAB1DAB-4EA7-4E7D-82C3-44799F4F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2006" y="2877018"/>
            <a:ext cx="3505476" cy="29385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Наши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ребята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мероприятиях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муниципального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областного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уровня</a:t>
            </a:r>
            <a:endParaRPr lang="en-US" sz="2800" dirty="0">
              <a:solidFill>
                <a:srgbClr val="000000">
                  <a:alpha val="60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1150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5BCF1-F9B0-48A2-B1D0-4228CFF9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606304"/>
            <a:ext cx="10213200" cy="1112836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/>
                <a:cs typeface="Times New Roman"/>
              </a:rPr>
              <a:t>Перспектива развития и потенциал проекта</a:t>
            </a:r>
            <a:endParaRPr lang="ru-RU" sz="3600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53F390-AC22-4517-9BE0-EFF125F6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ru-RU" sz="28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Маштабирование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волонтерского отряда на районный уровень: привлечение и включение в ряды волонтеров активистов из других поселений Всеволожского района Ленинградской области;</a:t>
            </a:r>
            <a:endParaRPr lang="ru-RU" sz="2800" dirty="0">
              <a:solidFill>
                <a:srgbClr val="000000"/>
              </a:solidFill>
              <a:latin typeface="Times New Roman"/>
            </a:endParaRPr>
          </a:p>
          <a:p>
            <a:pPr marL="359410" indent="-359410"/>
            <a:endParaRPr lang="ru-RU" dirty="0"/>
          </a:p>
        </p:txBody>
      </p:sp>
      <p:pic>
        <p:nvPicPr>
          <p:cNvPr id="7" name="Рисунок 7" descr="Изображение выглядит как зонт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E66D0B6-E8FE-4DD4-88DD-91358939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55" y="3981373"/>
            <a:ext cx="3446584" cy="25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68269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RegularSeed_2SEEDS">
      <a:dk1>
        <a:srgbClr val="000000"/>
      </a:dk1>
      <a:lt1>
        <a:srgbClr val="FFFFFF"/>
      </a:lt1>
      <a:dk2>
        <a:srgbClr val="412724"/>
      </a:dk2>
      <a:lt2>
        <a:srgbClr val="E2E7E8"/>
      </a:lt2>
      <a:accent1>
        <a:srgbClr val="B1463B"/>
      </a:accent1>
      <a:accent2>
        <a:srgbClr val="C34D72"/>
      </a:accent2>
      <a:accent3>
        <a:srgbClr val="C38A4D"/>
      </a:accent3>
      <a:accent4>
        <a:srgbClr val="3BB18C"/>
      </a:accent4>
      <a:accent5>
        <a:srgbClr val="4AB0BC"/>
      </a:accent5>
      <a:accent6>
        <a:srgbClr val="3B74B1"/>
      </a:accent6>
      <a:hlink>
        <a:srgbClr val="338F99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FrostyVTI</vt:lpstr>
      <vt:lpstr>Волонтерский отряд "Чебурашки"  </vt:lpstr>
      <vt:lpstr>Презентация PowerPoint</vt:lpstr>
      <vt:lpstr>Описание проблемы, решению/снижению остроты которой посвящен проект </vt:lpstr>
      <vt:lpstr>Цель и задачи проекта </vt:lpstr>
      <vt:lpstr>Презентация PowerPoint</vt:lpstr>
      <vt:lpstr>Перспектива развития и потенциал проекта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88</cp:revision>
  <dcterms:created xsi:type="dcterms:W3CDTF">2021-06-21T12:03:57Z</dcterms:created>
  <dcterms:modified xsi:type="dcterms:W3CDTF">2021-06-21T12:19:56Z</dcterms:modified>
</cp:coreProperties>
</file>