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76" r:id="rId2"/>
    <p:sldId id="309" r:id="rId3"/>
    <p:sldId id="280" r:id="rId4"/>
    <p:sldId id="282" r:id="rId5"/>
    <p:sldId id="281" r:id="rId6"/>
    <p:sldId id="303" r:id="rId7"/>
    <p:sldId id="353" r:id="rId8"/>
    <p:sldId id="354" r:id="rId9"/>
    <p:sldId id="355" r:id="rId10"/>
    <p:sldId id="356" r:id="rId11"/>
    <p:sldId id="357" r:id="rId12"/>
    <p:sldId id="358" r:id="rId13"/>
    <p:sldId id="359" r:id="rId14"/>
    <p:sldId id="360" r:id="rId15"/>
    <p:sldId id="361" r:id="rId16"/>
    <p:sldId id="347" r:id="rId17"/>
    <p:sldId id="352" r:id="rId18"/>
    <p:sldId id="346" r:id="rId19"/>
    <p:sldId id="363" r:id="rId2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344F"/>
    <a:srgbClr val="000066"/>
    <a:srgbClr val="006699"/>
    <a:srgbClr val="000000"/>
    <a:srgbClr val="352973"/>
    <a:srgbClr val="008080"/>
    <a:srgbClr val="EAB85E"/>
    <a:srgbClr val="808080"/>
    <a:srgbClr val="29292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E929F9F4-4A8F-4326-A1B4-22849713DDAB}" styleName="Темный стиль 1 - акцент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801" autoAdjust="0"/>
    <p:restoredTop sz="95172" autoAdjust="0"/>
  </p:normalViewPr>
  <p:slideViewPr>
    <p:cSldViewPr>
      <p:cViewPr>
        <p:scale>
          <a:sx n="118" d="100"/>
          <a:sy n="118" d="100"/>
        </p:scale>
        <p:origin x="-1434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1D219B-2277-4711-B238-6DF0DC505266}" type="datetimeFigureOut">
              <a:rPr lang="ru-RU" smtClean="0"/>
              <a:pPr/>
              <a:t>15.05.2023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0A1C79-3984-4EEC-8E8A-ECC270F2A8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855334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 bwMode="ltGray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white">
          <a:xfrm>
            <a:off x="457200" y="6477000"/>
            <a:ext cx="2133600" cy="24447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white">
          <a:xfrm>
            <a:off x="5930900" y="6384925"/>
            <a:ext cx="2895600" cy="244475"/>
          </a:xfrm>
        </p:spPr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/>
            </a:lvl1pPr>
          </a:lstStyle>
          <a:p>
            <a:r>
              <a:rPr lang="en-US"/>
              <a:t>Edit your company slogan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white">
          <a:xfrm>
            <a:off x="3124200" y="6477000"/>
            <a:ext cx="1828800" cy="244475"/>
          </a:xfrm>
        </p:spPr>
        <p:txBody>
          <a:bodyPr/>
          <a:lstStyle>
            <a:lvl1pPr>
              <a:defRPr/>
            </a:lvl1pPr>
          </a:lstStyle>
          <a:p>
            <a:fld id="{4D257461-3EF1-4529-99F7-04484163635B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2873375" y="4038600"/>
            <a:ext cx="5584825" cy="3810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000" b="1">
                <a:solidFill>
                  <a:schemeClr val="bg2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 bwMode="gray">
          <a:xfrm>
            <a:off x="2819400" y="3276600"/>
            <a:ext cx="5791200" cy="682625"/>
          </a:xfrm>
        </p:spPr>
        <p:txBody>
          <a:bodyPr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120" name="Text Box 48"/>
          <p:cNvSpPr txBox="1">
            <a:spLocks noChangeArrowheads="1"/>
          </p:cNvSpPr>
          <p:nvPr/>
        </p:nvSpPr>
        <p:spPr bwMode="gray">
          <a:xfrm>
            <a:off x="6019800" y="5934075"/>
            <a:ext cx="28321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2800" b="1" i="1">
                <a:solidFill>
                  <a:schemeClr val="accent1"/>
                </a:solidFill>
              </a:rPr>
              <a:t>LOGO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www.ppt.prtxt.ru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D5915C-2876-42D8-8118-96DFEC367E3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62750" y="457200"/>
            <a:ext cx="2076450" cy="5562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457200"/>
            <a:ext cx="6076950" cy="55626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www.ppt.prtxt.ru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37A40B-3764-4012-A2F6-8CB7A880092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457200"/>
            <a:ext cx="6934200" cy="563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533400" y="1295400"/>
            <a:ext cx="8305800" cy="4724400"/>
          </a:xfrm>
        </p:spPr>
        <p:txBody>
          <a:bodyPr/>
          <a:lstStyle/>
          <a:p>
            <a:r>
              <a:rPr lang="ru-RU" smtClean="0"/>
              <a:t>Вставка таблицы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304800" y="6553200"/>
            <a:ext cx="2133600" cy="2286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5943600" y="6324600"/>
            <a:ext cx="2895600" cy="2286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www.ppt.prtxt.ru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2971800" y="6553200"/>
            <a:ext cx="2133600" cy="228600"/>
          </a:xfrm>
        </p:spPr>
        <p:txBody>
          <a:bodyPr/>
          <a:lstStyle>
            <a:lvl1pPr>
              <a:defRPr/>
            </a:lvl1pPr>
          </a:lstStyle>
          <a:p>
            <a:fld id="{906135D2-E4A4-436B-A7F7-79CAD65E703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www.ppt.prtxt.ru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13C06C-8BBE-4176-B42B-4071E65827F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www.ppt.prtxt.ru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BA1558-3F1D-4295-A854-4F1EA952A8C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33400" y="1295400"/>
            <a:ext cx="40767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62500" y="1295400"/>
            <a:ext cx="40767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www.ppt.prtxt.ru</a:t>
            </a:r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4C1018-D665-40CF-B02A-DF53B09BCC7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www.ppt.prtxt.ru</a:t>
            </a:r>
            <a:endParaRPr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901845-E37E-4AAF-805C-70706A40438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www.ppt.prtxt.ru</a:t>
            </a:r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98B676-9B13-43AF-A17D-D1F7FE58435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www.ppt.prtxt.ru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D2702C-1B9D-4B57-8D8A-7C41FEC4BAD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www.ppt.prtxt.ru</a:t>
            </a:r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DF6C1D-A9BF-4C80-890D-67D68EC58F6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www.ppt.prtxt.ru</a:t>
            </a:r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7C4E6A-6AA2-4EC6-9818-84D6F86C4C8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295400"/>
            <a:ext cx="83058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black">
          <a:xfrm>
            <a:off x="304800" y="6553200"/>
            <a:ext cx="2133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5943600" y="6324600"/>
            <a:ext cx="289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r>
              <a:rPr lang="en-US" dirty="0" smtClean="0"/>
              <a:t>www.ppt.prtxt.ru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black">
          <a:xfrm>
            <a:off x="2971800" y="6553200"/>
            <a:ext cx="2133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DE95275-4D0F-4CCD-BEE2-121137558931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black">
          <a:xfrm>
            <a:off x="1828800" y="457200"/>
            <a:ext cx="6934200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69" name="Text Box 45"/>
          <p:cNvSpPr txBox="1">
            <a:spLocks noChangeArrowheads="1"/>
          </p:cNvSpPr>
          <p:nvPr/>
        </p:nvSpPr>
        <p:spPr bwMode="black">
          <a:xfrm>
            <a:off x="7196138" y="5943600"/>
            <a:ext cx="164306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2800" b="1" i="1">
                <a:solidFill>
                  <a:schemeClr val="accent1"/>
                </a:solidFill>
              </a:rPr>
              <a:t>LOGO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800">
          <a:solidFill>
            <a:schemeClr val="accent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id172477738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286116" y="3714752"/>
            <a:ext cx="5072098" cy="1143009"/>
          </a:xfrm>
        </p:spPr>
        <p:txBody>
          <a:bodyPr/>
          <a:lstStyle/>
          <a:p>
            <a:pPr algn="ctr"/>
            <a:endParaRPr lang="ru-RU" sz="1400" dirty="0" smtClean="0">
              <a:solidFill>
                <a:srgbClr val="000066"/>
              </a:solidFill>
            </a:endParaRPr>
          </a:p>
          <a:p>
            <a:pPr algn="ctr"/>
            <a:r>
              <a:rPr lang="ru-RU" sz="1400" dirty="0" smtClean="0">
                <a:solidFill>
                  <a:srgbClr val="000066"/>
                </a:solidFill>
              </a:rPr>
              <a:t>Презентация блога</a:t>
            </a:r>
          </a:p>
          <a:p>
            <a:pPr algn="ctr"/>
            <a:r>
              <a:rPr lang="ru-RU" sz="2000" b="1" i="1" dirty="0" smtClean="0">
                <a:solidFill>
                  <a:srgbClr val="000066"/>
                </a:solidFill>
              </a:rPr>
              <a:t>«Выходные со смыслом» – </a:t>
            </a:r>
          </a:p>
          <a:p>
            <a:pPr algn="ctr"/>
            <a:r>
              <a:rPr lang="ru-RU" sz="2000" b="1" i="1" dirty="0" smtClean="0">
                <a:solidFill>
                  <a:srgbClr val="000066"/>
                </a:solidFill>
              </a:rPr>
              <a:t>километры, которые вернут тебя к жизни!» </a:t>
            </a:r>
            <a:endParaRPr lang="en-US" sz="2000" b="1" i="1" dirty="0">
              <a:solidFill>
                <a:srgbClr val="000066"/>
              </a:solidFill>
            </a:endParaRPr>
          </a:p>
        </p:txBody>
      </p:sp>
      <p:sp>
        <p:nvSpPr>
          <p:cNvPr id="6758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857488" y="2428868"/>
            <a:ext cx="5791200" cy="682625"/>
          </a:xfrm>
        </p:spPr>
        <p:txBody>
          <a:bodyPr>
            <a:noAutofit/>
          </a:bodyPr>
          <a:lstStyle/>
          <a:p>
            <a:pPr algn="ctr"/>
            <a:r>
              <a:rPr lang="ru-RU" sz="2500" b="0" i="1" dirty="0" smtClean="0">
                <a:solidFill>
                  <a:srgbClr val="000066"/>
                </a:solidFill>
              </a:rPr>
              <a:t>Муниципальное образование</a:t>
            </a:r>
            <a:br>
              <a:rPr lang="ru-RU" sz="2500" b="0" i="1" dirty="0" smtClean="0">
                <a:solidFill>
                  <a:srgbClr val="000066"/>
                </a:solidFill>
              </a:rPr>
            </a:br>
            <a:r>
              <a:rPr lang="ru-RU" sz="2500" b="0" i="1" dirty="0" smtClean="0">
                <a:solidFill>
                  <a:srgbClr val="000066"/>
                </a:solidFill>
              </a:rPr>
              <a:t>Кумёнский муниципальный район</a:t>
            </a:r>
            <a:endParaRPr lang="en-US" sz="2500" i="1" dirty="0">
              <a:solidFill>
                <a:srgbClr val="000066"/>
              </a:solidFill>
              <a:latin typeface="Britannic Bold" pitchFamily="34" charset="0"/>
            </a:endParaRPr>
          </a:p>
        </p:txBody>
      </p:sp>
      <p:sp>
        <p:nvSpPr>
          <p:cNvPr id="67589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2928926" y="3214686"/>
            <a:ext cx="5584825" cy="381000"/>
          </a:xfrm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ru-RU" dirty="0" smtClean="0"/>
              <a:t>Кировская область</a:t>
            </a:r>
            <a:endParaRPr lang="en-US" dirty="0"/>
          </a:p>
        </p:txBody>
      </p:sp>
      <p:pic>
        <p:nvPicPr>
          <p:cNvPr id="14337" name="Picture 1" descr="D:\антнаркотическая комиссия\ЛОГИНОВ\Доклад главы района за 2019 год\фото для доклада\Coat_of_Arms_of_Kumyensky_distric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15272" y="5429264"/>
            <a:ext cx="1071570" cy="13425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www.ppt.prtxt.ru</a:t>
            </a:r>
            <a:endParaRPr lang="en-US" dirty="0"/>
          </a:p>
        </p:txBody>
      </p:sp>
      <p:pic>
        <p:nvPicPr>
          <p:cNvPr id="4098" name="Picture 2" descr="D:\2020\ТУРИЗМ\ВЕЛОМАРШРУТ\ФОТО ПОСЕЛЕНИЯ\РЕЧНОЕ\Логотип Речной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3714752"/>
            <a:ext cx="4401712" cy="2928958"/>
          </a:xfrm>
          <a:prstGeom prst="rect">
            <a:avLst/>
          </a:prstGeom>
          <a:noFill/>
        </p:spPr>
      </p:pic>
      <p:pic>
        <p:nvPicPr>
          <p:cNvPr id="4099" name="Picture 3" descr="D:\2020\ТУРИЗМ\ВЕЛОМАРШРУТ\ФОТО ПОСЕЛЕНИЯ\РЕЧНОЕ\LBhrgXEY8U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000108"/>
            <a:ext cx="4188120" cy="2786082"/>
          </a:xfrm>
          <a:prstGeom prst="rect">
            <a:avLst/>
          </a:prstGeom>
          <a:noFill/>
        </p:spPr>
      </p:pic>
      <p:pic>
        <p:nvPicPr>
          <p:cNvPr id="4100" name="Picture 4" descr="D:\2020\ТУРИЗМ\ВЕЛОМАРШРУТ\ФОТО ПОСЕЛЕНИЯ\РЕЧНОЕ\jkw_ObEdH8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785862"/>
            <a:ext cx="4286280" cy="2851380"/>
          </a:xfrm>
          <a:prstGeom prst="rect">
            <a:avLst/>
          </a:prstGeom>
          <a:noFill/>
        </p:spPr>
      </p:pic>
      <p:pic>
        <p:nvPicPr>
          <p:cNvPr id="4101" name="Picture 5" descr="D:\2020\ТУРИЗМ\ВЕЛОМАРШРУТ\ФОТО ПОСЕЛЕНИЯ\РЕЧНОЕ\6drwUDstOv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54255" y="809590"/>
            <a:ext cx="4546901" cy="27586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www.ppt.prtxt.ru</a:t>
            </a:r>
            <a:endParaRPr lang="en-US" dirty="0"/>
          </a:p>
        </p:txBody>
      </p:sp>
      <p:pic>
        <p:nvPicPr>
          <p:cNvPr id="5123" name="Picture 3" descr="D:\2020\ТУРИЗМ\ВЕЛОМАРШРУТ\ФОТО ПОСЕЛЕНИЯ\НИЖНЕИВКИНО\_hmJZoWkkN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4295509" cy="2857520"/>
          </a:xfrm>
          <a:prstGeom prst="rect">
            <a:avLst/>
          </a:prstGeom>
          <a:noFill/>
        </p:spPr>
      </p:pic>
      <p:pic>
        <p:nvPicPr>
          <p:cNvPr id="5124" name="Picture 4" descr="D:\2020\ТУРИЗМ\ВЕЛОМАРШРУТ\ФОТО ПОСЕЛЕНИЯ\НИЖНЕИВКИНО\2O5JZ3-PSm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60" y="2179954"/>
            <a:ext cx="2990839" cy="4495624"/>
          </a:xfrm>
          <a:prstGeom prst="rect">
            <a:avLst/>
          </a:prstGeom>
          <a:noFill/>
        </p:spPr>
      </p:pic>
      <p:pic>
        <p:nvPicPr>
          <p:cNvPr id="5125" name="Picture 5" descr="D:\2020\ТУРИЗМ\ВЕЛОМАРШРУТ\ФОТО ПОСЕЛЕНИЯ\НИЖНЕИВКИНО\C0JzfnJK0BQ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571876"/>
            <a:ext cx="4427740" cy="2945485"/>
          </a:xfrm>
          <a:prstGeom prst="rect">
            <a:avLst/>
          </a:prstGeom>
          <a:noFill/>
        </p:spPr>
      </p:pic>
      <p:pic>
        <p:nvPicPr>
          <p:cNvPr id="5122" name="Picture 2" descr="D:\2020\ТУРИЗМ\ВЕЛОМАРШРУТ\ФОТО ПОСЕЛЕНИЯ\НИЖНЕИВКИНО\x-Y6hPSu4lo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2066" y="142852"/>
            <a:ext cx="3714776" cy="2471197"/>
          </a:xfrm>
          <a:prstGeom prst="rect">
            <a:avLst/>
          </a:prstGeom>
          <a:noFill/>
        </p:spPr>
      </p:pic>
      <p:pic>
        <p:nvPicPr>
          <p:cNvPr id="5126" name="Picture 6" descr="D:\2020\ТУРИЗМ\ВЕЛОМАРШРУТ\ФОТО ПОСЕЛЕНИЯ\НИЖНЕИВКИНО\Xj8tIdv6i2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71802" y="1857364"/>
            <a:ext cx="2857520" cy="42952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www.ppt.prtxt.ru</a:t>
            </a:r>
            <a:endParaRPr lang="en-US" dirty="0"/>
          </a:p>
        </p:txBody>
      </p:sp>
      <p:pic>
        <p:nvPicPr>
          <p:cNvPr id="6147" name="Picture 3" descr="D:\2020\ТУРИЗМ\ВЕЛОМАРШРУТ\ФОТО ПОСЕЛЕНИЯ\ПАРФЕНОВЩИНА\YTSx5b1IHm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57166"/>
            <a:ext cx="6254759" cy="3518782"/>
          </a:xfrm>
          <a:prstGeom prst="rect">
            <a:avLst/>
          </a:prstGeom>
          <a:noFill/>
        </p:spPr>
      </p:pic>
      <p:pic>
        <p:nvPicPr>
          <p:cNvPr id="6146" name="Picture 2" descr="D:\2020\ТУРИЗМ\ВЕЛОМАРШРУТ\ФОТО ПОСЕЛЕНИЯ\ПАРФЕНОВЩИНА\8NxnsHUAfVA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60" y="2213659"/>
            <a:ext cx="2953529" cy="4439543"/>
          </a:xfrm>
          <a:prstGeom prst="rect">
            <a:avLst/>
          </a:prstGeom>
          <a:noFill/>
        </p:spPr>
      </p:pic>
      <p:pic>
        <p:nvPicPr>
          <p:cNvPr id="6148" name="Picture 4" descr="D:\2020\ТУРИЗМ\ВЕЛОМАРШРУТ\ФОТО ПОСЕЛЕНИЯ\ПАРФЕНОВЩИНА\Fi9k-rNxW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57290" y="4000504"/>
            <a:ext cx="3928051" cy="261460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www.ppt.prtxt.ru</a:t>
            </a:r>
            <a:endParaRPr lang="en-US" dirty="0"/>
          </a:p>
        </p:txBody>
      </p:sp>
      <p:pic>
        <p:nvPicPr>
          <p:cNvPr id="7170" name="Picture 2" descr="D:\2020\ТУРИЗМ\ВЕЛОМАРШРУТ\ФОТО ПОСЕЛЕНИЯ\с. Быково\N0MV9YgIsew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13486" y="3643314"/>
            <a:ext cx="4417165" cy="2938450"/>
          </a:xfrm>
          <a:prstGeom prst="rect">
            <a:avLst/>
          </a:prstGeom>
          <a:noFill/>
        </p:spPr>
      </p:pic>
      <p:pic>
        <p:nvPicPr>
          <p:cNvPr id="7171" name="Picture 3" descr="D:\2020\ТУРИЗМ\ВЕЛОМАРШРУТ\ФОТО ПОСЕЛЕНИЯ\с. Быково\OOnmmiqi2_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214290"/>
            <a:ext cx="5216326" cy="3470079"/>
          </a:xfrm>
          <a:prstGeom prst="rect">
            <a:avLst/>
          </a:prstGeom>
          <a:noFill/>
        </p:spPr>
      </p:pic>
      <p:pic>
        <p:nvPicPr>
          <p:cNvPr id="7172" name="Picture 4" descr="D:\2020\ТУРИЗМ\ВЕЛОМАРШРУТ\ФОТО ПОСЕЛЕНИЯ\с. Быково\tGu7LfElBF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460" y="500042"/>
            <a:ext cx="4418941" cy="2939631"/>
          </a:xfrm>
          <a:prstGeom prst="rect">
            <a:avLst/>
          </a:prstGeom>
          <a:noFill/>
        </p:spPr>
      </p:pic>
      <p:pic>
        <p:nvPicPr>
          <p:cNvPr id="7173" name="Picture 5" descr="D:\2020\ТУРИЗМ\ВЕЛОМАРШРУТ\ФОТО ПОСЕЛЕНИЯ\с. Быково\Логотип Быково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3786190"/>
            <a:ext cx="3929058" cy="261471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www.ppt.prtxt.ru</a:t>
            </a:r>
            <a:endParaRPr lang="en-US" dirty="0"/>
          </a:p>
        </p:txBody>
      </p:sp>
      <p:pic>
        <p:nvPicPr>
          <p:cNvPr id="8194" name="Picture 2" descr="D:\2020\ТУРИЗМ\ВЕЛОМАРШРУТ\ФОТО ПОСЕЛЕНИЯ\Рябиново Куменское сельское\LMP_06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86182" y="3143248"/>
            <a:ext cx="5182099" cy="3448056"/>
          </a:xfrm>
          <a:prstGeom prst="rect">
            <a:avLst/>
          </a:prstGeom>
          <a:noFill/>
        </p:spPr>
      </p:pic>
      <p:pic>
        <p:nvPicPr>
          <p:cNvPr id="8195" name="Picture 3" descr="D:\2020\ТУРИЗМ\ВЕЛОМАРШРУТ\ФОТО ПОСЕЛЕНИЯ\Рябиново Куменское сельское\LMP_07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14290"/>
            <a:ext cx="4357686" cy="2899663"/>
          </a:xfrm>
          <a:prstGeom prst="rect">
            <a:avLst/>
          </a:prstGeom>
          <a:noFill/>
        </p:spPr>
      </p:pic>
      <p:pic>
        <p:nvPicPr>
          <p:cNvPr id="8196" name="Picture 4" descr="D:\2020\ТУРИЗМ\ВЕЛОМАРШРУТ\ФОТО ПОСЕЛЕНИЯ\Рябиново Куменское сельское\U0GsoSM8fP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285728"/>
            <a:ext cx="4642054" cy="3088054"/>
          </a:xfrm>
          <a:prstGeom prst="rect">
            <a:avLst/>
          </a:prstGeom>
          <a:noFill/>
        </p:spPr>
      </p:pic>
      <p:pic>
        <p:nvPicPr>
          <p:cNvPr id="8197" name="Picture 5" descr="D:\2020\ТУРИЗМ\ВЕЛОМАРШРУТ\ФОТО ПОСЕЛЕНИЯ\Лутошкино\f9Psl6IoPa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3714752"/>
            <a:ext cx="4320813" cy="28743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www.ppt.prtxt.ru</a:t>
            </a:r>
            <a:endParaRPr lang="en-US" dirty="0"/>
          </a:p>
        </p:txBody>
      </p:sp>
      <p:pic>
        <p:nvPicPr>
          <p:cNvPr id="9218" name="Picture 2" descr="D:\2020\ТУРИЗМ\ВЕЛОМАРШРУТ\ФОТО ПОСЕЛЕНИЯ\КУМЕНЫ\3MrKLZxDXjQ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429000"/>
            <a:ext cx="5759374" cy="3240089"/>
          </a:xfrm>
          <a:prstGeom prst="rect">
            <a:avLst/>
          </a:prstGeom>
          <a:noFill/>
        </p:spPr>
      </p:pic>
      <p:pic>
        <p:nvPicPr>
          <p:cNvPr id="9220" name="Picture 4" descr="D:\2020\ТУРИЗМ\ВЕЛОМАРШРУТ\ФОТО ПОСЕЛЕНИЯ\КУМЕНЫ\Конно - спортивный комплекс СПК Красное Знамя с яблоком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642918"/>
            <a:ext cx="4071966" cy="6119451"/>
          </a:xfrm>
          <a:prstGeom prst="rect">
            <a:avLst/>
          </a:prstGeom>
          <a:noFill/>
        </p:spPr>
      </p:pic>
      <p:pic>
        <p:nvPicPr>
          <p:cNvPr id="9221" name="Picture 5" descr="D:\2020\ТУРИЗМ\ВЕЛОМАРШРУТ\ФОТО ПОСЕЛЕНИЯ\КУМЕНЫ\2Y_WrNxW7Q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000108"/>
            <a:ext cx="4143372" cy="2756313"/>
          </a:xfrm>
          <a:prstGeom prst="rect">
            <a:avLst/>
          </a:prstGeom>
          <a:noFill/>
        </p:spPr>
      </p:pic>
      <p:pic>
        <p:nvPicPr>
          <p:cNvPr id="9222" name="Picture 6" descr="D:\2020\ТУРИЗМ\ВЕЛОМАРШРУТ\ФОТО ПОСЕЛЕНИЯ\КУМЕНЫ\OcR2uwY57l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28926" y="571480"/>
            <a:ext cx="3329019" cy="22145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dirty="0" smtClean="0"/>
              <a:t>Тема выбранного блога в ВК </a:t>
            </a:r>
            <a:br>
              <a:rPr lang="ru-RU" dirty="0" smtClean="0"/>
            </a:br>
            <a:r>
              <a:rPr lang="ru-RU" sz="2000" i="1" dirty="0" smtClean="0"/>
              <a:t>«Молодежь Куменского района»</a:t>
            </a:r>
            <a:endParaRPr lang="ru-RU" sz="2000" i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6" y="1285860"/>
            <a:ext cx="4176464" cy="944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ашивка 4"/>
          <p:cNvSpPr/>
          <p:nvPr/>
        </p:nvSpPr>
        <p:spPr>
          <a:xfrm>
            <a:off x="731838" y="2996952"/>
            <a:ext cx="720080" cy="504056"/>
          </a:xfrm>
          <a:prstGeom prst="chevro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547664" y="2924944"/>
            <a:ext cx="4536504" cy="7815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Bookman Old Style" pitchFamily="18" charset="0"/>
              </a:rPr>
              <a:t>Миссия и ценности– продвижение внутреннего туризма и пропаганда ЗОЖ среди молодежи от 16 до 35 </a:t>
            </a:r>
            <a:endParaRPr lang="ru-RU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37" y="3991979"/>
            <a:ext cx="768350" cy="530225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</p:pic>
      <p:sp>
        <p:nvSpPr>
          <p:cNvPr id="7" name="Скругленный прямоугольник 6"/>
          <p:cNvSpPr/>
          <p:nvPr/>
        </p:nvSpPr>
        <p:spPr>
          <a:xfrm>
            <a:off x="1555714" y="3861047"/>
            <a:ext cx="4511074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Bookman Old Style" pitchFamily="18" charset="0"/>
              </a:rPr>
              <a:t>Суть блога – создание контента о вело- </a:t>
            </a:r>
            <a:r>
              <a:rPr lang="ru-RU" dirty="0" err="1" smtClean="0">
                <a:solidFill>
                  <a:srgbClr val="002060"/>
                </a:solidFill>
                <a:latin typeface="Bookman Old Style" pitchFamily="18" charset="0"/>
              </a:rPr>
              <a:t>автомаршрутов</a:t>
            </a:r>
            <a:r>
              <a:rPr lang="ru-RU" dirty="0" smtClean="0">
                <a:solidFill>
                  <a:srgbClr val="002060"/>
                </a:solidFill>
                <a:latin typeface="Bookman Old Style" pitchFamily="18" charset="0"/>
              </a:rPr>
              <a:t> по достопримечательностям района</a:t>
            </a:r>
            <a:endParaRPr lang="ru-RU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48" y="4929198"/>
            <a:ext cx="768350" cy="530225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</p:pic>
      <p:sp>
        <p:nvSpPr>
          <p:cNvPr id="9" name="Скругленный прямоугольник 8"/>
          <p:cNvSpPr/>
          <p:nvPr/>
        </p:nvSpPr>
        <p:spPr>
          <a:xfrm>
            <a:off x="1571604" y="4929198"/>
            <a:ext cx="4583082" cy="6352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Bookman Old Style" pitchFamily="18" charset="0"/>
              </a:rPr>
              <a:t>Преимущество блога – сочетание туризма и  ЗОЖ</a:t>
            </a:r>
            <a:endParaRPr lang="ru-RU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045" y="1030896"/>
            <a:ext cx="2572499" cy="1711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770693"/>
            <a:ext cx="2575787" cy="3871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4929190" y="2285992"/>
            <a:ext cx="3643338" cy="3571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0066"/>
                </a:solidFill>
              </a:rPr>
              <a:t>Конкуренты – </a:t>
            </a:r>
            <a:r>
              <a:rPr lang="ru-RU" sz="1400" dirty="0" err="1" smtClean="0">
                <a:solidFill>
                  <a:srgbClr val="000066"/>
                </a:solidFill>
              </a:rPr>
              <a:t>веломаршруты</a:t>
            </a:r>
            <a:r>
              <a:rPr lang="ru-RU" sz="1400" dirty="0" smtClean="0">
                <a:solidFill>
                  <a:srgbClr val="000066"/>
                </a:solidFill>
              </a:rPr>
              <a:t> по отдельным районам области </a:t>
            </a:r>
            <a:endParaRPr lang="ru-RU" sz="1400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32626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260649"/>
            <a:ext cx="6934200" cy="525146"/>
          </a:xfrm>
        </p:spPr>
        <p:txBody>
          <a:bodyPr/>
          <a:lstStyle/>
          <a:p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500" i="1" dirty="0" smtClean="0"/>
              <a:t>Цель и задачи на ближайшие 6 месяцев</a:t>
            </a:r>
            <a:br>
              <a:rPr lang="ru-RU" sz="2500" i="1" dirty="0" smtClean="0"/>
            </a:br>
            <a:r>
              <a:rPr lang="ru-RU" sz="2500" i="1" dirty="0" smtClean="0"/>
              <a:t/>
            </a:r>
            <a:br>
              <a:rPr lang="ru-RU" sz="2500" i="1" dirty="0" smtClean="0"/>
            </a:br>
            <a:r>
              <a:rPr lang="ru-RU" sz="2200" dirty="0" smtClean="0"/>
              <a:t>Цель</a:t>
            </a:r>
            <a:r>
              <a:rPr lang="ru-RU" sz="2200" b="0" dirty="0" smtClean="0"/>
              <a:t> –</a:t>
            </a:r>
            <a:r>
              <a:rPr lang="ru-RU" sz="1800" b="0" dirty="0" smtClean="0"/>
              <a:t> создать сеть маршрутов «Выходные со смыслом» с посещением достопримечательностей поселений района</a:t>
            </a:r>
            <a:br>
              <a:rPr lang="ru-RU" sz="1800" b="0" dirty="0" smtClean="0"/>
            </a:br>
            <a:endParaRPr lang="ru-RU" sz="1800" b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844824"/>
            <a:ext cx="8659688" cy="4174976"/>
          </a:xfrm>
        </p:spPr>
        <p:txBody>
          <a:bodyPr/>
          <a:lstStyle/>
          <a:p>
            <a:pPr marL="0" indent="0">
              <a:buNone/>
            </a:pPr>
            <a:r>
              <a:rPr lang="ru-RU" sz="2000" i="1" dirty="0" smtClean="0">
                <a:solidFill>
                  <a:schemeClr val="tx1"/>
                </a:solidFill>
              </a:rPr>
              <a:t>Задачи для учреждений культуры:</a:t>
            </a:r>
            <a:endParaRPr lang="ru-RU" sz="1400" i="1" dirty="0" smtClean="0">
              <a:solidFill>
                <a:schemeClr val="tx1"/>
              </a:solidFill>
            </a:endParaRPr>
          </a:p>
          <a:p>
            <a:r>
              <a:rPr lang="ru-RU" sz="1400" i="1" dirty="0" smtClean="0">
                <a:solidFill>
                  <a:schemeClr val="tx1"/>
                </a:solidFill>
              </a:rPr>
              <a:t>Разработать сценарии для туристических групп по своему поселению на каждое время года</a:t>
            </a:r>
          </a:p>
          <a:p>
            <a:r>
              <a:rPr lang="ru-RU" sz="1400" i="1" dirty="0" smtClean="0">
                <a:solidFill>
                  <a:schemeClr val="tx1"/>
                </a:solidFill>
              </a:rPr>
              <a:t>Внести изменения в уставные документы о новой платной услуге «Предоставление  экскурсионных услуг».</a:t>
            </a:r>
          </a:p>
          <a:p>
            <a:r>
              <a:rPr lang="ru-RU" sz="1400" i="1" dirty="0" smtClean="0">
                <a:solidFill>
                  <a:schemeClr val="tx1"/>
                </a:solidFill>
              </a:rPr>
              <a:t>Провести  обучение гидов среди работников учреждений культуры.</a:t>
            </a:r>
          </a:p>
          <a:p>
            <a:pPr>
              <a:buNone/>
            </a:pPr>
            <a:endParaRPr lang="ru-RU" sz="1800" b="1" i="1" dirty="0" smtClean="0">
              <a:solidFill>
                <a:schemeClr val="tx1"/>
              </a:solidFill>
            </a:endParaRPr>
          </a:p>
          <a:p>
            <a:pPr>
              <a:buNone/>
            </a:pPr>
            <a:r>
              <a:rPr lang="ru-RU" sz="1800" b="1" i="1" dirty="0" smtClean="0">
                <a:solidFill>
                  <a:schemeClr val="tx1"/>
                </a:solidFill>
              </a:rPr>
              <a:t>Задачи для ОДМК:</a:t>
            </a:r>
          </a:p>
          <a:p>
            <a:r>
              <a:rPr lang="ru-RU" sz="1400" i="1" dirty="0" smtClean="0">
                <a:solidFill>
                  <a:schemeClr val="tx1"/>
                </a:solidFill>
              </a:rPr>
              <a:t>Работа с туроператорами Кировской области;</a:t>
            </a:r>
          </a:p>
          <a:p>
            <a:r>
              <a:rPr lang="ru-RU" sz="1400" i="1" dirty="0" smtClean="0">
                <a:solidFill>
                  <a:schemeClr val="tx1"/>
                </a:solidFill>
              </a:rPr>
              <a:t>Разработать стоимость маршрута для туристов;</a:t>
            </a:r>
          </a:p>
          <a:p>
            <a:r>
              <a:rPr lang="ru-RU" sz="1400" i="1" dirty="0" smtClean="0">
                <a:solidFill>
                  <a:schemeClr val="tx1"/>
                </a:solidFill>
              </a:rPr>
              <a:t>Взаимодействие с местными предпринимателями по вопросам создания единого </a:t>
            </a:r>
            <a:r>
              <a:rPr lang="ru-RU" sz="1400" i="1" dirty="0" err="1" smtClean="0">
                <a:solidFill>
                  <a:schemeClr val="tx1"/>
                </a:solidFill>
              </a:rPr>
              <a:t>геобренда</a:t>
            </a:r>
            <a:r>
              <a:rPr lang="ru-RU" sz="1400" i="1" dirty="0" smtClean="0">
                <a:solidFill>
                  <a:schemeClr val="tx1"/>
                </a:solidFill>
              </a:rPr>
              <a:t> поселений района, </a:t>
            </a:r>
            <a:r>
              <a:rPr lang="ru-RU" sz="1400" i="1" dirty="0" err="1" smtClean="0">
                <a:solidFill>
                  <a:schemeClr val="tx1"/>
                </a:solidFill>
              </a:rPr>
              <a:t>фандрайзинг</a:t>
            </a:r>
            <a:r>
              <a:rPr lang="ru-RU" sz="1400" i="1" dirty="0" smtClean="0">
                <a:solidFill>
                  <a:schemeClr val="tx1"/>
                </a:solidFill>
              </a:rPr>
              <a:t>;</a:t>
            </a:r>
          </a:p>
          <a:p>
            <a:r>
              <a:rPr lang="ru-RU" sz="1400" i="1" dirty="0" smtClean="0">
                <a:solidFill>
                  <a:schemeClr val="tx1"/>
                </a:solidFill>
              </a:rPr>
              <a:t>Привлечение местного населения к решению проблем, связанных с инфраструктурой района, а именно организация зон отдыха на территории частных домов. Как следствие – дополнительный заработок.</a:t>
            </a:r>
            <a:endParaRPr lang="ru-RU" sz="1400" i="1" dirty="0">
              <a:solidFill>
                <a:schemeClr val="tx1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72" y="5286388"/>
            <a:ext cx="1152525" cy="139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957128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1907704" y="332656"/>
            <a:ext cx="6934200" cy="563563"/>
          </a:xfrm>
        </p:spPr>
        <p:txBody>
          <a:bodyPr/>
          <a:lstStyle/>
          <a:p>
            <a:pPr algn="ctr"/>
            <a:r>
              <a:rPr lang="ru-RU" sz="3000" dirty="0" smtClean="0">
                <a:solidFill>
                  <a:schemeClr val="tx1">
                    <a:lumMod val="95000"/>
                  </a:schemeClr>
                </a:solidFill>
                <a:latin typeface="Gabriola" pitchFamily="82" charset="0"/>
              </a:rPr>
              <a:t>Перспективы  продвижения  маршрутов</a:t>
            </a:r>
            <a:endParaRPr lang="en-US" sz="3000" dirty="0">
              <a:solidFill>
                <a:schemeClr val="tx1">
                  <a:lumMod val="95000"/>
                </a:schemeClr>
              </a:solidFill>
              <a:latin typeface="Gabriola" pitchFamily="82" charset="0"/>
            </a:endParaRPr>
          </a:p>
        </p:txBody>
      </p:sp>
      <p:sp>
        <p:nvSpPr>
          <p:cNvPr id="82947" name="AutoShape 3"/>
          <p:cNvSpPr>
            <a:spLocks noChangeArrowheads="1"/>
          </p:cNvSpPr>
          <p:nvPr/>
        </p:nvSpPr>
        <p:spPr bwMode="gray">
          <a:xfrm rot="19332504">
            <a:off x="5148949" y="2498405"/>
            <a:ext cx="792163" cy="288925"/>
          </a:xfrm>
          <a:prstGeom prst="rightArrow">
            <a:avLst>
              <a:gd name="adj1" fmla="val 35167"/>
              <a:gd name="adj2" fmla="val 111029"/>
            </a:avLst>
          </a:prstGeom>
          <a:solidFill>
            <a:schemeClr val="accent1">
              <a:lumMod val="75000"/>
            </a:schemeClr>
          </a:soli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82948" name="AutoShape 4"/>
          <p:cNvSpPr>
            <a:spLocks noChangeArrowheads="1"/>
          </p:cNvSpPr>
          <p:nvPr/>
        </p:nvSpPr>
        <p:spPr bwMode="gray">
          <a:xfrm rot="1545593">
            <a:off x="5387511" y="4090837"/>
            <a:ext cx="792162" cy="288925"/>
          </a:xfrm>
          <a:prstGeom prst="rightArrow">
            <a:avLst>
              <a:gd name="adj1" fmla="val 35167"/>
              <a:gd name="adj2" fmla="val 111028"/>
            </a:avLst>
          </a:prstGeom>
          <a:solidFill>
            <a:schemeClr val="accent2">
              <a:lumMod val="75000"/>
            </a:schemeClr>
          </a:soli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82949" name="AutoShape 5"/>
          <p:cNvSpPr>
            <a:spLocks noChangeArrowheads="1"/>
          </p:cNvSpPr>
          <p:nvPr/>
        </p:nvSpPr>
        <p:spPr bwMode="gray">
          <a:xfrm rot="35969022">
            <a:off x="3133344" y="2546983"/>
            <a:ext cx="792163" cy="288925"/>
          </a:xfrm>
          <a:prstGeom prst="rightArrow">
            <a:avLst>
              <a:gd name="adj1" fmla="val 35167"/>
              <a:gd name="adj2" fmla="val 111029"/>
            </a:avLst>
          </a:prstGeom>
          <a:solidFill>
            <a:schemeClr val="accent2">
              <a:lumMod val="75000"/>
            </a:schemeClr>
          </a:soli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82950" name="AutoShape 6"/>
          <p:cNvSpPr>
            <a:spLocks noChangeArrowheads="1"/>
          </p:cNvSpPr>
          <p:nvPr/>
        </p:nvSpPr>
        <p:spPr bwMode="gray">
          <a:xfrm rot="9540822">
            <a:off x="2867711" y="4122760"/>
            <a:ext cx="792163" cy="288925"/>
          </a:xfrm>
          <a:prstGeom prst="rightArrow">
            <a:avLst>
              <a:gd name="adj1" fmla="val 35167"/>
              <a:gd name="adj2" fmla="val 111029"/>
            </a:avLst>
          </a:prstGeom>
          <a:solidFill>
            <a:schemeClr val="accent2">
              <a:lumMod val="75000"/>
            </a:schemeClr>
          </a:soli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82953" name="Oval 9"/>
          <p:cNvSpPr>
            <a:spLocks noChangeArrowheads="1"/>
          </p:cNvSpPr>
          <p:nvPr/>
        </p:nvSpPr>
        <p:spPr bwMode="gray">
          <a:xfrm>
            <a:off x="2581275" y="1817688"/>
            <a:ext cx="3743325" cy="3744912"/>
          </a:xfrm>
          <a:prstGeom prst="ellipse">
            <a:avLst/>
          </a:prstGeom>
          <a:noFill/>
          <a:ln w="38100" algn="ctr">
            <a:solidFill>
              <a:schemeClr val="bg2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3059832" y="2060848"/>
            <a:ext cx="360363" cy="360363"/>
            <a:chOff x="1973" y="1706"/>
            <a:chExt cx="227" cy="227"/>
          </a:xfrm>
        </p:grpSpPr>
        <p:sp>
          <p:nvSpPr>
            <p:cNvPr id="82955" name="Oval 11"/>
            <p:cNvSpPr>
              <a:spLocks noChangeArrowheads="1"/>
            </p:cNvSpPr>
            <p:nvPr/>
          </p:nvSpPr>
          <p:spPr bwMode="gray">
            <a:xfrm>
              <a:off x="1973" y="1706"/>
              <a:ext cx="227" cy="227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3372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2956" name="Oval 12"/>
            <p:cNvSpPr>
              <a:spLocks noChangeArrowheads="1"/>
            </p:cNvSpPr>
            <p:nvPr/>
          </p:nvSpPr>
          <p:spPr bwMode="gray">
            <a:xfrm>
              <a:off x="1983" y="1725"/>
              <a:ext cx="141" cy="142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33725"/>
                    <a:invGamma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2555776" y="4293096"/>
            <a:ext cx="360362" cy="360362"/>
            <a:chOff x="2109" y="3612"/>
            <a:chExt cx="227" cy="227"/>
          </a:xfrm>
        </p:grpSpPr>
        <p:sp>
          <p:nvSpPr>
            <p:cNvPr id="82961" name="Oval 17"/>
            <p:cNvSpPr>
              <a:spLocks noChangeArrowheads="1"/>
            </p:cNvSpPr>
            <p:nvPr/>
          </p:nvSpPr>
          <p:spPr bwMode="gray">
            <a:xfrm>
              <a:off x="2109" y="3612"/>
              <a:ext cx="227" cy="227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3372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2962" name="Oval 18"/>
            <p:cNvSpPr>
              <a:spLocks noChangeArrowheads="1"/>
            </p:cNvSpPr>
            <p:nvPr/>
          </p:nvSpPr>
          <p:spPr bwMode="gray">
            <a:xfrm>
              <a:off x="2119" y="3631"/>
              <a:ext cx="141" cy="142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33725"/>
                    <a:invGamma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5857884" y="2143116"/>
            <a:ext cx="360362" cy="360362"/>
            <a:chOff x="3470" y="1706"/>
            <a:chExt cx="227" cy="227"/>
          </a:xfrm>
        </p:grpSpPr>
        <p:sp>
          <p:nvSpPr>
            <p:cNvPr id="82964" name="Oval 20"/>
            <p:cNvSpPr>
              <a:spLocks noChangeArrowheads="1"/>
            </p:cNvSpPr>
            <p:nvPr/>
          </p:nvSpPr>
          <p:spPr bwMode="gray">
            <a:xfrm>
              <a:off x="3470" y="1706"/>
              <a:ext cx="227" cy="227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3372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2965" name="Oval 21"/>
            <p:cNvSpPr>
              <a:spLocks noChangeArrowheads="1"/>
            </p:cNvSpPr>
            <p:nvPr/>
          </p:nvSpPr>
          <p:spPr bwMode="gray">
            <a:xfrm>
              <a:off x="3480" y="1725"/>
              <a:ext cx="141" cy="142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33725"/>
                    <a:invGamma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6084168" y="4365104"/>
            <a:ext cx="360363" cy="360362"/>
            <a:chOff x="3515" y="3521"/>
            <a:chExt cx="227" cy="227"/>
          </a:xfrm>
        </p:grpSpPr>
        <p:sp>
          <p:nvSpPr>
            <p:cNvPr id="82970" name="Oval 26"/>
            <p:cNvSpPr>
              <a:spLocks noChangeArrowheads="1"/>
            </p:cNvSpPr>
            <p:nvPr/>
          </p:nvSpPr>
          <p:spPr bwMode="gray">
            <a:xfrm>
              <a:off x="3515" y="3521"/>
              <a:ext cx="227" cy="227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3372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2971" name="Oval 27"/>
            <p:cNvSpPr>
              <a:spLocks noChangeArrowheads="1"/>
            </p:cNvSpPr>
            <p:nvPr/>
          </p:nvSpPr>
          <p:spPr bwMode="gray">
            <a:xfrm>
              <a:off x="3525" y="3540"/>
              <a:ext cx="141" cy="142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33725"/>
                    <a:invGamma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82972" name="Oval 28"/>
          <p:cNvSpPr>
            <a:spLocks noChangeArrowheads="1"/>
          </p:cNvSpPr>
          <p:nvPr/>
        </p:nvSpPr>
        <p:spPr bwMode="gray">
          <a:xfrm>
            <a:off x="3513138" y="2770188"/>
            <a:ext cx="1944687" cy="1944687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tint val="0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tint val="0"/>
                  <a:invGamma/>
                </a:schemeClr>
              </a:gs>
            </a:gsLst>
            <a:lin ang="2700000" scaled="1"/>
          </a:gradFill>
          <a:ln w="38100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82973" name="Oval 29"/>
          <p:cNvSpPr>
            <a:spLocks noChangeArrowheads="1"/>
          </p:cNvSpPr>
          <p:nvPr/>
        </p:nvSpPr>
        <p:spPr bwMode="gray">
          <a:xfrm>
            <a:off x="3724275" y="2981325"/>
            <a:ext cx="1522413" cy="1522413"/>
          </a:xfrm>
          <a:prstGeom prst="ellipse">
            <a:avLst/>
          </a:prstGeom>
          <a:solidFill>
            <a:srgbClr val="333333"/>
          </a:solidFill>
          <a:ln w="38100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82974" name="Oval 30"/>
          <p:cNvSpPr>
            <a:spLocks noChangeArrowheads="1"/>
          </p:cNvSpPr>
          <p:nvPr/>
        </p:nvSpPr>
        <p:spPr bwMode="gray">
          <a:xfrm>
            <a:off x="3746500" y="3000375"/>
            <a:ext cx="1471613" cy="1473200"/>
          </a:xfrm>
          <a:prstGeom prst="ellipse">
            <a:avLst/>
          </a:prstGeom>
          <a:gradFill rotWithShape="1">
            <a:gsLst>
              <a:gs pos="0">
                <a:srgbClr val="D6E1E2">
                  <a:gamma/>
                  <a:shade val="46275"/>
                  <a:invGamma/>
                </a:srgbClr>
              </a:gs>
              <a:gs pos="100000">
                <a:srgbClr val="D6E1E2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vert="eaVert" wrap="none" anchor="ctr"/>
          <a:lstStyle/>
          <a:p>
            <a:endParaRPr lang="ru-RU"/>
          </a:p>
        </p:txBody>
      </p:sp>
      <p:sp>
        <p:nvSpPr>
          <p:cNvPr id="82975" name="Oval 31"/>
          <p:cNvSpPr>
            <a:spLocks noChangeArrowheads="1"/>
          </p:cNvSpPr>
          <p:nvPr/>
        </p:nvSpPr>
        <p:spPr bwMode="gray">
          <a:xfrm>
            <a:off x="3763963" y="3009900"/>
            <a:ext cx="1438275" cy="1435100"/>
          </a:xfrm>
          <a:prstGeom prst="ellipse">
            <a:avLst/>
          </a:prstGeom>
          <a:gradFill rotWithShape="1">
            <a:gsLst>
              <a:gs pos="0">
                <a:srgbClr val="D6E1E2">
                  <a:alpha val="0"/>
                </a:srgbClr>
              </a:gs>
              <a:gs pos="100000">
                <a:srgbClr val="D6E1E2">
                  <a:gamma/>
                  <a:tint val="34902"/>
                  <a:invGamma/>
                </a:srgbClr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vert="eaVert" wrap="none" anchor="ctr"/>
          <a:lstStyle/>
          <a:p>
            <a:endParaRPr lang="ru-RU"/>
          </a:p>
        </p:txBody>
      </p:sp>
      <p:sp>
        <p:nvSpPr>
          <p:cNvPr id="82976" name="Oval 32"/>
          <p:cNvSpPr>
            <a:spLocks noChangeArrowheads="1"/>
          </p:cNvSpPr>
          <p:nvPr/>
        </p:nvSpPr>
        <p:spPr bwMode="gray">
          <a:xfrm>
            <a:off x="3203848" y="2636912"/>
            <a:ext cx="2520280" cy="2232248"/>
          </a:xfrm>
          <a:prstGeom prst="ellipse">
            <a:avLst/>
          </a:prstGeom>
          <a:gradFill rotWithShape="1">
            <a:gsLst>
              <a:gs pos="0">
                <a:srgbClr val="D6E1E2">
                  <a:gamma/>
                  <a:shade val="79216"/>
                  <a:invGamma/>
                </a:srgbClr>
              </a:gs>
              <a:gs pos="100000">
                <a:srgbClr val="D6E1E2">
                  <a:alpha val="48000"/>
                </a:srgbClr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vert="eaVert" wrap="none" anchor="ctr"/>
          <a:lstStyle/>
          <a:p>
            <a:endParaRPr lang="ru-RU"/>
          </a:p>
        </p:txBody>
      </p:sp>
      <p:sp>
        <p:nvSpPr>
          <p:cNvPr id="82977" name="Oval 33"/>
          <p:cNvSpPr>
            <a:spLocks noChangeArrowheads="1"/>
          </p:cNvSpPr>
          <p:nvPr/>
        </p:nvSpPr>
        <p:spPr bwMode="gray">
          <a:xfrm>
            <a:off x="3860800" y="3060700"/>
            <a:ext cx="1214438" cy="1090613"/>
          </a:xfrm>
          <a:prstGeom prst="ellipse">
            <a:avLst/>
          </a:prstGeom>
          <a:gradFill rotWithShape="1">
            <a:gsLst>
              <a:gs pos="0">
                <a:srgbClr val="D6E1E2">
                  <a:gamma/>
                  <a:tint val="0"/>
                  <a:invGamma/>
                </a:srgbClr>
              </a:gs>
              <a:gs pos="100000">
                <a:srgbClr val="D6E1E2">
                  <a:alpha val="38000"/>
                </a:srgbClr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vert="eaVert" wrap="none" anchor="ctr"/>
          <a:lstStyle/>
          <a:p>
            <a:endParaRPr lang="ru-RU"/>
          </a:p>
        </p:txBody>
      </p:sp>
      <p:sp>
        <p:nvSpPr>
          <p:cNvPr id="82978" name="Text Box 34"/>
          <p:cNvSpPr txBox="1">
            <a:spLocks noChangeArrowheads="1"/>
          </p:cNvSpPr>
          <p:nvPr/>
        </p:nvSpPr>
        <p:spPr bwMode="gray">
          <a:xfrm>
            <a:off x="3283509" y="3470275"/>
            <a:ext cx="2392835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ru-RU" sz="2800" dirty="0" smtClean="0">
                <a:solidFill>
                  <a:schemeClr val="bg1"/>
                </a:solidFill>
              </a:rPr>
              <a:t>Перспективы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82980" name="Text Box 36"/>
          <p:cNvSpPr txBox="1">
            <a:spLocks noChangeArrowheads="1"/>
          </p:cNvSpPr>
          <p:nvPr/>
        </p:nvSpPr>
        <p:spPr bwMode="black">
          <a:xfrm>
            <a:off x="0" y="1340768"/>
            <a:ext cx="3286125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endParaRPr lang="ru-RU" sz="1600" dirty="0" smtClean="0"/>
          </a:p>
        </p:txBody>
      </p:sp>
      <p:sp>
        <p:nvSpPr>
          <p:cNvPr id="82982" name="Text Box 38"/>
          <p:cNvSpPr txBox="1">
            <a:spLocks noChangeArrowheads="1"/>
          </p:cNvSpPr>
          <p:nvPr/>
        </p:nvSpPr>
        <p:spPr bwMode="black">
          <a:xfrm>
            <a:off x="179512" y="3861048"/>
            <a:ext cx="2376264" cy="9233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ru-RU" b="1" dirty="0" smtClean="0">
                <a:solidFill>
                  <a:schemeClr val="tx1">
                    <a:lumMod val="95000"/>
                  </a:schemeClr>
                </a:solidFill>
              </a:rPr>
              <a:t>Организация комбинированных туров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0" y="1340768"/>
            <a:ext cx="334786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endParaRPr lang="ru-RU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ctr" eaLnBrk="0" hangingPunct="0"/>
            <a:r>
              <a:rPr lang="ru-RU" b="1" dirty="0" smtClean="0">
                <a:solidFill>
                  <a:schemeClr val="tx1">
                    <a:lumMod val="95000"/>
                  </a:schemeClr>
                </a:solidFill>
              </a:rPr>
              <a:t>Размещение  рекламы, </a:t>
            </a:r>
          </a:p>
          <a:p>
            <a:pPr algn="ctr" eaLnBrk="0" hangingPunct="0"/>
            <a:r>
              <a:rPr lang="ru-RU" b="1" dirty="0" smtClean="0">
                <a:solidFill>
                  <a:schemeClr val="tx1">
                    <a:lumMod val="95000"/>
                  </a:schemeClr>
                </a:solidFill>
              </a:rPr>
              <a:t>тесное сотрудничество с туристическими агентствами</a:t>
            </a:r>
            <a:endParaRPr lang="en-US" b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6372200" y="3933056"/>
            <a:ext cx="25924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ru-RU" b="1" dirty="0" smtClean="0">
                <a:solidFill>
                  <a:schemeClr val="tx1">
                    <a:lumMod val="95000"/>
                  </a:schemeClr>
                </a:solidFill>
              </a:rPr>
              <a:t>Развитие инфраструктуры</a:t>
            </a:r>
            <a:endParaRPr lang="ru-RU" b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5715008" y="1000108"/>
            <a:ext cx="30963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endParaRPr lang="ru-RU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ctr" eaLnBrk="0" hangingPunct="0"/>
            <a:r>
              <a:rPr lang="ru-RU" b="1" dirty="0" smtClean="0">
                <a:solidFill>
                  <a:schemeClr val="tx1">
                    <a:lumMod val="95000"/>
                  </a:schemeClr>
                </a:solidFill>
              </a:rPr>
              <a:t>Привлечение  организаций и объединений  для сотрудничества в каждом поселении</a:t>
            </a:r>
            <a:endParaRPr lang="ru-RU" b="1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36" name="Picture 1" descr="D:\антнаркотическая комиссия\ЛОГИНОВ\Доклад главы района за 2019 год\фото для доклада\Coat_of_Arms_of_Kumyensky_distric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43834" y="5425996"/>
            <a:ext cx="1142976" cy="14320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771800" y="3214686"/>
            <a:ext cx="6372200" cy="1224136"/>
          </a:xfrm>
        </p:spPr>
        <p:txBody>
          <a:bodyPr/>
          <a:lstStyle/>
          <a:p>
            <a:r>
              <a:rPr lang="ru-RU" sz="3700" dirty="0" smtClean="0">
                <a:solidFill>
                  <a:schemeClr val="accent2">
                    <a:lumMod val="50000"/>
                  </a:schemeClr>
                </a:solidFill>
              </a:rPr>
              <a:t>Благодарю за внимание!</a:t>
            </a:r>
          </a:p>
          <a:p>
            <a:endParaRPr lang="ru-RU" sz="2500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Валерия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Шулятьева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, </a:t>
            </a:r>
          </a:p>
          <a:p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начальник отдела по делам молодежи</a:t>
            </a:r>
          </a:p>
          <a:p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и культуры управления социальной </a:t>
            </a:r>
          </a:p>
          <a:p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работы администрации Кумёнского района </a:t>
            </a:r>
          </a:p>
          <a:p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Кировской области</a:t>
            </a:r>
          </a:p>
          <a:p>
            <a:endParaRPr lang="ru-RU" sz="2500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ru-RU" sz="2500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en-US" sz="25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1139" name="WordArt 3"/>
          <p:cNvSpPr>
            <a:spLocks noChangeArrowheads="1" noChangeShapeType="1" noTextEdit="1"/>
          </p:cNvSpPr>
          <p:nvPr/>
        </p:nvSpPr>
        <p:spPr bwMode="gray">
          <a:xfrm>
            <a:off x="2819400" y="3276600"/>
            <a:ext cx="4724400" cy="6096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endParaRPr lang="ru-RU" sz="5400" b="1" kern="10" dirty="0">
              <a:ln w="28575">
                <a:solidFill>
                  <a:schemeClr val="tx1"/>
                </a:solidFill>
                <a:round/>
                <a:headEnd/>
                <a:tailEnd/>
              </a:ln>
              <a:gradFill rotWithShape="1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0" scaled="1"/>
              </a:gradFill>
              <a:effectLst>
                <a:outerShdw dist="89803" dir="2700000" algn="ctr" rotWithShape="0">
                  <a:srgbClr val="000000">
                    <a:alpha val="50000"/>
                  </a:srgbClr>
                </a:outerShdw>
              </a:effectLst>
              <a:latin typeface="Verdana"/>
            </a:endParaRPr>
          </a:p>
        </p:txBody>
      </p:sp>
      <p:pic>
        <p:nvPicPr>
          <p:cNvPr id="7" name="Picture 1" descr="D:\антнаркотическая комиссия\ЛОГИНОВ\Доклад главы района за 2019 год\фото для доклада\Coat_of_Arms_of_Kumyensky_distric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58082" y="5067984"/>
            <a:ext cx="1428728" cy="1790015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857488" y="5643578"/>
            <a:ext cx="30059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2">
                    <a:lumMod val="25000"/>
                  </a:schemeClr>
                </a:solidFill>
                <a:hlinkClick r:id="rId3"/>
              </a:rPr>
              <a:t>https://vk.com/id172477738</a:t>
            </a:r>
            <a:endParaRPr lang="ru-RU" dirty="0" smtClean="0">
              <a:solidFill>
                <a:schemeClr val="tx2">
                  <a:lumMod val="25000"/>
                </a:schemeClr>
              </a:solidFill>
            </a:endParaRPr>
          </a:p>
          <a:p>
            <a:r>
              <a:rPr lang="ru-RU" dirty="0" smtClean="0">
                <a:solidFill>
                  <a:schemeClr val="tx2">
                    <a:lumMod val="25000"/>
                  </a:schemeClr>
                </a:solidFill>
              </a:rPr>
              <a:t>89195195663</a:t>
            </a:r>
            <a:endParaRPr lang="ru-RU" dirty="0">
              <a:solidFill>
                <a:schemeClr val="tx2">
                  <a:lumMod val="25000"/>
                </a:schemeClr>
              </a:solidFill>
            </a:endParaRPr>
          </a:p>
        </p:txBody>
      </p:sp>
      <p:pic>
        <p:nvPicPr>
          <p:cNvPr id="3074" name="Picture 2" descr="https://sun9-26.userapi.com/c836725/v836725738/21aa7/O4nayYQQV5U.jpg"/>
          <p:cNvPicPr>
            <a:picLocks noChangeAspect="1" noChangeArrowheads="1"/>
          </p:cNvPicPr>
          <p:nvPr/>
        </p:nvPicPr>
        <p:blipFill>
          <a:blip r:embed="rId4" cstate="print"/>
          <a:srcRect l="11935" t="29091" r="20017"/>
          <a:stretch>
            <a:fillRect/>
          </a:stretch>
        </p:blipFill>
        <p:spPr bwMode="auto">
          <a:xfrm>
            <a:off x="428596" y="2000240"/>
            <a:ext cx="2280528" cy="42351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1428728" y="260648"/>
            <a:ext cx="7572428" cy="760115"/>
          </a:xfrm>
        </p:spPr>
        <p:txBody>
          <a:bodyPr/>
          <a:lstStyle/>
          <a:p>
            <a:pPr algn="ctr"/>
            <a:r>
              <a:rPr lang="ru-RU" sz="3600" dirty="0" smtClean="0">
                <a:latin typeface="Gabriola" pitchFamily="82" charset="0"/>
              </a:rPr>
              <a:t>Потенциальные  туристические  маршруты </a:t>
            </a:r>
            <a:br>
              <a:rPr lang="ru-RU" sz="3600" dirty="0" smtClean="0">
                <a:latin typeface="Gabriola" pitchFamily="82" charset="0"/>
              </a:rPr>
            </a:br>
            <a:r>
              <a:rPr lang="ru-RU" sz="3600" dirty="0" smtClean="0">
                <a:latin typeface="Gabriola" pitchFamily="82" charset="0"/>
              </a:rPr>
              <a:t>в Куменском районе</a:t>
            </a:r>
            <a:endParaRPr lang="en-US" sz="3600" dirty="0">
              <a:latin typeface="Gabriola" pitchFamily="82" charset="0"/>
            </a:endParaRPr>
          </a:p>
        </p:txBody>
      </p:sp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3061384" y="2850340"/>
            <a:ext cx="3022783" cy="803891"/>
            <a:chOff x="1811" y="1802"/>
            <a:chExt cx="1947" cy="310"/>
          </a:xfrm>
        </p:grpSpPr>
        <p:sp>
          <p:nvSpPr>
            <p:cNvPr id="77828" name="AutoShape 4"/>
            <p:cNvSpPr>
              <a:spLocks noChangeArrowheads="1"/>
            </p:cNvSpPr>
            <p:nvPr/>
          </p:nvSpPr>
          <p:spPr bwMode="gray">
            <a:xfrm rot="16200000" flipH="1">
              <a:off x="1759" y="1854"/>
              <a:ext cx="309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7829" name="AutoShape 5"/>
            <p:cNvSpPr>
              <a:spLocks noChangeArrowheads="1"/>
            </p:cNvSpPr>
            <p:nvPr/>
          </p:nvSpPr>
          <p:spPr bwMode="gray">
            <a:xfrm rot="5400000" flipH="1">
              <a:off x="3500" y="1855"/>
              <a:ext cx="309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77831" name="Oval 7"/>
          <p:cNvSpPr>
            <a:spLocks noChangeArrowheads="1"/>
          </p:cNvSpPr>
          <p:nvPr/>
        </p:nvSpPr>
        <p:spPr bwMode="gray">
          <a:xfrm>
            <a:off x="3419872" y="2132856"/>
            <a:ext cx="2290366" cy="2335957"/>
          </a:xfrm>
          <a:prstGeom prst="ellipse">
            <a:avLst/>
          </a:prstGeom>
          <a:gradFill rotWithShape="1">
            <a:gsLst>
              <a:gs pos="0">
                <a:srgbClr val="FFFFFF">
                  <a:gamma/>
                  <a:shade val="46275"/>
                  <a:invGamma/>
                </a:srgbClr>
              </a:gs>
              <a:gs pos="50000">
                <a:srgbClr val="FFFFFF"/>
              </a:gs>
              <a:gs pos="100000">
                <a:srgbClr val="FFFFFF">
                  <a:gamma/>
                  <a:shade val="46275"/>
                  <a:invGamma/>
                </a:srgbClr>
              </a:gs>
            </a:gsLst>
            <a:lin ang="5400000" scaled="1"/>
          </a:gradFill>
          <a:ln w="57150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7832" name="Oval 8"/>
          <p:cNvSpPr>
            <a:spLocks noChangeArrowheads="1"/>
          </p:cNvSpPr>
          <p:nvPr/>
        </p:nvSpPr>
        <p:spPr bwMode="gray">
          <a:xfrm>
            <a:off x="3563888" y="2348880"/>
            <a:ext cx="1998712" cy="1970708"/>
          </a:xfrm>
          <a:prstGeom prst="ellipse">
            <a:avLst/>
          </a:prstGeom>
          <a:gradFill rotWithShape="1">
            <a:gsLst>
              <a:gs pos="0">
                <a:srgbClr val="FFFFFF">
                  <a:gamma/>
                  <a:shade val="63529"/>
                  <a:invGamma/>
                </a:srgbClr>
              </a:gs>
              <a:gs pos="50000">
                <a:srgbClr val="FFFFFF"/>
              </a:gs>
              <a:gs pos="100000">
                <a:srgbClr val="FFFFFF">
                  <a:gamma/>
                  <a:shade val="63529"/>
                  <a:invGamma/>
                </a:srgbClr>
              </a:gs>
            </a:gsLst>
            <a:lin ang="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7836" name="Oval 12"/>
          <p:cNvSpPr>
            <a:spLocks noChangeArrowheads="1"/>
          </p:cNvSpPr>
          <p:nvPr/>
        </p:nvSpPr>
        <p:spPr bwMode="gray">
          <a:xfrm>
            <a:off x="3563888" y="2379758"/>
            <a:ext cx="2016224" cy="1861006"/>
          </a:xfrm>
          <a:prstGeom prst="ellipse">
            <a:avLst/>
          </a:prstGeom>
          <a:gradFill rotWithShape="1">
            <a:gsLst>
              <a:gs pos="0">
                <a:srgbClr val="FFCC00"/>
              </a:gs>
              <a:gs pos="100000">
                <a:srgbClr val="FFCC00">
                  <a:gamma/>
                  <a:shade val="48627"/>
                  <a:invGamma/>
                </a:srgbClr>
              </a:gs>
            </a:gsLst>
            <a:lin ang="2700000" scaled="1"/>
          </a:gradFill>
          <a:ln w="38100" algn="ctr">
            <a:noFill/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Основные направления</a:t>
            </a:r>
          </a:p>
          <a:p>
            <a:pPr algn="ctr"/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 развития внутреннего туризма</a:t>
            </a:r>
          </a:p>
        </p:txBody>
      </p:sp>
      <p:sp>
        <p:nvSpPr>
          <p:cNvPr id="77837" name="AutoShape 13"/>
          <p:cNvSpPr>
            <a:spLocks noChangeArrowheads="1"/>
          </p:cNvSpPr>
          <p:nvPr/>
        </p:nvSpPr>
        <p:spPr bwMode="gray">
          <a:xfrm>
            <a:off x="323528" y="2924944"/>
            <a:ext cx="2664296" cy="1080120"/>
          </a:xfrm>
          <a:prstGeom prst="can">
            <a:avLst>
              <a:gd name="adj" fmla="val 21473"/>
            </a:avLst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dirty="0" smtClean="0"/>
              <a:t>Лечебно-</a:t>
            </a:r>
          </a:p>
          <a:p>
            <a:pPr algn="ctr"/>
            <a:r>
              <a:rPr lang="ru-RU" dirty="0" smtClean="0"/>
              <a:t>оздоровительный</a:t>
            </a:r>
          </a:p>
        </p:txBody>
      </p:sp>
      <p:sp>
        <p:nvSpPr>
          <p:cNvPr id="77839" name="AutoShape 15"/>
          <p:cNvSpPr>
            <a:spLocks noChangeArrowheads="1"/>
          </p:cNvSpPr>
          <p:nvPr/>
        </p:nvSpPr>
        <p:spPr bwMode="gray">
          <a:xfrm>
            <a:off x="395536" y="1556792"/>
            <a:ext cx="2700808" cy="987592"/>
          </a:xfrm>
          <a:prstGeom prst="can">
            <a:avLst>
              <a:gd name="adj" fmla="val 16754"/>
            </a:avLst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dirty="0" smtClean="0"/>
              <a:t>Культурно-</a:t>
            </a:r>
          </a:p>
          <a:p>
            <a:pPr algn="ctr"/>
            <a:r>
              <a:rPr lang="ru-RU" dirty="0" smtClean="0"/>
              <a:t>познавательный</a:t>
            </a:r>
          </a:p>
        </p:txBody>
      </p:sp>
      <p:sp>
        <p:nvSpPr>
          <p:cNvPr id="77840" name="AutoShape 16"/>
          <p:cNvSpPr>
            <a:spLocks noChangeArrowheads="1"/>
          </p:cNvSpPr>
          <p:nvPr/>
        </p:nvSpPr>
        <p:spPr bwMode="gray">
          <a:xfrm>
            <a:off x="6156176" y="1628800"/>
            <a:ext cx="2555776" cy="988732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chemeClr val="hlink">
                  <a:gamma/>
                  <a:shade val="46275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dirty="0" smtClean="0"/>
              <a:t>Спортивный</a:t>
            </a:r>
          </a:p>
        </p:txBody>
      </p:sp>
      <p:sp>
        <p:nvSpPr>
          <p:cNvPr id="77842" name="AutoShape 18"/>
          <p:cNvSpPr>
            <a:spLocks noChangeArrowheads="1"/>
          </p:cNvSpPr>
          <p:nvPr/>
        </p:nvSpPr>
        <p:spPr bwMode="gray">
          <a:xfrm>
            <a:off x="6156176" y="2996952"/>
            <a:ext cx="2592288" cy="864096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chemeClr val="hlink">
                  <a:gamma/>
                  <a:shade val="46275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7848" name="Text Box 24"/>
          <p:cNvSpPr txBox="1">
            <a:spLocks noChangeArrowheads="1"/>
          </p:cNvSpPr>
          <p:nvPr/>
        </p:nvSpPr>
        <p:spPr bwMode="gray">
          <a:xfrm>
            <a:off x="6156176" y="3212976"/>
            <a:ext cx="26387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ru-RU" dirty="0" smtClean="0"/>
              <a:t>Экологический</a:t>
            </a:r>
            <a:endParaRPr lang="en-US" dirty="0"/>
          </a:p>
        </p:txBody>
      </p:sp>
      <p:sp>
        <p:nvSpPr>
          <p:cNvPr id="18" name="AutoShape 13"/>
          <p:cNvSpPr>
            <a:spLocks noChangeArrowheads="1"/>
          </p:cNvSpPr>
          <p:nvPr/>
        </p:nvSpPr>
        <p:spPr bwMode="gray">
          <a:xfrm>
            <a:off x="395536" y="4365104"/>
            <a:ext cx="2558658" cy="864096"/>
          </a:xfrm>
          <a:prstGeom prst="can">
            <a:avLst>
              <a:gd name="adj" fmla="val 32696"/>
            </a:avLst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dirty="0" smtClean="0"/>
              <a:t>Событийный</a:t>
            </a:r>
          </a:p>
        </p:txBody>
      </p:sp>
      <p:sp>
        <p:nvSpPr>
          <p:cNvPr id="19" name="AutoShape 18"/>
          <p:cNvSpPr>
            <a:spLocks noChangeArrowheads="1"/>
          </p:cNvSpPr>
          <p:nvPr/>
        </p:nvSpPr>
        <p:spPr bwMode="gray">
          <a:xfrm>
            <a:off x="6084168" y="4221088"/>
            <a:ext cx="2592288" cy="864096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chemeClr val="hlink">
                  <a:gamma/>
                  <a:shade val="46275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dirty="0" smtClean="0"/>
              <a:t>Сельский туризм</a:t>
            </a:r>
            <a:endParaRPr lang="ru-RU" dirty="0"/>
          </a:p>
        </p:txBody>
      </p:sp>
      <p:pic>
        <p:nvPicPr>
          <p:cNvPr id="17" name="Picture 1" descr="D:\антнаркотическая комиссия\ЛОГИНОВ\Доклад главы района за 2019 год\фото для доклада\Coat_of_Arms_of_Kumyensky_distric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43834" y="5425996"/>
            <a:ext cx="1142976" cy="14320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6012160" y="6324101"/>
            <a:ext cx="2895600" cy="228600"/>
          </a:xfrm>
        </p:spPr>
        <p:txBody>
          <a:bodyPr/>
          <a:lstStyle/>
          <a:p>
            <a:r>
              <a:rPr lang="en-US" dirty="0" smtClean="0"/>
              <a:t>www.ppt.prtxt.ru</a:t>
            </a:r>
            <a:endParaRPr lang="en-US" dirty="0"/>
          </a:p>
        </p:txBody>
      </p:sp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214290"/>
            <a:ext cx="7740352" cy="832123"/>
          </a:xfrm>
        </p:spPr>
        <p:txBody>
          <a:bodyPr/>
          <a:lstStyle/>
          <a:p>
            <a:pPr algn="ctr"/>
            <a:r>
              <a:rPr lang="en-US" dirty="0"/>
              <a:t> </a:t>
            </a:r>
            <a:r>
              <a:rPr lang="ru-RU" sz="2400" dirty="0" smtClean="0"/>
              <a:t> </a:t>
            </a:r>
            <a:br>
              <a:rPr lang="ru-RU" sz="2400" dirty="0" smtClean="0"/>
            </a:br>
            <a:r>
              <a:rPr lang="ru-RU" dirty="0">
                <a:solidFill>
                  <a:schemeClr val="bg1">
                    <a:lumMod val="40000"/>
                    <a:lumOff val="60000"/>
                  </a:schemeClr>
                </a:solidFill>
              </a:rPr>
              <a:t> </a:t>
            </a:r>
            <a:r>
              <a:rPr lang="ru-RU" dirty="0">
                <a:solidFill>
                  <a:schemeClr val="bg1">
                    <a:lumMod val="40000"/>
                    <a:lumOff val="60000"/>
                  </a:schemeClr>
                </a:solidFill>
                <a:latin typeface="Exo 2"/>
              </a:rPr>
              <a:t>Ф</a:t>
            </a:r>
            <a:r>
              <a:rPr lang="ru-RU" dirty="0" smtClean="0">
                <a:solidFill>
                  <a:schemeClr val="bg1">
                    <a:lumMod val="40000"/>
                    <a:lumOff val="60000"/>
                  </a:schemeClr>
                </a:solidFill>
                <a:latin typeface="Exo 2"/>
              </a:rPr>
              <a:t>акторы привлекательности проекта</a:t>
            </a:r>
            <a:r>
              <a:rPr lang="ru-RU" dirty="0">
                <a:solidFill>
                  <a:schemeClr val="bg1">
                    <a:lumMod val="40000"/>
                    <a:lumOff val="60000"/>
                  </a:schemeClr>
                </a:solidFill>
                <a:latin typeface="Exo 2"/>
              </a:rPr>
              <a:t/>
            </a:r>
            <a:br>
              <a:rPr lang="ru-RU" dirty="0">
                <a:solidFill>
                  <a:schemeClr val="bg1">
                    <a:lumMod val="40000"/>
                    <a:lumOff val="60000"/>
                  </a:schemeClr>
                </a:solidFill>
                <a:latin typeface="Exo 2"/>
              </a:rPr>
            </a:br>
            <a:endParaRPr lang="en-US" dirty="0">
              <a:solidFill>
                <a:schemeClr val="bg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5779" name="Freeform 3"/>
          <p:cNvSpPr>
            <a:spLocks noEditPoints="1"/>
          </p:cNvSpPr>
          <p:nvPr/>
        </p:nvSpPr>
        <p:spPr bwMode="gray">
          <a:xfrm rot="-1358056">
            <a:off x="1035298" y="2293747"/>
            <a:ext cx="7053346" cy="3017943"/>
          </a:xfrm>
          <a:custGeom>
            <a:avLst/>
            <a:gdLst/>
            <a:ahLst/>
            <a:cxnLst>
              <a:cxn ang="0">
                <a:pos x="1692" y="12"/>
              </a:cxn>
              <a:cxn ang="0">
                <a:pos x="1234" y="74"/>
              </a:cxn>
              <a:cxn ang="0">
                <a:pos x="828" y="182"/>
              </a:cxn>
              <a:cxn ang="0">
                <a:pos x="486" y="330"/>
              </a:cxn>
              <a:cxn ang="0">
                <a:pos x="226" y="510"/>
              </a:cxn>
              <a:cxn ang="0">
                <a:pos x="58" y="718"/>
              </a:cxn>
              <a:cxn ang="0">
                <a:pos x="0" y="944"/>
              </a:cxn>
              <a:cxn ang="0">
                <a:pos x="58" y="1170"/>
              </a:cxn>
              <a:cxn ang="0">
                <a:pos x="226" y="1378"/>
              </a:cxn>
              <a:cxn ang="0">
                <a:pos x="486" y="1558"/>
              </a:cxn>
              <a:cxn ang="0">
                <a:pos x="828" y="1706"/>
              </a:cxn>
              <a:cxn ang="0">
                <a:pos x="1234" y="1814"/>
              </a:cxn>
              <a:cxn ang="0">
                <a:pos x="1692" y="1876"/>
              </a:cxn>
              <a:cxn ang="0">
                <a:pos x="2186" y="1884"/>
              </a:cxn>
              <a:cxn ang="0">
                <a:pos x="2658" y="1840"/>
              </a:cxn>
              <a:cxn ang="0">
                <a:pos x="3084" y="1746"/>
              </a:cxn>
              <a:cxn ang="0">
                <a:pos x="3448" y="1612"/>
              </a:cxn>
              <a:cxn ang="0">
                <a:pos x="3738" y="1442"/>
              </a:cxn>
              <a:cxn ang="0">
                <a:pos x="3938" y="1242"/>
              </a:cxn>
              <a:cxn ang="0">
                <a:pos x="4034" y="1022"/>
              </a:cxn>
              <a:cxn ang="0">
                <a:pos x="4014" y="790"/>
              </a:cxn>
              <a:cxn ang="0">
                <a:pos x="3882" y="576"/>
              </a:cxn>
              <a:cxn ang="0">
                <a:pos x="3650" y="386"/>
              </a:cxn>
              <a:cxn ang="0">
                <a:pos x="3334" y="228"/>
              </a:cxn>
              <a:cxn ang="0">
                <a:pos x="2948" y="106"/>
              </a:cxn>
              <a:cxn ang="0">
                <a:pos x="2506" y="28"/>
              </a:cxn>
              <a:cxn ang="0">
                <a:pos x="2020" y="0"/>
              </a:cxn>
              <a:cxn ang="0">
                <a:pos x="1606" y="1736"/>
              </a:cxn>
              <a:cxn ang="0">
                <a:pos x="1164" y="1678"/>
              </a:cxn>
              <a:cxn ang="0">
                <a:pos x="776" y="1576"/>
              </a:cxn>
              <a:cxn ang="0">
                <a:pos x="458" y="1436"/>
              </a:cxn>
              <a:cxn ang="0">
                <a:pos x="224" y="1266"/>
              </a:cxn>
              <a:cxn ang="0">
                <a:pos x="88" y="1074"/>
              </a:cxn>
              <a:cxn ang="0">
                <a:pos x="68" y="864"/>
              </a:cxn>
              <a:cxn ang="0">
                <a:pos x="166" y="664"/>
              </a:cxn>
              <a:cxn ang="0">
                <a:pos x="370" y="486"/>
              </a:cxn>
              <a:cxn ang="0">
                <a:pos x="662" y="336"/>
              </a:cxn>
              <a:cxn ang="0">
                <a:pos x="1028" y="222"/>
              </a:cxn>
              <a:cxn ang="0">
                <a:pos x="1454" y="148"/>
              </a:cxn>
              <a:cxn ang="0">
                <a:pos x="1922" y="120"/>
              </a:cxn>
              <a:cxn ang="0">
                <a:pos x="2392" y="148"/>
              </a:cxn>
              <a:cxn ang="0">
                <a:pos x="2818" y="222"/>
              </a:cxn>
              <a:cxn ang="0">
                <a:pos x="3184" y="336"/>
              </a:cxn>
              <a:cxn ang="0">
                <a:pos x="3476" y="486"/>
              </a:cxn>
              <a:cxn ang="0">
                <a:pos x="3680" y="664"/>
              </a:cxn>
              <a:cxn ang="0">
                <a:pos x="3778" y="864"/>
              </a:cxn>
              <a:cxn ang="0">
                <a:pos x="3758" y="1074"/>
              </a:cxn>
              <a:cxn ang="0">
                <a:pos x="3622" y="1266"/>
              </a:cxn>
              <a:cxn ang="0">
                <a:pos x="3388" y="1436"/>
              </a:cxn>
              <a:cxn ang="0">
                <a:pos x="3070" y="1576"/>
              </a:cxn>
              <a:cxn ang="0">
                <a:pos x="2682" y="1678"/>
              </a:cxn>
              <a:cxn ang="0">
                <a:pos x="2240" y="1736"/>
              </a:cxn>
            </a:cxnLst>
            <a:rect l="0" t="0" r="r" b="b"/>
            <a:pathLst>
              <a:path w="4040" h="1888">
                <a:moveTo>
                  <a:pt x="2020" y="0"/>
                </a:moveTo>
                <a:lnTo>
                  <a:pt x="1854" y="4"/>
                </a:lnTo>
                <a:lnTo>
                  <a:pt x="1692" y="12"/>
                </a:lnTo>
                <a:lnTo>
                  <a:pt x="1534" y="28"/>
                </a:lnTo>
                <a:lnTo>
                  <a:pt x="1382" y="48"/>
                </a:lnTo>
                <a:lnTo>
                  <a:pt x="1234" y="74"/>
                </a:lnTo>
                <a:lnTo>
                  <a:pt x="1092" y="106"/>
                </a:lnTo>
                <a:lnTo>
                  <a:pt x="956" y="142"/>
                </a:lnTo>
                <a:lnTo>
                  <a:pt x="828" y="182"/>
                </a:lnTo>
                <a:lnTo>
                  <a:pt x="706" y="228"/>
                </a:lnTo>
                <a:lnTo>
                  <a:pt x="592" y="276"/>
                </a:lnTo>
                <a:lnTo>
                  <a:pt x="486" y="330"/>
                </a:lnTo>
                <a:lnTo>
                  <a:pt x="390" y="386"/>
                </a:lnTo>
                <a:lnTo>
                  <a:pt x="302" y="446"/>
                </a:lnTo>
                <a:lnTo>
                  <a:pt x="226" y="510"/>
                </a:lnTo>
                <a:lnTo>
                  <a:pt x="158" y="576"/>
                </a:lnTo>
                <a:lnTo>
                  <a:pt x="102" y="646"/>
                </a:lnTo>
                <a:lnTo>
                  <a:pt x="58" y="718"/>
                </a:lnTo>
                <a:lnTo>
                  <a:pt x="26" y="790"/>
                </a:lnTo>
                <a:lnTo>
                  <a:pt x="6" y="866"/>
                </a:lnTo>
                <a:lnTo>
                  <a:pt x="0" y="944"/>
                </a:lnTo>
                <a:lnTo>
                  <a:pt x="6" y="1022"/>
                </a:lnTo>
                <a:lnTo>
                  <a:pt x="26" y="1098"/>
                </a:lnTo>
                <a:lnTo>
                  <a:pt x="58" y="1170"/>
                </a:lnTo>
                <a:lnTo>
                  <a:pt x="102" y="1242"/>
                </a:lnTo>
                <a:lnTo>
                  <a:pt x="158" y="1312"/>
                </a:lnTo>
                <a:lnTo>
                  <a:pt x="226" y="1378"/>
                </a:lnTo>
                <a:lnTo>
                  <a:pt x="302" y="1442"/>
                </a:lnTo>
                <a:lnTo>
                  <a:pt x="390" y="1502"/>
                </a:lnTo>
                <a:lnTo>
                  <a:pt x="486" y="1558"/>
                </a:lnTo>
                <a:lnTo>
                  <a:pt x="592" y="1612"/>
                </a:lnTo>
                <a:lnTo>
                  <a:pt x="706" y="1660"/>
                </a:lnTo>
                <a:lnTo>
                  <a:pt x="828" y="1706"/>
                </a:lnTo>
                <a:lnTo>
                  <a:pt x="956" y="1746"/>
                </a:lnTo>
                <a:lnTo>
                  <a:pt x="1092" y="1782"/>
                </a:lnTo>
                <a:lnTo>
                  <a:pt x="1234" y="1814"/>
                </a:lnTo>
                <a:lnTo>
                  <a:pt x="1382" y="1840"/>
                </a:lnTo>
                <a:lnTo>
                  <a:pt x="1534" y="1860"/>
                </a:lnTo>
                <a:lnTo>
                  <a:pt x="1692" y="1876"/>
                </a:lnTo>
                <a:lnTo>
                  <a:pt x="1854" y="1884"/>
                </a:lnTo>
                <a:lnTo>
                  <a:pt x="2020" y="1888"/>
                </a:lnTo>
                <a:lnTo>
                  <a:pt x="2186" y="1884"/>
                </a:lnTo>
                <a:lnTo>
                  <a:pt x="2348" y="1876"/>
                </a:lnTo>
                <a:lnTo>
                  <a:pt x="2506" y="1860"/>
                </a:lnTo>
                <a:lnTo>
                  <a:pt x="2658" y="1840"/>
                </a:lnTo>
                <a:lnTo>
                  <a:pt x="2806" y="1814"/>
                </a:lnTo>
                <a:lnTo>
                  <a:pt x="2948" y="1782"/>
                </a:lnTo>
                <a:lnTo>
                  <a:pt x="3084" y="1746"/>
                </a:lnTo>
                <a:lnTo>
                  <a:pt x="3212" y="1706"/>
                </a:lnTo>
                <a:lnTo>
                  <a:pt x="3334" y="1660"/>
                </a:lnTo>
                <a:lnTo>
                  <a:pt x="3448" y="1612"/>
                </a:lnTo>
                <a:lnTo>
                  <a:pt x="3554" y="1558"/>
                </a:lnTo>
                <a:lnTo>
                  <a:pt x="3650" y="1502"/>
                </a:lnTo>
                <a:lnTo>
                  <a:pt x="3738" y="1442"/>
                </a:lnTo>
                <a:lnTo>
                  <a:pt x="3814" y="1378"/>
                </a:lnTo>
                <a:lnTo>
                  <a:pt x="3882" y="1312"/>
                </a:lnTo>
                <a:lnTo>
                  <a:pt x="3938" y="1242"/>
                </a:lnTo>
                <a:lnTo>
                  <a:pt x="3982" y="1170"/>
                </a:lnTo>
                <a:lnTo>
                  <a:pt x="4014" y="1098"/>
                </a:lnTo>
                <a:lnTo>
                  <a:pt x="4034" y="1022"/>
                </a:lnTo>
                <a:lnTo>
                  <a:pt x="4040" y="944"/>
                </a:lnTo>
                <a:lnTo>
                  <a:pt x="4034" y="866"/>
                </a:lnTo>
                <a:lnTo>
                  <a:pt x="4014" y="790"/>
                </a:lnTo>
                <a:lnTo>
                  <a:pt x="3982" y="718"/>
                </a:lnTo>
                <a:lnTo>
                  <a:pt x="3938" y="646"/>
                </a:lnTo>
                <a:lnTo>
                  <a:pt x="3882" y="576"/>
                </a:lnTo>
                <a:lnTo>
                  <a:pt x="3814" y="510"/>
                </a:lnTo>
                <a:lnTo>
                  <a:pt x="3738" y="446"/>
                </a:lnTo>
                <a:lnTo>
                  <a:pt x="3650" y="386"/>
                </a:lnTo>
                <a:lnTo>
                  <a:pt x="3554" y="330"/>
                </a:lnTo>
                <a:lnTo>
                  <a:pt x="3448" y="276"/>
                </a:lnTo>
                <a:lnTo>
                  <a:pt x="3334" y="228"/>
                </a:lnTo>
                <a:lnTo>
                  <a:pt x="3212" y="182"/>
                </a:lnTo>
                <a:lnTo>
                  <a:pt x="3084" y="142"/>
                </a:lnTo>
                <a:lnTo>
                  <a:pt x="2948" y="106"/>
                </a:lnTo>
                <a:lnTo>
                  <a:pt x="2806" y="74"/>
                </a:lnTo>
                <a:lnTo>
                  <a:pt x="2658" y="48"/>
                </a:lnTo>
                <a:lnTo>
                  <a:pt x="2506" y="28"/>
                </a:lnTo>
                <a:lnTo>
                  <a:pt x="2348" y="12"/>
                </a:lnTo>
                <a:lnTo>
                  <a:pt x="2186" y="4"/>
                </a:lnTo>
                <a:lnTo>
                  <a:pt x="2020" y="0"/>
                </a:lnTo>
                <a:close/>
                <a:moveTo>
                  <a:pt x="1922" y="1748"/>
                </a:moveTo>
                <a:lnTo>
                  <a:pt x="1762" y="1746"/>
                </a:lnTo>
                <a:lnTo>
                  <a:pt x="1606" y="1736"/>
                </a:lnTo>
                <a:lnTo>
                  <a:pt x="1454" y="1722"/>
                </a:lnTo>
                <a:lnTo>
                  <a:pt x="1306" y="1702"/>
                </a:lnTo>
                <a:lnTo>
                  <a:pt x="1164" y="1678"/>
                </a:lnTo>
                <a:lnTo>
                  <a:pt x="1028" y="1648"/>
                </a:lnTo>
                <a:lnTo>
                  <a:pt x="898" y="1614"/>
                </a:lnTo>
                <a:lnTo>
                  <a:pt x="776" y="1576"/>
                </a:lnTo>
                <a:lnTo>
                  <a:pt x="662" y="1532"/>
                </a:lnTo>
                <a:lnTo>
                  <a:pt x="554" y="1486"/>
                </a:lnTo>
                <a:lnTo>
                  <a:pt x="458" y="1436"/>
                </a:lnTo>
                <a:lnTo>
                  <a:pt x="370" y="1382"/>
                </a:lnTo>
                <a:lnTo>
                  <a:pt x="292" y="1326"/>
                </a:lnTo>
                <a:lnTo>
                  <a:pt x="224" y="1266"/>
                </a:lnTo>
                <a:lnTo>
                  <a:pt x="166" y="1204"/>
                </a:lnTo>
                <a:lnTo>
                  <a:pt x="122" y="1140"/>
                </a:lnTo>
                <a:lnTo>
                  <a:pt x="88" y="1074"/>
                </a:lnTo>
                <a:lnTo>
                  <a:pt x="68" y="1004"/>
                </a:lnTo>
                <a:lnTo>
                  <a:pt x="62" y="934"/>
                </a:lnTo>
                <a:lnTo>
                  <a:pt x="68" y="864"/>
                </a:lnTo>
                <a:lnTo>
                  <a:pt x="88" y="796"/>
                </a:lnTo>
                <a:lnTo>
                  <a:pt x="122" y="730"/>
                </a:lnTo>
                <a:lnTo>
                  <a:pt x="166" y="664"/>
                </a:lnTo>
                <a:lnTo>
                  <a:pt x="224" y="602"/>
                </a:lnTo>
                <a:lnTo>
                  <a:pt x="292" y="544"/>
                </a:lnTo>
                <a:lnTo>
                  <a:pt x="370" y="486"/>
                </a:lnTo>
                <a:lnTo>
                  <a:pt x="458" y="434"/>
                </a:lnTo>
                <a:lnTo>
                  <a:pt x="554" y="382"/>
                </a:lnTo>
                <a:lnTo>
                  <a:pt x="662" y="336"/>
                </a:lnTo>
                <a:lnTo>
                  <a:pt x="776" y="294"/>
                </a:lnTo>
                <a:lnTo>
                  <a:pt x="898" y="256"/>
                </a:lnTo>
                <a:lnTo>
                  <a:pt x="1028" y="222"/>
                </a:lnTo>
                <a:lnTo>
                  <a:pt x="1164" y="192"/>
                </a:lnTo>
                <a:lnTo>
                  <a:pt x="1306" y="166"/>
                </a:lnTo>
                <a:lnTo>
                  <a:pt x="1454" y="148"/>
                </a:lnTo>
                <a:lnTo>
                  <a:pt x="1606" y="132"/>
                </a:lnTo>
                <a:lnTo>
                  <a:pt x="1762" y="124"/>
                </a:lnTo>
                <a:lnTo>
                  <a:pt x="1922" y="120"/>
                </a:lnTo>
                <a:lnTo>
                  <a:pt x="2084" y="124"/>
                </a:lnTo>
                <a:lnTo>
                  <a:pt x="2240" y="132"/>
                </a:lnTo>
                <a:lnTo>
                  <a:pt x="2392" y="148"/>
                </a:lnTo>
                <a:lnTo>
                  <a:pt x="2540" y="166"/>
                </a:lnTo>
                <a:lnTo>
                  <a:pt x="2682" y="192"/>
                </a:lnTo>
                <a:lnTo>
                  <a:pt x="2818" y="222"/>
                </a:lnTo>
                <a:lnTo>
                  <a:pt x="2948" y="256"/>
                </a:lnTo>
                <a:lnTo>
                  <a:pt x="3070" y="294"/>
                </a:lnTo>
                <a:lnTo>
                  <a:pt x="3184" y="336"/>
                </a:lnTo>
                <a:lnTo>
                  <a:pt x="3292" y="382"/>
                </a:lnTo>
                <a:lnTo>
                  <a:pt x="3388" y="434"/>
                </a:lnTo>
                <a:lnTo>
                  <a:pt x="3476" y="486"/>
                </a:lnTo>
                <a:lnTo>
                  <a:pt x="3554" y="544"/>
                </a:lnTo>
                <a:lnTo>
                  <a:pt x="3622" y="602"/>
                </a:lnTo>
                <a:lnTo>
                  <a:pt x="3680" y="664"/>
                </a:lnTo>
                <a:lnTo>
                  <a:pt x="3724" y="730"/>
                </a:lnTo>
                <a:lnTo>
                  <a:pt x="3758" y="796"/>
                </a:lnTo>
                <a:lnTo>
                  <a:pt x="3778" y="864"/>
                </a:lnTo>
                <a:lnTo>
                  <a:pt x="3784" y="934"/>
                </a:lnTo>
                <a:lnTo>
                  <a:pt x="3778" y="1004"/>
                </a:lnTo>
                <a:lnTo>
                  <a:pt x="3758" y="1074"/>
                </a:lnTo>
                <a:lnTo>
                  <a:pt x="3724" y="1140"/>
                </a:lnTo>
                <a:lnTo>
                  <a:pt x="3680" y="1204"/>
                </a:lnTo>
                <a:lnTo>
                  <a:pt x="3622" y="1266"/>
                </a:lnTo>
                <a:lnTo>
                  <a:pt x="3554" y="1326"/>
                </a:lnTo>
                <a:lnTo>
                  <a:pt x="3476" y="1382"/>
                </a:lnTo>
                <a:lnTo>
                  <a:pt x="3388" y="1436"/>
                </a:lnTo>
                <a:lnTo>
                  <a:pt x="3292" y="1486"/>
                </a:lnTo>
                <a:lnTo>
                  <a:pt x="3184" y="1532"/>
                </a:lnTo>
                <a:lnTo>
                  <a:pt x="3070" y="1576"/>
                </a:lnTo>
                <a:lnTo>
                  <a:pt x="2948" y="1614"/>
                </a:lnTo>
                <a:lnTo>
                  <a:pt x="2818" y="1648"/>
                </a:lnTo>
                <a:lnTo>
                  <a:pt x="2682" y="1678"/>
                </a:lnTo>
                <a:lnTo>
                  <a:pt x="2540" y="1702"/>
                </a:lnTo>
                <a:lnTo>
                  <a:pt x="2392" y="1722"/>
                </a:lnTo>
                <a:lnTo>
                  <a:pt x="2240" y="1736"/>
                </a:lnTo>
                <a:lnTo>
                  <a:pt x="2084" y="1746"/>
                </a:lnTo>
                <a:lnTo>
                  <a:pt x="1922" y="1748"/>
                </a:lnTo>
                <a:close/>
              </a:path>
            </a:pathLst>
          </a:custGeom>
          <a:gradFill rotWithShape="1">
            <a:gsLst>
              <a:gs pos="0">
                <a:schemeClr val="tx1"/>
              </a:gs>
              <a:gs pos="100000">
                <a:schemeClr val="bg2"/>
              </a:gs>
            </a:gsLst>
            <a:lin ang="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5780" name="Oval 4"/>
          <p:cNvSpPr>
            <a:spLocks noChangeArrowheads="1"/>
          </p:cNvSpPr>
          <p:nvPr/>
        </p:nvSpPr>
        <p:spPr bwMode="gray">
          <a:xfrm>
            <a:off x="3635896" y="1412776"/>
            <a:ext cx="1872208" cy="1656184"/>
          </a:xfrm>
          <a:prstGeom prst="ellipse">
            <a:avLst/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27451"/>
                  <a:invGamma/>
                </a:schemeClr>
              </a:gs>
            </a:gsLst>
            <a:lin ang="5400000" scaled="1"/>
          </a:gradFill>
          <a:ln w="28575">
            <a:noFill/>
            <a:round/>
            <a:headEnd/>
            <a:tailEnd/>
          </a:ln>
          <a:effectLst>
            <a:outerShdw dist="107763" dir="2700000" algn="ctr" rotWithShape="0">
              <a:srgbClr val="292929"/>
            </a:outerShdw>
          </a:effectLst>
        </p:spPr>
        <p:txBody>
          <a:bodyPr wrap="none" anchor="ctr"/>
          <a:lstStyle/>
          <a:p>
            <a:pPr algn="ctr"/>
            <a:r>
              <a:rPr lang="ru-RU" dirty="0" smtClean="0"/>
              <a:t>Репутация</a:t>
            </a:r>
          </a:p>
        </p:txBody>
      </p:sp>
      <p:sp>
        <p:nvSpPr>
          <p:cNvPr id="75781" name="Oval 5"/>
          <p:cNvSpPr>
            <a:spLocks noChangeArrowheads="1"/>
          </p:cNvSpPr>
          <p:nvPr/>
        </p:nvSpPr>
        <p:spPr bwMode="gray">
          <a:xfrm>
            <a:off x="971600" y="2780928"/>
            <a:ext cx="1836440" cy="166876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27451"/>
                  <a:invGamma/>
                </a:schemeClr>
              </a:gs>
            </a:gsLst>
            <a:lin ang="5400000" scaled="1"/>
          </a:gradFill>
          <a:ln w="28575">
            <a:noFill/>
            <a:round/>
            <a:headEnd/>
            <a:tailEnd/>
          </a:ln>
          <a:effectLst>
            <a:outerShdw dist="107763" dir="2700000" algn="ctr" rotWithShape="0">
              <a:srgbClr val="292929"/>
            </a:outerShdw>
          </a:effectLst>
        </p:spPr>
        <p:txBody>
          <a:bodyPr wrap="none" anchor="ctr"/>
          <a:lstStyle/>
          <a:p>
            <a:pPr algn="ctr"/>
            <a:r>
              <a:rPr lang="ru-RU" dirty="0" smtClean="0"/>
              <a:t>Важность </a:t>
            </a:r>
          </a:p>
          <a:p>
            <a:pPr algn="ctr"/>
            <a:r>
              <a:rPr lang="ru-RU" dirty="0" smtClean="0"/>
              <a:t>проекта</a:t>
            </a:r>
          </a:p>
        </p:txBody>
      </p:sp>
      <p:sp>
        <p:nvSpPr>
          <p:cNvPr id="75782" name="Oval 6"/>
          <p:cNvSpPr>
            <a:spLocks noChangeArrowheads="1"/>
          </p:cNvSpPr>
          <p:nvPr/>
        </p:nvSpPr>
        <p:spPr bwMode="gray">
          <a:xfrm>
            <a:off x="2339752" y="4653136"/>
            <a:ext cx="1944216" cy="1738718"/>
          </a:xfrm>
          <a:prstGeom prst="ellipse">
            <a:avLst/>
          </a:prstGeom>
          <a:gradFill rotWithShape="1">
            <a:gsLst>
              <a:gs pos="0">
                <a:srgbClr val="EAB85E"/>
              </a:gs>
              <a:gs pos="100000">
                <a:srgbClr val="EAB85E">
                  <a:gamma/>
                  <a:shade val="27451"/>
                  <a:invGamma/>
                </a:srgbClr>
              </a:gs>
            </a:gsLst>
            <a:lin ang="5400000" scaled="1"/>
          </a:gradFill>
          <a:ln w="28575">
            <a:noFill/>
            <a:round/>
            <a:headEnd/>
            <a:tailEnd/>
          </a:ln>
          <a:effectLst>
            <a:outerShdw dist="107763" dir="2700000" algn="ctr" rotWithShape="0">
              <a:srgbClr val="292929"/>
            </a:outerShdw>
          </a:effectLst>
        </p:spPr>
        <p:txBody>
          <a:bodyPr wrap="none" anchor="ctr"/>
          <a:lstStyle/>
          <a:p>
            <a:pPr algn="ctr"/>
            <a:r>
              <a:rPr lang="ru-RU" dirty="0" smtClean="0"/>
              <a:t>Целевая </a:t>
            </a:r>
          </a:p>
          <a:p>
            <a:pPr algn="ctr"/>
            <a:r>
              <a:rPr lang="ru-RU" dirty="0"/>
              <a:t>а</a:t>
            </a:r>
            <a:r>
              <a:rPr lang="ru-RU" dirty="0" smtClean="0"/>
              <a:t>удитория, </a:t>
            </a:r>
          </a:p>
          <a:p>
            <a:pPr algn="ctr"/>
            <a:r>
              <a:rPr lang="ru-RU" dirty="0" smtClean="0"/>
              <a:t>статус </a:t>
            </a:r>
          </a:p>
          <a:p>
            <a:pPr algn="ctr"/>
            <a:r>
              <a:rPr lang="ru-RU" dirty="0" smtClean="0"/>
              <a:t>участников</a:t>
            </a:r>
          </a:p>
        </p:txBody>
      </p:sp>
      <p:sp>
        <p:nvSpPr>
          <p:cNvPr id="75783" name="Oval 7"/>
          <p:cNvSpPr>
            <a:spLocks noChangeArrowheads="1"/>
          </p:cNvSpPr>
          <p:nvPr/>
        </p:nvSpPr>
        <p:spPr bwMode="gray">
          <a:xfrm>
            <a:off x="4932040" y="3861048"/>
            <a:ext cx="1957666" cy="1944216"/>
          </a:xfrm>
          <a:prstGeom prst="ellipse">
            <a:avLst/>
          </a:prstGeom>
          <a:gradFill rotWithShape="1">
            <a:gsLst>
              <a:gs pos="0">
                <a:srgbClr val="D476D6"/>
              </a:gs>
              <a:gs pos="100000">
                <a:srgbClr val="D476D6">
                  <a:gamma/>
                  <a:shade val="27451"/>
                  <a:invGamma/>
                </a:srgbClr>
              </a:gs>
            </a:gsLst>
            <a:lin ang="5400000" scaled="1"/>
          </a:gradFill>
          <a:ln w="28575">
            <a:noFill/>
            <a:round/>
            <a:headEnd/>
            <a:tailEnd/>
          </a:ln>
          <a:effectLst>
            <a:outerShdw dist="107763" dir="2700000" algn="ctr" rotWithShape="0">
              <a:srgbClr val="292929"/>
            </a:outerShdw>
          </a:effectLst>
        </p:spPr>
        <p:txBody>
          <a:bodyPr wrap="none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75784" name="Oval 8"/>
          <p:cNvSpPr>
            <a:spLocks noChangeArrowheads="1"/>
          </p:cNvSpPr>
          <p:nvPr/>
        </p:nvSpPr>
        <p:spPr bwMode="gray">
          <a:xfrm>
            <a:off x="6588224" y="1700808"/>
            <a:ext cx="2088232" cy="1944216"/>
          </a:xfrm>
          <a:prstGeom prst="ellipse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27451"/>
                  <a:invGamma/>
                </a:schemeClr>
              </a:gs>
            </a:gsLst>
            <a:lin ang="5400000" scaled="1"/>
          </a:gradFill>
          <a:ln w="28575">
            <a:noFill/>
            <a:round/>
            <a:headEnd/>
            <a:tailEnd/>
          </a:ln>
          <a:effectLst>
            <a:outerShdw dist="107763" dir="2700000" algn="ctr" rotWithShape="0">
              <a:srgbClr val="292929"/>
            </a:outerShdw>
          </a:effectLst>
        </p:spPr>
        <p:txBody>
          <a:bodyPr wrap="none" anchor="ctr"/>
          <a:lstStyle/>
          <a:p>
            <a:pPr algn="ctr"/>
            <a:r>
              <a:rPr lang="ru-RU" dirty="0" smtClean="0"/>
              <a:t> Жизнеспособность </a:t>
            </a:r>
          </a:p>
          <a:p>
            <a:pPr algn="ctr"/>
            <a:r>
              <a:rPr lang="ru-RU" dirty="0" smtClean="0"/>
              <a:t>проекта</a:t>
            </a:r>
            <a:endParaRPr lang="ru-RU" dirty="0"/>
          </a:p>
        </p:txBody>
      </p:sp>
      <p:sp>
        <p:nvSpPr>
          <p:cNvPr id="75786" name="Text Box 10"/>
          <p:cNvSpPr txBox="1">
            <a:spLocks noChangeArrowheads="1"/>
          </p:cNvSpPr>
          <p:nvPr/>
        </p:nvSpPr>
        <p:spPr bwMode="gray">
          <a:xfrm>
            <a:off x="7054850" y="2411413"/>
            <a:ext cx="26642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ru-RU" dirty="0" smtClean="0">
                <a:latin typeface="Verdana" pitchFamily="34" charset="0"/>
              </a:rPr>
              <a:t> </a:t>
            </a:r>
          </a:p>
          <a:p>
            <a:pPr eaLnBrk="0" hangingPunct="0"/>
            <a:endParaRPr lang="en-US" dirty="0">
              <a:latin typeface="Verdana" pitchFamily="34" charset="0"/>
            </a:endParaRPr>
          </a:p>
        </p:txBody>
      </p:sp>
      <p:sp>
        <p:nvSpPr>
          <p:cNvPr id="75787" name="Text Box 11"/>
          <p:cNvSpPr txBox="1">
            <a:spLocks noChangeArrowheads="1"/>
          </p:cNvSpPr>
          <p:nvPr/>
        </p:nvSpPr>
        <p:spPr bwMode="gray">
          <a:xfrm>
            <a:off x="4932040" y="4653136"/>
            <a:ext cx="195766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1600" dirty="0" smtClean="0">
                <a:latin typeface="Verdana" pitchFamily="34" charset="0"/>
              </a:rPr>
              <a:t>Взаимодействие</a:t>
            </a:r>
          </a:p>
        </p:txBody>
      </p:sp>
      <p:pic>
        <p:nvPicPr>
          <p:cNvPr id="12" name="Picture 1" descr="D:\антнаркотическая комиссия\ЛОГИНОВ\Доклад главы района за 2019 год\фото для доклада\Coat_of_Arms_of_Kumyensky_distric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00958" y="5246990"/>
            <a:ext cx="1285852" cy="16110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www.ppt.prtxt.ru</a:t>
            </a:r>
            <a:endParaRPr lang="en-US" dirty="0"/>
          </a:p>
        </p:txBody>
      </p:sp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1830388" y="332656"/>
            <a:ext cx="6934200" cy="563563"/>
          </a:xfrm>
        </p:spPr>
        <p:txBody>
          <a:bodyPr/>
          <a:lstStyle/>
          <a:p>
            <a:pPr algn="ctr"/>
            <a:r>
              <a:rPr lang="ru-RU" dirty="0" smtClean="0"/>
              <a:t>Анализ ситуации</a:t>
            </a:r>
            <a:endParaRPr lang="en-US" sz="1800" dirty="0"/>
          </a:p>
        </p:txBody>
      </p:sp>
      <p:grpSp>
        <p:nvGrpSpPr>
          <p:cNvPr id="77851" name="Group 27"/>
          <p:cNvGrpSpPr>
            <a:grpSpLocks/>
          </p:cNvGrpSpPr>
          <p:nvPr/>
        </p:nvGrpSpPr>
        <p:grpSpPr bwMode="auto">
          <a:xfrm>
            <a:off x="2857488" y="2786058"/>
            <a:ext cx="3092450" cy="1884362"/>
            <a:chOff x="1810" y="1803"/>
            <a:chExt cx="1948" cy="1187"/>
          </a:xfrm>
        </p:grpSpPr>
        <p:sp>
          <p:nvSpPr>
            <p:cNvPr id="77828" name="AutoShape 4"/>
            <p:cNvSpPr>
              <a:spLocks noChangeArrowheads="1"/>
            </p:cNvSpPr>
            <p:nvPr/>
          </p:nvSpPr>
          <p:spPr bwMode="gray">
            <a:xfrm rot="16200000" flipH="1">
              <a:off x="1758" y="1904"/>
              <a:ext cx="309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7829" name="AutoShape 5"/>
            <p:cNvSpPr>
              <a:spLocks noChangeArrowheads="1"/>
            </p:cNvSpPr>
            <p:nvPr/>
          </p:nvSpPr>
          <p:spPr bwMode="gray">
            <a:xfrm rot="5400000" flipH="1">
              <a:off x="3500" y="1855"/>
              <a:ext cx="309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7830" name="AutoShape 6"/>
            <p:cNvSpPr>
              <a:spLocks noChangeArrowheads="1"/>
            </p:cNvSpPr>
            <p:nvPr/>
          </p:nvSpPr>
          <p:spPr bwMode="gray">
            <a:xfrm rot="10800000" flipH="1">
              <a:off x="2629" y="2784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77831" name="Oval 7"/>
          <p:cNvSpPr>
            <a:spLocks noChangeArrowheads="1"/>
          </p:cNvSpPr>
          <p:nvPr/>
        </p:nvSpPr>
        <p:spPr bwMode="gray">
          <a:xfrm>
            <a:off x="3146425" y="1905000"/>
            <a:ext cx="2563813" cy="2563813"/>
          </a:xfrm>
          <a:prstGeom prst="ellipse">
            <a:avLst/>
          </a:prstGeom>
          <a:gradFill rotWithShape="1">
            <a:gsLst>
              <a:gs pos="0">
                <a:srgbClr val="FFFFFF">
                  <a:gamma/>
                  <a:shade val="46275"/>
                  <a:invGamma/>
                </a:srgbClr>
              </a:gs>
              <a:gs pos="50000">
                <a:srgbClr val="FFFFFF"/>
              </a:gs>
              <a:gs pos="100000">
                <a:srgbClr val="FFFFFF">
                  <a:gamma/>
                  <a:shade val="46275"/>
                  <a:invGamma/>
                </a:srgbClr>
              </a:gs>
            </a:gsLst>
            <a:lin ang="5400000" scaled="1"/>
          </a:gradFill>
          <a:ln w="57150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7832" name="Oval 8"/>
          <p:cNvSpPr>
            <a:spLocks noChangeArrowheads="1"/>
          </p:cNvSpPr>
          <p:nvPr/>
        </p:nvSpPr>
        <p:spPr bwMode="gray">
          <a:xfrm>
            <a:off x="3292475" y="2049463"/>
            <a:ext cx="2270125" cy="2270125"/>
          </a:xfrm>
          <a:prstGeom prst="ellipse">
            <a:avLst/>
          </a:prstGeom>
          <a:gradFill rotWithShape="1">
            <a:gsLst>
              <a:gs pos="0">
                <a:srgbClr val="FFFFFF">
                  <a:gamma/>
                  <a:shade val="63529"/>
                  <a:invGamma/>
                </a:srgbClr>
              </a:gs>
              <a:gs pos="50000">
                <a:srgbClr val="FFFFFF"/>
              </a:gs>
              <a:gs pos="100000">
                <a:srgbClr val="FFFFFF">
                  <a:gamma/>
                  <a:shade val="63529"/>
                  <a:invGamma/>
                </a:srgbClr>
              </a:gs>
            </a:gsLst>
            <a:lin ang="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7833" name="Oval 9"/>
          <p:cNvSpPr>
            <a:spLocks noChangeArrowheads="1"/>
          </p:cNvSpPr>
          <p:nvPr/>
        </p:nvSpPr>
        <p:spPr bwMode="gray">
          <a:xfrm>
            <a:off x="3425825" y="2184400"/>
            <a:ext cx="2003425" cy="2006600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tint val="0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tint val="0"/>
                  <a:invGamma/>
                </a:schemeClr>
              </a:gs>
            </a:gsLst>
            <a:lin ang="2700000" scaled="1"/>
          </a:gradFill>
          <a:ln w="38100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77834" name="Oval 10"/>
          <p:cNvSpPr>
            <a:spLocks noChangeArrowheads="1"/>
          </p:cNvSpPr>
          <p:nvPr/>
        </p:nvSpPr>
        <p:spPr bwMode="gray">
          <a:xfrm>
            <a:off x="3425825" y="2184400"/>
            <a:ext cx="2003425" cy="2006600"/>
          </a:xfrm>
          <a:prstGeom prst="ellipse">
            <a:avLst/>
          </a:prstGeom>
          <a:gradFill rotWithShape="1">
            <a:gsLst>
              <a:gs pos="0">
                <a:srgbClr val="FFCC00">
                  <a:gamma/>
                  <a:shade val="0"/>
                  <a:invGamma/>
                </a:srgbClr>
              </a:gs>
              <a:gs pos="100000">
                <a:srgbClr val="FFCC00"/>
              </a:gs>
            </a:gsLst>
            <a:lin ang="2700000" scaled="1"/>
          </a:gradFill>
          <a:ln w="38100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77835" name="Oval 11"/>
          <p:cNvSpPr>
            <a:spLocks noChangeArrowheads="1"/>
          </p:cNvSpPr>
          <p:nvPr/>
        </p:nvSpPr>
        <p:spPr bwMode="gray">
          <a:xfrm>
            <a:off x="3557588" y="2316163"/>
            <a:ext cx="1739900" cy="1743075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shade val="54118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54118"/>
                  <a:invGamma/>
                </a:schemeClr>
              </a:gs>
            </a:gsLst>
            <a:lin ang="18900000" scaled="1"/>
          </a:gradFill>
          <a:ln w="38100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77836" name="Oval 12"/>
          <p:cNvSpPr>
            <a:spLocks noChangeArrowheads="1"/>
          </p:cNvSpPr>
          <p:nvPr/>
        </p:nvSpPr>
        <p:spPr bwMode="gray">
          <a:xfrm>
            <a:off x="3286116" y="2714620"/>
            <a:ext cx="2286017" cy="908864"/>
          </a:xfrm>
          <a:prstGeom prst="ellipse">
            <a:avLst/>
          </a:prstGeom>
          <a:gradFill rotWithShape="1">
            <a:gsLst>
              <a:gs pos="0">
                <a:srgbClr val="FFCC00"/>
              </a:gs>
              <a:gs pos="100000">
                <a:srgbClr val="FFCC00">
                  <a:gamma/>
                  <a:shade val="48627"/>
                  <a:invGamma/>
                </a:srgbClr>
              </a:gs>
            </a:gsLst>
            <a:lin ang="2700000" scaled="1"/>
          </a:gradFill>
          <a:ln w="38100" algn="ctr">
            <a:noFill/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Анализ ситуации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7837" name="AutoShape 13"/>
          <p:cNvSpPr>
            <a:spLocks noChangeArrowheads="1"/>
          </p:cNvSpPr>
          <p:nvPr/>
        </p:nvSpPr>
        <p:spPr bwMode="gray">
          <a:xfrm>
            <a:off x="179512" y="3645024"/>
            <a:ext cx="2808311" cy="1080120"/>
          </a:xfrm>
          <a:prstGeom prst="can">
            <a:avLst>
              <a:gd name="adj" fmla="val 25000"/>
            </a:avLst>
          </a:prstGeom>
          <a:solidFill>
            <a:srgbClr val="00B05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dirty="0" smtClean="0"/>
              <a:t>Нет выгодных </a:t>
            </a:r>
          </a:p>
          <a:p>
            <a:pPr algn="ctr"/>
            <a:r>
              <a:rPr lang="ru-RU" dirty="0" smtClean="0"/>
              <a:t>предложений</a:t>
            </a:r>
          </a:p>
        </p:txBody>
      </p:sp>
      <p:sp>
        <p:nvSpPr>
          <p:cNvPr id="77838" name="AutoShape 14"/>
          <p:cNvSpPr>
            <a:spLocks noChangeArrowheads="1"/>
          </p:cNvSpPr>
          <p:nvPr/>
        </p:nvSpPr>
        <p:spPr bwMode="gray">
          <a:xfrm>
            <a:off x="179512" y="2538513"/>
            <a:ext cx="2808312" cy="1034503"/>
          </a:xfrm>
          <a:prstGeom prst="can">
            <a:avLst>
              <a:gd name="adj" fmla="val 17600"/>
            </a:avLst>
          </a:prstGeom>
          <a:solidFill>
            <a:srgbClr val="00B05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lvl="0" algn="ctr"/>
            <a:r>
              <a:rPr lang="ru-RU" dirty="0" smtClean="0">
                <a:solidFill>
                  <a:srgbClr val="FFFFFF"/>
                </a:solidFill>
              </a:rPr>
              <a:t>Слабые слоганы, </a:t>
            </a:r>
          </a:p>
          <a:p>
            <a:pPr lvl="0" algn="ctr"/>
            <a:r>
              <a:rPr lang="ru-RU" dirty="0" smtClean="0">
                <a:solidFill>
                  <a:srgbClr val="FFFFFF"/>
                </a:solidFill>
              </a:rPr>
              <a:t>коммуникация </a:t>
            </a:r>
          </a:p>
          <a:p>
            <a:pPr lvl="0" algn="ctr"/>
            <a:r>
              <a:rPr lang="ru-RU" dirty="0" smtClean="0">
                <a:solidFill>
                  <a:srgbClr val="FFFFFF"/>
                </a:solidFill>
              </a:rPr>
              <a:t>и продвижение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77839" name="AutoShape 15"/>
          <p:cNvSpPr>
            <a:spLocks noChangeArrowheads="1"/>
          </p:cNvSpPr>
          <p:nvPr/>
        </p:nvSpPr>
        <p:spPr bwMode="gray">
          <a:xfrm>
            <a:off x="179512" y="1196753"/>
            <a:ext cx="2808311" cy="1152128"/>
          </a:xfrm>
          <a:prstGeom prst="can">
            <a:avLst>
              <a:gd name="adj" fmla="val 12304"/>
            </a:avLst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lvl="0" algn="ctr"/>
            <a:endParaRPr lang="ru-RU" dirty="0" smtClean="0"/>
          </a:p>
          <a:p>
            <a:pPr lvl="0" algn="ctr"/>
            <a:r>
              <a:rPr lang="ru-RU" dirty="0" smtClean="0"/>
              <a:t>Кабинетные методы </a:t>
            </a:r>
          </a:p>
          <a:p>
            <a:pPr lvl="0" algn="ctr"/>
            <a:r>
              <a:rPr lang="ru-RU" dirty="0" smtClean="0"/>
              <a:t>исследований:</a:t>
            </a:r>
          </a:p>
          <a:p>
            <a:pPr lvl="0" algn="ctr"/>
            <a:r>
              <a:rPr lang="ru-RU" sz="1600" dirty="0">
                <a:solidFill>
                  <a:srgbClr val="FFFFFF"/>
                </a:solidFill>
              </a:rPr>
              <a:t>п</a:t>
            </a:r>
            <a:r>
              <a:rPr lang="ru-RU" sz="1600" dirty="0" smtClean="0">
                <a:solidFill>
                  <a:srgbClr val="FFFFFF"/>
                </a:solidFill>
              </a:rPr>
              <a:t>роведение брифов, </a:t>
            </a:r>
          </a:p>
          <a:p>
            <a:pPr lvl="0" algn="ctr"/>
            <a:r>
              <a:rPr lang="ru-RU" sz="1600" dirty="0" smtClean="0">
                <a:solidFill>
                  <a:srgbClr val="FFFFFF"/>
                </a:solidFill>
              </a:rPr>
              <a:t>изучение сайтов, СМИ</a:t>
            </a:r>
            <a:endParaRPr lang="ru-RU" sz="1600" dirty="0">
              <a:solidFill>
                <a:srgbClr val="FFFFFF"/>
              </a:solidFill>
            </a:endParaRPr>
          </a:p>
          <a:p>
            <a:pPr algn="ctr"/>
            <a:endParaRPr lang="ru-RU" dirty="0" smtClean="0"/>
          </a:p>
        </p:txBody>
      </p:sp>
      <p:sp>
        <p:nvSpPr>
          <p:cNvPr id="77840" name="AutoShape 16"/>
          <p:cNvSpPr>
            <a:spLocks noChangeArrowheads="1"/>
          </p:cNvSpPr>
          <p:nvPr/>
        </p:nvSpPr>
        <p:spPr bwMode="gray">
          <a:xfrm>
            <a:off x="5940152" y="3573016"/>
            <a:ext cx="2880320" cy="864096"/>
          </a:xfrm>
          <a:prstGeom prst="can">
            <a:avLst>
              <a:gd name="adj" fmla="val 25000"/>
            </a:avLst>
          </a:prstGeom>
          <a:solidFill>
            <a:srgbClr val="00B0F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dirty="0" smtClean="0"/>
              <a:t>Участники –  местные </a:t>
            </a:r>
          </a:p>
          <a:p>
            <a:pPr algn="ctr"/>
            <a:r>
              <a:rPr lang="ru-RU" dirty="0" smtClean="0"/>
              <a:t>жители </a:t>
            </a:r>
          </a:p>
        </p:txBody>
      </p:sp>
      <p:sp>
        <p:nvSpPr>
          <p:cNvPr id="77841" name="AutoShape 17"/>
          <p:cNvSpPr>
            <a:spLocks noChangeArrowheads="1"/>
          </p:cNvSpPr>
          <p:nvPr/>
        </p:nvSpPr>
        <p:spPr bwMode="gray">
          <a:xfrm>
            <a:off x="5940152" y="2348880"/>
            <a:ext cx="2952328" cy="1080120"/>
          </a:xfrm>
          <a:prstGeom prst="can">
            <a:avLst>
              <a:gd name="adj" fmla="val 25000"/>
            </a:avLst>
          </a:prstGeom>
          <a:solidFill>
            <a:srgbClr val="00B0F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dirty="0" smtClean="0"/>
              <a:t>Мало ресурсов </a:t>
            </a:r>
          </a:p>
          <a:p>
            <a:pPr algn="ctr"/>
            <a:r>
              <a:rPr lang="ru-RU" dirty="0" smtClean="0"/>
              <a:t>и партнеров</a:t>
            </a:r>
          </a:p>
        </p:txBody>
      </p:sp>
      <p:sp>
        <p:nvSpPr>
          <p:cNvPr id="77842" name="AutoShape 18"/>
          <p:cNvSpPr>
            <a:spLocks noChangeArrowheads="1"/>
          </p:cNvSpPr>
          <p:nvPr/>
        </p:nvSpPr>
        <p:spPr bwMode="gray">
          <a:xfrm>
            <a:off x="5940152" y="1196752"/>
            <a:ext cx="2880320" cy="1008112"/>
          </a:xfrm>
          <a:prstGeom prst="can">
            <a:avLst>
              <a:gd name="adj" fmla="val 17371"/>
            </a:avLst>
          </a:prstGeom>
          <a:gradFill rotWithShape="1">
            <a:gsLst>
              <a:gs pos="0">
                <a:schemeClr val="hlink">
                  <a:gamma/>
                  <a:shade val="46275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7844" name="AutoShape 20"/>
          <p:cNvSpPr>
            <a:spLocks noChangeArrowheads="1"/>
          </p:cNvSpPr>
          <p:nvPr/>
        </p:nvSpPr>
        <p:spPr bwMode="blackWhite">
          <a:xfrm>
            <a:off x="3214678" y="4797152"/>
            <a:ext cx="2571768" cy="1440160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ru-RU" dirty="0" smtClean="0">
                <a:latin typeface="Verdana" pitchFamily="34" charset="0"/>
              </a:rPr>
              <a:t>Низкая </a:t>
            </a:r>
          </a:p>
          <a:p>
            <a:pPr algn="ctr" eaLnBrk="0" hangingPunct="0"/>
            <a:r>
              <a:rPr lang="ru-RU" dirty="0" smtClean="0">
                <a:latin typeface="Verdana" pitchFamily="34" charset="0"/>
              </a:rPr>
              <a:t>заинтересованность</a:t>
            </a:r>
          </a:p>
          <a:p>
            <a:pPr algn="ctr" eaLnBrk="0" hangingPunct="0"/>
            <a:r>
              <a:rPr lang="ru-RU" dirty="0" smtClean="0">
                <a:latin typeface="Verdana" pitchFamily="34" charset="0"/>
              </a:rPr>
              <a:t>участников </a:t>
            </a:r>
          </a:p>
        </p:txBody>
      </p:sp>
      <p:sp>
        <p:nvSpPr>
          <p:cNvPr id="77848" name="Text Box 24"/>
          <p:cNvSpPr txBox="1">
            <a:spLocks noChangeArrowheads="1"/>
          </p:cNvSpPr>
          <p:nvPr/>
        </p:nvSpPr>
        <p:spPr bwMode="gray">
          <a:xfrm>
            <a:off x="6096961" y="1436865"/>
            <a:ext cx="263871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ru-RU" dirty="0" smtClean="0"/>
              <a:t>Анализ конкурентов, ЦА</a:t>
            </a:r>
          </a:p>
        </p:txBody>
      </p:sp>
      <p:pic>
        <p:nvPicPr>
          <p:cNvPr id="22" name="Picture 1" descr="D:\антнаркотическая комиссия\ЛОГИНОВ\Доклад главы района за 2019 год\фото для доклада\Coat_of_Arms_of_Kumyensky_distric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00958" y="5246990"/>
            <a:ext cx="1285852" cy="16110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www.ppt.prtxt.ru</a:t>
            </a:r>
            <a:endParaRPr lang="en-US" dirty="0"/>
          </a:p>
        </p:txBody>
      </p:sp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2976" y="260648"/>
            <a:ext cx="7893520" cy="563563"/>
          </a:xfrm>
        </p:spPr>
        <p:txBody>
          <a:bodyPr/>
          <a:lstStyle/>
          <a:p>
            <a:pPr algn="ctr"/>
            <a:r>
              <a:rPr lang="ru-RU" dirty="0" smtClean="0"/>
              <a:t>Процесс продвижения проекта</a:t>
            </a:r>
            <a:endParaRPr lang="en-US" dirty="0"/>
          </a:p>
        </p:txBody>
      </p:sp>
      <p:sp>
        <p:nvSpPr>
          <p:cNvPr id="76805" name="AutoShape 5"/>
          <p:cNvSpPr>
            <a:spLocks noChangeArrowheads="1"/>
          </p:cNvSpPr>
          <p:nvPr/>
        </p:nvSpPr>
        <p:spPr bwMode="gray">
          <a:xfrm>
            <a:off x="2873152" y="2676634"/>
            <a:ext cx="3672408" cy="1584176"/>
          </a:xfrm>
          <a:prstGeom prst="can">
            <a:avLst>
              <a:gd name="adj" fmla="val 14708"/>
            </a:avLst>
          </a:prstGeom>
          <a:gradFill rotWithShape="1">
            <a:gsLst>
              <a:gs pos="0">
                <a:schemeClr val="hlink">
                  <a:gamma/>
                  <a:shade val="46275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6806" name="Text Box 6"/>
          <p:cNvSpPr txBox="1">
            <a:spLocks noChangeArrowheads="1"/>
          </p:cNvSpPr>
          <p:nvPr/>
        </p:nvSpPr>
        <p:spPr bwMode="gray">
          <a:xfrm>
            <a:off x="2987823" y="2886298"/>
            <a:ext cx="344156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ru-RU" b="1" dirty="0" smtClean="0"/>
              <a:t>Создание проекта</a:t>
            </a:r>
          </a:p>
          <a:p>
            <a:pPr algn="ctr" eaLnBrk="0" hangingPunct="0"/>
            <a:r>
              <a:rPr lang="ru-RU" b="1" dirty="0" smtClean="0">
                <a:solidFill>
                  <a:srgbClr val="FFFF00"/>
                </a:solidFill>
              </a:rPr>
              <a:t>«</a:t>
            </a:r>
            <a:r>
              <a:rPr lang="ru-RU" dirty="0" smtClean="0">
                <a:solidFill>
                  <a:srgbClr val="FFFF00"/>
                </a:solidFill>
              </a:rPr>
              <a:t>Выходные со смыслом» – километры, которые вернут тебя к жизни!</a:t>
            </a:r>
            <a:endParaRPr lang="ru-RU" b="1" dirty="0" smtClean="0">
              <a:solidFill>
                <a:srgbClr val="FFFF00"/>
              </a:solidFill>
            </a:endParaRPr>
          </a:p>
        </p:txBody>
      </p:sp>
      <p:sp>
        <p:nvSpPr>
          <p:cNvPr id="76809" name="AutoShape 9"/>
          <p:cNvSpPr>
            <a:spLocks noChangeArrowheads="1"/>
          </p:cNvSpPr>
          <p:nvPr/>
        </p:nvSpPr>
        <p:spPr bwMode="ltGray">
          <a:xfrm>
            <a:off x="2411761" y="2440022"/>
            <a:ext cx="461392" cy="2057400"/>
          </a:xfrm>
          <a:prstGeom prst="leftArrow">
            <a:avLst>
              <a:gd name="adj1" fmla="val 65583"/>
              <a:gd name="adj2" fmla="val 65181"/>
            </a:avLst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  <a:alpha val="12000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6810" name="AutoShape 10"/>
          <p:cNvSpPr>
            <a:spLocks noChangeArrowheads="1"/>
          </p:cNvSpPr>
          <p:nvPr/>
        </p:nvSpPr>
        <p:spPr bwMode="black">
          <a:xfrm>
            <a:off x="107505" y="2909528"/>
            <a:ext cx="2232247" cy="1239552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ru-RU" sz="1600" dirty="0">
              <a:solidFill>
                <a:schemeClr val="tx2"/>
              </a:solidFill>
              <a:latin typeface="Verdana" pitchFamily="34" charset="0"/>
            </a:endParaRPr>
          </a:p>
        </p:txBody>
      </p:sp>
      <p:sp>
        <p:nvSpPr>
          <p:cNvPr id="76812" name="AutoShape 12"/>
          <p:cNvSpPr>
            <a:spLocks noChangeArrowheads="1"/>
          </p:cNvSpPr>
          <p:nvPr/>
        </p:nvSpPr>
        <p:spPr bwMode="black">
          <a:xfrm>
            <a:off x="7020272" y="2996952"/>
            <a:ext cx="2016224" cy="1152128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ru-RU" sz="1400" dirty="0" smtClean="0">
              <a:solidFill>
                <a:schemeClr val="tx2"/>
              </a:solidFill>
              <a:latin typeface="Verdana" pitchFamily="34" charset="0"/>
            </a:endParaRPr>
          </a:p>
        </p:txBody>
      </p:sp>
      <p:sp>
        <p:nvSpPr>
          <p:cNvPr id="76814" name="AutoShape 14"/>
          <p:cNvSpPr>
            <a:spLocks noChangeArrowheads="1"/>
          </p:cNvSpPr>
          <p:nvPr/>
        </p:nvSpPr>
        <p:spPr bwMode="ltGray">
          <a:xfrm>
            <a:off x="6412697" y="2503929"/>
            <a:ext cx="530225" cy="2057400"/>
          </a:xfrm>
          <a:prstGeom prst="rightArrow">
            <a:avLst>
              <a:gd name="adj1" fmla="val 67750"/>
              <a:gd name="adj2" fmla="val 66167"/>
            </a:avLst>
          </a:prstGeom>
          <a:gradFill rotWithShape="1">
            <a:gsLst>
              <a:gs pos="0">
                <a:schemeClr val="accent2">
                  <a:gamma/>
                  <a:shade val="46275"/>
                  <a:invGamma/>
                  <a:alpha val="12000"/>
                </a:schemeClr>
              </a:gs>
              <a:gs pos="100000">
                <a:schemeClr val="accent2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6815" name="AutoShape 15"/>
          <p:cNvSpPr>
            <a:spLocks noChangeArrowheads="1"/>
          </p:cNvSpPr>
          <p:nvPr/>
        </p:nvSpPr>
        <p:spPr bwMode="gray">
          <a:xfrm>
            <a:off x="1874841" y="1052736"/>
            <a:ext cx="5688632" cy="878346"/>
          </a:xfrm>
          <a:prstGeom prst="can">
            <a:avLst>
              <a:gd name="adj" fmla="val 14238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 dirty="0" smtClean="0"/>
          </a:p>
          <a:p>
            <a:pPr algn="ctr"/>
            <a:r>
              <a:rPr lang="ru-RU" dirty="0" smtClean="0"/>
              <a:t>Постановка цели и задач, составление плана, </a:t>
            </a:r>
          </a:p>
          <a:p>
            <a:pPr algn="ctr"/>
            <a:r>
              <a:rPr lang="ru-RU" dirty="0" smtClean="0"/>
              <a:t>ожидаемые результаты</a:t>
            </a:r>
          </a:p>
          <a:p>
            <a:pPr algn="ctr"/>
            <a:endParaRPr lang="ru-RU" dirty="0" smtClean="0"/>
          </a:p>
        </p:txBody>
      </p:sp>
      <p:sp>
        <p:nvSpPr>
          <p:cNvPr id="76816" name="AutoShape 16"/>
          <p:cNvSpPr>
            <a:spLocks noChangeArrowheads="1"/>
          </p:cNvSpPr>
          <p:nvPr/>
        </p:nvSpPr>
        <p:spPr bwMode="ltGray">
          <a:xfrm>
            <a:off x="3623690" y="2116383"/>
            <a:ext cx="1968624" cy="533400"/>
          </a:xfrm>
          <a:prstGeom prst="upArrow">
            <a:avLst>
              <a:gd name="adj1" fmla="val 68380"/>
              <a:gd name="adj2" fmla="val 70833"/>
            </a:avLst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63529"/>
                  <a:invGamma/>
                  <a:alpha val="12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6818" name="AutoShape 18"/>
          <p:cNvSpPr>
            <a:spLocks noChangeArrowheads="1"/>
          </p:cNvSpPr>
          <p:nvPr/>
        </p:nvSpPr>
        <p:spPr bwMode="gray">
          <a:xfrm>
            <a:off x="1928794" y="4889800"/>
            <a:ext cx="5329162" cy="968092"/>
          </a:xfrm>
          <a:prstGeom prst="can">
            <a:avLst>
              <a:gd name="adj" fmla="val 13933"/>
            </a:avLst>
          </a:prstGeom>
          <a:gradFill rotWithShape="1">
            <a:gsLst>
              <a:gs pos="0">
                <a:schemeClr val="folHlink">
                  <a:gamma/>
                  <a:shade val="46275"/>
                  <a:invGamma/>
                </a:schemeClr>
              </a:gs>
              <a:gs pos="5000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dirty="0" smtClean="0"/>
              <a:t>Платформа: продвижение и мониторинг </a:t>
            </a:r>
          </a:p>
          <a:p>
            <a:pPr algn="ctr"/>
            <a:r>
              <a:rPr lang="ru-RU" dirty="0" smtClean="0"/>
              <a:t>через сеть в «</a:t>
            </a:r>
            <a:r>
              <a:rPr lang="ru-RU" dirty="0" err="1" smtClean="0"/>
              <a:t>Вконтакте</a:t>
            </a:r>
            <a:r>
              <a:rPr lang="ru-RU" dirty="0" smtClean="0"/>
              <a:t>», СМИ, туроператоров </a:t>
            </a:r>
          </a:p>
          <a:p>
            <a:pPr algn="ctr"/>
            <a:r>
              <a:rPr lang="ru-RU" dirty="0" smtClean="0"/>
              <a:t>Кировской области</a:t>
            </a:r>
          </a:p>
        </p:txBody>
      </p:sp>
      <p:sp>
        <p:nvSpPr>
          <p:cNvPr id="76820" name="AutoShape 20"/>
          <p:cNvSpPr>
            <a:spLocks noChangeArrowheads="1"/>
          </p:cNvSpPr>
          <p:nvPr/>
        </p:nvSpPr>
        <p:spPr bwMode="ltGray">
          <a:xfrm>
            <a:off x="3731600" y="4298597"/>
            <a:ext cx="1755775" cy="525463"/>
          </a:xfrm>
          <a:prstGeom prst="downArrow">
            <a:avLst>
              <a:gd name="adj1" fmla="val 67093"/>
              <a:gd name="adj2" fmla="val 64051"/>
            </a:avLst>
          </a:prstGeom>
          <a:gradFill rotWithShape="1">
            <a:gsLst>
              <a:gs pos="0">
                <a:schemeClr val="accent2">
                  <a:gamma/>
                  <a:tint val="63529"/>
                  <a:invGamma/>
                  <a:alpha val="12000"/>
                </a:schemeClr>
              </a:gs>
              <a:gs pos="100000">
                <a:schemeClr val="accent2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6942922" y="2996953"/>
            <a:ext cx="2093574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700" dirty="0" smtClean="0">
              <a:latin typeface="+mn-lt"/>
            </a:endParaRPr>
          </a:p>
          <a:p>
            <a:pPr algn="ctr"/>
            <a:r>
              <a:rPr lang="ru-RU" sz="1700" dirty="0" smtClean="0">
                <a:latin typeface="+mn-lt"/>
              </a:rPr>
              <a:t>Поиск партнеров, </a:t>
            </a:r>
            <a:r>
              <a:rPr lang="ru-RU" sz="1700" dirty="0" err="1" smtClean="0">
                <a:latin typeface="+mn-lt"/>
              </a:rPr>
              <a:t>краудфандинг</a:t>
            </a:r>
            <a:endParaRPr lang="ru-RU" sz="1700" dirty="0"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0710" y="3070964"/>
            <a:ext cx="231105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dirty="0" smtClean="0">
                <a:latin typeface="Arial" pitchFamily="34" charset="0"/>
                <a:cs typeface="Arial" pitchFamily="34" charset="0"/>
              </a:rPr>
              <a:t>Анализ имеющихся ресурсов</a:t>
            </a:r>
            <a:endParaRPr lang="ru-RU" sz="17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1" descr="D:\антнаркотическая комиссия\ЛОГИНОВ\Доклад главы района за 2019 год\фото для доклада\Coat_of_Arms_of_Kumyensky_distric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00958" y="5246990"/>
            <a:ext cx="1285852" cy="16110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www.ppt.prtxt.ru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214290"/>
            <a:ext cx="6934200" cy="571505"/>
          </a:xfrm>
        </p:spPr>
        <p:txBody>
          <a:bodyPr/>
          <a:lstStyle/>
          <a:p>
            <a:pPr algn="ctr"/>
            <a:r>
              <a:rPr lang="ru-RU" sz="2800" dirty="0" smtClean="0"/>
              <a:t>Основные направления по реализации проекта</a:t>
            </a:r>
            <a:endParaRPr lang="en-US" sz="2800" dirty="0"/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gray">
          <a:xfrm>
            <a:off x="3146425" y="1905000"/>
            <a:ext cx="2563813" cy="2563813"/>
          </a:xfrm>
          <a:prstGeom prst="ellipse">
            <a:avLst/>
          </a:prstGeom>
          <a:gradFill rotWithShape="1">
            <a:gsLst>
              <a:gs pos="0">
                <a:srgbClr val="FFFFFF">
                  <a:gamma/>
                  <a:shade val="46275"/>
                  <a:invGamma/>
                </a:srgbClr>
              </a:gs>
              <a:gs pos="50000">
                <a:srgbClr val="FFFFFF"/>
              </a:gs>
              <a:gs pos="100000">
                <a:srgbClr val="FFFFFF">
                  <a:gamma/>
                  <a:shade val="46275"/>
                  <a:invGamma/>
                </a:srgbClr>
              </a:gs>
            </a:gsLst>
            <a:lin ang="5400000" scaled="1"/>
          </a:gradFill>
          <a:ln w="57150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7832" name="Oval 8"/>
          <p:cNvSpPr>
            <a:spLocks noChangeArrowheads="1"/>
          </p:cNvSpPr>
          <p:nvPr/>
        </p:nvSpPr>
        <p:spPr bwMode="gray">
          <a:xfrm>
            <a:off x="3292475" y="2049463"/>
            <a:ext cx="2270125" cy="2270125"/>
          </a:xfrm>
          <a:prstGeom prst="ellipse">
            <a:avLst/>
          </a:prstGeom>
          <a:gradFill rotWithShape="1">
            <a:gsLst>
              <a:gs pos="0">
                <a:srgbClr val="FFFFFF">
                  <a:gamma/>
                  <a:shade val="63529"/>
                  <a:invGamma/>
                </a:srgbClr>
              </a:gs>
              <a:gs pos="50000">
                <a:srgbClr val="FFFFFF"/>
              </a:gs>
              <a:gs pos="100000">
                <a:srgbClr val="FFFFFF">
                  <a:gamma/>
                  <a:shade val="63529"/>
                  <a:invGamma/>
                </a:srgbClr>
              </a:gs>
            </a:gsLst>
            <a:lin ang="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7833" name="Oval 9"/>
          <p:cNvSpPr>
            <a:spLocks noChangeArrowheads="1"/>
          </p:cNvSpPr>
          <p:nvPr/>
        </p:nvSpPr>
        <p:spPr bwMode="gray">
          <a:xfrm>
            <a:off x="3425825" y="2184400"/>
            <a:ext cx="2003425" cy="2006600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tint val="0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tint val="0"/>
                  <a:invGamma/>
                </a:schemeClr>
              </a:gs>
            </a:gsLst>
            <a:lin ang="2700000" scaled="1"/>
          </a:gradFill>
          <a:ln w="38100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7834" name="Oval 10"/>
          <p:cNvSpPr>
            <a:spLocks noChangeArrowheads="1"/>
          </p:cNvSpPr>
          <p:nvPr/>
        </p:nvSpPr>
        <p:spPr bwMode="gray">
          <a:xfrm>
            <a:off x="3425825" y="2184400"/>
            <a:ext cx="2003425" cy="2006600"/>
          </a:xfrm>
          <a:prstGeom prst="ellipse">
            <a:avLst/>
          </a:prstGeom>
          <a:gradFill rotWithShape="1">
            <a:gsLst>
              <a:gs pos="0">
                <a:srgbClr val="FFCC00">
                  <a:gamma/>
                  <a:shade val="0"/>
                  <a:invGamma/>
                </a:srgbClr>
              </a:gs>
              <a:gs pos="100000">
                <a:srgbClr val="FFCC00"/>
              </a:gs>
            </a:gsLst>
            <a:lin ang="2700000" scaled="1"/>
          </a:gradFill>
          <a:ln w="38100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7835" name="Oval 11"/>
          <p:cNvSpPr>
            <a:spLocks noChangeArrowheads="1"/>
          </p:cNvSpPr>
          <p:nvPr/>
        </p:nvSpPr>
        <p:spPr bwMode="gray">
          <a:xfrm>
            <a:off x="3571868" y="2285992"/>
            <a:ext cx="1739900" cy="1743075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shade val="54118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54118"/>
                  <a:invGamma/>
                </a:schemeClr>
              </a:gs>
            </a:gsLst>
            <a:lin ang="18900000" scaled="1"/>
          </a:gradFill>
          <a:ln w="38100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7836" name="Oval 12"/>
          <p:cNvSpPr>
            <a:spLocks noChangeArrowheads="1"/>
          </p:cNvSpPr>
          <p:nvPr/>
        </p:nvSpPr>
        <p:spPr bwMode="gray">
          <a:xfrm>
            <a:off x="3286116" y="2786058"/>
            <a:ext cx="2286016" cy="908864"/>
          </a:xfrm>
          <a:prstGeom prst="ellipse">
            <a:avLst/>
          </a:prstGeom>
          <a:gradFill rotWithShape="1">
            <a:gsLst>
              <a:gs pos="0">
                <a:srgbClr val="FFCC00"/>
              </a:gs>
              <a:gs pos="100000">
                <a:srgbClr val="FFCC00">
                  <a:gamma/>
                  <a:shade val="48627"/>
                  <a:invGamma/>
                </a:srgbClr>
              </a:gs>
            </a:gsLst>
            <a:lin ang="2700000" scaled="1"/>
          </a:gradFill>
          <a:ln w="38100" algn="ctr">
            <a:noFill/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ru-RU" dirty="0" smtClean="0">
                <a:solidFill>
                  <a:srgbClr val="9874F2">
                    <a:lumMod val="75000"/>
                  </a:srgbClr>
                </a:solidFill>
              </a:rPr>
              <a:t>Реализация</a:t>
            </a:r>
          </a:p>
          <a:p>
            <a:pPr algn="ctr"/>
            <a:r>
              <a:rPr lang="ru-RU" dirty="0" smtClean="0">
                <a:solidFill>
                  <a:srgbClr val="9874F2">
                    <a:lumMod val="75000"/>
                  </a:srgbClr>
                </a:solidFill>
              </a:rPr>
              <a:t>проекта</a:t>
            </a:r>
            <a:endParaRPr lang="ru-RU" dirty="0">
              <a:solidFill>
                <a:srgbClr val="9874F2">
                  <a:lumMod val="75000"/>
                </a:srgbClr>
              </a:solidFill>
            </a:endParaRPr>
          </a:p>
        </p:txBody>
      </p:sp>
      <p:sp>
        <p:nvSpPr>
          <p:cNvPr id="77837" name="AutoShape 13"/>
          <p:cNvSpPr>
            <a:spLocks noChangeArrowheads="1"/>
          </p:cNvSpPr>
          <p:nvPr/>
        </p:nvSpPr>
        <p:spPr bwMode="gray">
          <a:xfrm>
            <a:off x="179511" y="3645024"/>
            <a:ext cx="2808311" cy="1080120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lvl="0" algn="ctr"/>
            <a:r>
              <a:rPr lang="ru-RU" dirty="0" smtClean="0">
                <a:solidFill>
                  <a:srgbClr val="FFFFFF"/>
                </a:solidFill>
              </a:rPr>
              <a:t>Мониторинг ситуации </a:t>
            </a:r>
          </a:p>
          <a:p>
            <a:pPr lvl="0" algn="ctr"/>
            <a:r>
              <a:rPr lang="ru-RU" dirty="0" smtClean="0">
                <a:solidFill>
                  <a:srgbClr val="FFFFFF"/>
                </a:solidFill>
              </a:rPr>
              <a:t>через</a:t>
            </a:r>
          </a:p>
          <a:p>
            <a:pPr lvl="0" algn="ctr"/>
            <a:r>
              <a:rPr lang="ru-RU" dirty="0" smtClean="0">
                <a:solidFill>
                  <a:srgbClr val="FFFFFF"/>
                </a:solidFill>
              </a:rPr>
              <a:t> поисковые системы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77838" name="AutoShape 14"/>
          <p:cNvSpPr>
            <a:spLocks noChangeArrowheads="1"/>
          </p:cNvSpPr>
          <p:nvPr/>
        </p:nvSpPr>
        <p:spPr bwMode="gray">
          <a:xfrm>
            <a:off x="179512" y="2538513"/>
            <a:ext cx="2808312" cy="1034503"/>
          </a:xfrm>
          <a:prstGeom prst="can">
            <a:avLst>
              <a:gd name="adj" fmla="val 9261"/>
            </a:avLst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lvl="0" algn="ctr"/>
            <a:r>
              <a:rPr lang="ru-RU" sz="1600" dirty="0" smtClean="0">
                <a:solidFill>
                  <a:srgbClr val="FFFFFF"/>
                </a:solidFill>
              </a:rPr>
              <a:t>Продвижение, репутация, </a:t>
            </a:r>
          </a:p>
          <a:p>
            <a:pPr lvl="0" algn="ctr"/>
            <a:r>
              <a:rPr lang="ru-RU" sz="1600" dirty="0" smtClean="0">
                <a:solidFill>
                  <a:srgbClr val="FFFFFF"/>
                </a:solidFill>
              </a:rPr>
              <a:t>статус </a:t>
            </a:r>
          </a:p>
        </p:txBody>
      </p:sp>
      <p:sp>
        <p:nvSpPr>
          <p:cNvPr id="77839" name="AutoShape 15"/>
          <p:cNvSpPr>
            <a:spLocks noChangeArrowheads="1"/>
          </p:cNvSpPr>
          <p:nvPr/>
        </p:nvSpPr>
        <p:spPr bwMode="gray">
          <a:xfrm>
            <a:off x="179512" y="1297326"/>
            <a:ext cx="2808311" cy="1123561"/>
          </a:xfrm>
          <a:prstGeom prst="can">
            <a:avLst>
              <a:gd name="adj" fmla="val 16754"/>
            </a:avLst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dirty="0" smtClean="0">
                <a:solidFill>
                  <a:srgbClr val="FFFFFF"/>
                </a:solidFill>
              </a:rPr>
              <a:t> Разработка маршрутов, </a:t>
            </a:r>
          </a:p>
          <a:p>
            <a:pPr algn="ctr"/>
            <a:r>
              <a:rPr lang="ru-RU" dirty="0" smtClean="0">
                <a:solidFill>
                  <a:srgbClr val="FFFFFF"/>
                </a:solidFill>
              </a:rPr>
              <a:t>создание серии </a:t>
            </a:r>
          </a:p>
          <a:p>
            <a:pPr algn="ctr"/>
            <a:r>
              <a:rPr lang="ru-RU" dirty="0" smtClean="0">
                <a:solidFill>
                  <a:srgbClr val="FFFFFF"/>
                </a:solidFill>
              </a:rPr>
              <a:t>видеороликов</a:t>
            </a:r>
          </a:p>
        </p:txBody>
      </p:sp>
      <p:sp>
        <p:nvSpPr>
          <p:cNvPr id="77840" name="AutoShape 16"/>
          <p:cNvSpPr>
            <a:spLocks noChangeArrowheads="1"/>
          </p:cNvSpPr>
          <p:nvPr/>
        </p:nvSpPr>
        <p:spPr bwMode="gray">
          <a:xfrm>
            <a:off x="5940152" y="3573016"/>
            <a:ext cx="2880320" cy="864096"/>
          </a:xfrm>
          <a:prstGeom prst="can">
            <a:avLst>
              <a:gd name="adj" fmla="val 11024"/>
            </a:avLst>
          </a:prstGeom>
          <a:gradFill rotWithShape="1">
            <a:gsLst>
              <a:gs pos="0">
                <a:schemeClr val="hlink">
                  <a:gamma/>
                  <a:shade val="46275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lvl="0" algn="ctr"/>
            <a:r>
              <a:rPr lang="ru-RU" dirty="0" smtClean="0">
                <a:solidFill>
                  <a:srgbClr val="FFFFFF"/>
                </a:solidFill>
              </a:rPr>
              <a:t>Анализ, продуктивность,</a:t>
            </a:r>
          </a:p>
          <a:p>
            <a:pPr lvl="0" algn="ctr"/>
            <a:r>
              <a:rPr lang="ru-RU" dirty="0" smtClean="0">
                <a:solidFill>
                  <a:srgbClr val="FFFFFF"/>
                </a:solidFill>
              </a:rPr>
              <a:t>результаты 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77841" name="AutoShape 17"/>
          <p:cNvSpPr>
            <a:spLocks noChangeArrowheads="1"/>
          </p:cNvSpPr>
          <p:nvPr/>
        </p:nvSpPr>
        <p:spPr bwMode="gray">
          <a:xfrm>
            <a:off x="5940152" y="2348880"/>
            <a:ext cx="2952328" cy="1080120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chemeClr val="hlink">
                  <a:gamma/>
                  <a:shade val="46275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lvl="0" algn="ctr"/>
            <a:r>
              <a:rPr lang="ru-RU" dirty="0" smtClean="0">
                <a:solidFill>
                  <a:srgbClr val="FFFFFF"/>
                </a:solidFill>
              </a:rPr>
              <a:t>Взаимодействие с ЦА, </a:t>
            </a:r>
          </a:p>
          <a:p>
            <a:pPr lvl="0" algn="ctr"/>
            <a:r>
              <a:rPr lang="ru-RU" dirty="0" smtClean="0">
                <a:solidFill>
                  <a:srgbClr val="FFFFFF"/>
                </a:solidFill>
              </a:rPr>
              <a:t>партнерами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77842" name="AutoShape 18"/>
          <p:cNvSpPr>
            <a:spLocks noChangeArrowheads="1"/>
          </p:cNvSpPr>
          <p:nvPr/>
        </p:nvSpPr>
        <p:spPr bwMode="gray">
          <a:xfrm>
            <a:off x="5929322" y="1214422"/>
            <a:ext cx="2880320" cy="1008112"/>
          </a:xfrm>
          <a:prstGeom prst="can">
            <a:avLst>
              <a:gd name="adj" fmla="val 17371"/>
            </a:avLst>
          </a:prstGeom>
          <a:gradFill rotWithShape="1">
            <a:gsLst>
              <a:gs pos="0">
                <a:schemeClr val="hlink">
                  <a:gamma/>
                  <a:shade val="46275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dirty="0" smtClean="0">
                <a:solidFill>
                  <a:srgbClr val="FFFFFF"/>
                </a:solidFill>
              </a:rPr>
              <a:t>Корректировка ситуаций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643570" y="5000636"/>
            <a:ext cx="3195630" cy="101916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 contrast="10000"/>
          </a:blip>
          <a:srcRect l="31529" t="9260" r="25476" b="7396"/>
          <a:stretch>
            <a:fillRect/>
          </a:stretch>
        </p:blipFill>
        <p:spPr bwMode="auto">
          <a:xfrm>
            <a:off x="3929058" y="4500570"/>
            <a:ext cx="2091661" cy="2196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1646" t="4827" r="2420"/>
          <a:stretch>
            <a:fillRect/>
          </a:stretch>
        </p:blipFill>
        <p:spPr bwMode="auto">
          <a:xfrm>
            <a:off x="6372200" y="4509120"/>
            <a:ext cx="2592288" cy="2126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672152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0232" y="428604"/>
            <a:ext cx="6934200" cy="563563"/>
          </a:xfrm>
        </p:spPr>
        <p:txBody>
          <a:bodyPr/>
          <a:lstStyle/>
          <a:p>
            <a:endParaRPr lang="ru-RU" sz="28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www.ppt.prtxt.ru</a:t>
            </a:r>
            <a:endParaRPr lang="en-US" dirty="0"/>
          </a:p>
        </p:txBody>
      </p:sp>
      <p:pic>
        <p:nvPicPr>
          <p:cNvPr id="1030" name="Picture 6" descr="D:\2020\ТУРИЗМ\ВЕЛОМАРШРУТ\ФОТО ПОСЕЛЕНИЯ\Березник\aZYGcqdZgw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529720"/>
            <a:ext cx="4210064" cy="6328280"/>
          </a:xfrm>
          <a:prstGeom prst="rect">
            <a:avLst/>
          </a:prstGeom>
          <a:noFill/>
        </p:spPr>
      </p:pic>
      <p:pic>
        <p:nvPicPr>
          <p:cNvPr id="1029" name="Picture 5" descr="D:\2020\ТУРИЗМ\ВЕЛОМАРШРУТ\ФОТО ПОСЕЛЕНИЯ\Березник\YHsGagwd1i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500042"/>
            <a:ext cx="3571900" cy="2376151"/>
          </a:xfrm>
          <a:prstGeom prst="rect">
            <a:avLst/>
          </a:prstGeom>
          <a:noFill/>
        </p:spPr>
      </p:pic>
      <p:pic>
        <p:nvPicPr>
          <p:cNvPr id="1027" name="Picture 3" descr="D:\2020\ТУРИЗМ\ВЕЛОМАРШРУТ\ФОТО ПОСЕЛЕНИЯ\Березник\X1FYYhMR8w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2214554"/>
            <a:ext cx="4008834" cy="2666814"/>
          </a:xfrm>
          <a:prstGeom prst="rect">
            <a:avLst/>
          </a:prstGeom>
          <a:noFill/>
        </p:spPr>
      </p:pic>
      <p:pic>
        <p:nvPicPr>
          <p:cNvPr id="1026" name="Picture 2" descr="D:\2020\ТУРИЗМ\ВЕЛОМАРШРУТ\ФОТО ПОСЕЛЕНИЯ\Березник\Vp-X67tDGl0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728" y="4357694"/>
            <a:ext cx="3380862" cy="22490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www.ppt.prtxt.ru</a:t>
            </a:r>
            <a:endParaRPr lang="en-US" dirty="0"/>
          </a:p>
        </p:txBody>
      </p:sp>
      <p:pic>
        <p:nvPicPr>
          <p:cNvPr id="2051" name="Picture 3" descr="D:\2020\ТУРИЗМ\ВЕЛОМАРШРУТ\ФОТО ПОСЕЛЕНИЯ\ВЕРХОБЫСТРИЦА\Логотип Верхобыстриц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857232"/>
            <a:ext cx="3643338" cy="5475299"/>
          </a:xfrm>
          <a:prstGeom prst="rect">
            <a:avLst/>
          </a:prstGeom>
          <a:noFill/>
        </p:spPr>
      </p:pic>
      <p:pic>
        <p:nvPicPr>
          <p:cNvPr id="5" name="Picture 5" descr="D:\2020\ТУРИЗМ\ВЕЛОМАРШРУТ\ФОТО ПОСЕЛЕНИЯ\ВЕРХОБЫСТРИЦА\kHVsuNaappw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6928" y="3429000"/>
            <a:ext cx="4938719" cy="3287169"/>
          </a:xfrm>
          <a:prstGeom prst="rect">
            <a:avLst/>
          </a:prstGeom>
          <a:noFill/>
        </p:spPr>
      </p:pic>
      <p:pic>
        <p:nvPicPr>
          <p:cNvPr id="2052" name="Picture 4" descr="D:\2020\ТУРИЗМ\ВЕЛОМАРШРУТ\ФОТО ПОСЕЛЕНИЯ\ВЕРХОБЫСТРИЦА\KZ_46tVKL6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7620" y="1142984"/>
            <a:ext cx="3214710" cy="2138536"/>
          </a:xfrm>
          <a:prstGeom prst="rect">
            <a:avLst/>
          </a:prstGeom>
          <a:noFill/>
        </p:spPr>
      </p:pic>
      <p:pic>
        <p:nvPicPr>
          <p:cNvPr id="2050" name="Picture 2" descr="D:\2020\ТУРИЗМ\ВЕЛОМАРШРУТ\ФОТО ПОСЕЛЕНИЯ\ВЕРХОБЫСТРИЦА\OnaNTnGlS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15206" y="1714488"/>
            <a:ext cx="1779683" cy="26750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www.ppt.prtxt.ru</a:t>
            </a:r>
            <a:endParaRPr lang="en-US" dirty="0"/>
          </a:p>
        </p:txBody>
      </p:sp>
      <p:pic>
        <p:nvPicPr>
          <p:cNvPr id="3074" name="Picture 2" descr="D:\2020\ТУРИЗМ\ВЕЛОМАРШРУТ\ФОТО ПОСЕЛЕНИЯ\ВИЧЕВЩИНА\Xt_U7dE6KS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857496"/>
            <a:ext cx="5598430" cy="3724268"/>
          </a:xfrm>
          <a:prstGeom prst="rect">
            <a:avLst/>
          </a:prstGeom>
          <a:noFill/>
        </p:spPr>
      </p:pic>
      <p:pic>
        <p:nvPicPr>
          <p:cNvPr id="3075" name="Picture 3" descr="D:\2020\ТУРИЗМ\ВЕЛОМАРШРУТ\ФОТО ПОСЕЛЕНИЯ\ВИЧЕВЩИНА\Логотип Вичевщин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6" y="4214818"/>
            <a:ext cx="3541629" cy="2356648"/>
          </a:xfrm>
          <a:prstGeom prst="rect">
            <a:avLst/>
          </a:prstGeom>
          <a:noFill/>
        </p:spPr>
      </p:pic>
      <p:pic>
        <p:nvPicPr>
          <p:cNvPr id="3077" name="Picture 5" descr="D:\2020\ТУРИЗМ\ВЕЛОМАРШРУТ\ФОТО ПОСЕЛЕНИЯ\ВИЧЕВЩИНА\SyN4WH18Jnw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1000108"/>
            <a:ext cx="4451214" cy="2500330"/>
          </a:xfrm>
          <a:prstGeom prst="rect">
            <a:avLst/>
          </a:prstGeom>
          <a:noFill/>
        </p:spPr>
      </p:pic>
      <p:pic>
        <p:nvPicPr>
          <p:cNvPr id="3078" name="Picture 6" descr="D:\2020\ТУРИЗМ\ВЕЛОМАРШРУТ\ФОТО ПОСЕЛЕНИЯ\ВИЧЕВЩИНА\3WNavOfE-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142852"/>
            <a:ext cx="3927673" cy="26128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014">
  <a:themeElements>
    <a:clrScheme name="191tgp_global_light 1">
      <a:dk1>
        <a:srgbClr val="808080"/>
      </a:dk1>
      <a:lt1>
        <a:srgbClr val="FFFFFF"/>
      </a:lt1>
      <a:dk2>
        <a:srgbClr val="0E237E"/>
      </a:dk2>
      <a:lt2>
        <a:srgbClr val="CCECFF"/>
      </a:lt2>
      <a:accent1>
        <a:srgbClr val="709EE2"/>
      </a:accent1>
      <a:accent2>
        <a:srgbClr val="9874F2"/>
      </a:accent2>
      <a:accent3>
        <a:srgbClr val="AAACC0"/>
      </a:accent3>
      <a:accent4>
        <a:srgbClr val="DADADA"/>
      </a:accent4>
      <a:accent5>
        <a:srgbClr val="BBCCEE"/>
      </a:accent5>
      <a:accent6>
        <a:srgbClr val="8968DB"/>
      </a:accent6>
      <a:hlink>
        <a:srgbClr val="3B9D81"/>
      </a:hlink>
      <a:folHlink>
        <a:srgbClr val="80C040"/>
      </a:folHlink>
    </a:clrScheme>
    <a:fontScheme name="191tgp_global_ligh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91tgp_global_light 1">
        <a:dk1>
          <a:srgbClr val="808080"/>
        </a:dk1>
        <a:lt1>
          <a:srgbClr val="FFFFFF"/>
        </a:lt1>
        <a:dk2>
          <a:srgbClr val="0E237E"/>
        </a:dk2>
        <a:lt2>
          <a:srgbClr val="CCECFF"/>
        </a:lt2>
        <a:accent1>
          <a:srgbClr val="709EE2"/>
        </a:accent1>
        <a:accent2>
          <a:srgbClr val="9874F2"/>
        </a:accent2>
        <a:accent3>
          <a:srgbClr val="AAACC0"/>
        </a:accent3>
        <a:accent4>
          <a:srgbClr val="DADADA"/>
        </a:accent4>
        <a:accent5>
          <a:srgbClr val="BBCCEE"/>
        </a:accent5>
        <a:accent6>
          <a:srgbClr val="8968DB"/>
        </a:accent6>
        <a:hlink>
          <a:srgbClr val="3B9D81"/>
        </a:hlink>
        <a:folHlink>
          <a:srgbClr val="80C0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91tgp_global_light 2">
        <a:dk1>
          <a:srgbClr val="808080"/>
        </a:dk1>
        <a:lt1>
          <a:srgbClr val="FFFFFF"/>
        </a:lt1>
        <a:dk2>
          <a:srgbClr val="6C2042"/>
        </a:dk2>
        <a:lt2>
          <a:srgbClr val="CCECFF"/>
        </a:lt2>
        <a:accent1>
          <a:srgbClr val="ED9C65"/>
        </a:accent1>
        <a:accent2>
          <a:srgbClr val="5D7CDF"/>
        </a:accent2>
        <a:accent3>
          <a:srgbClr val="BAABB0"/>
        </a:accent3>
        <a:accent4>
          <a:srgbClr val="DADADA"/>
        </a:accent4>
        <a:accent5>
          <a:srgbClr val="F4CBB8"/>
        </a:accent5>
        <a:accent6>
          <a:srgbClr val="5370CA"/>
        </a:accent6>
        <a:hlink>
          <a:srgbClr val="93AB2D"/>
        </a:hlink>
        <a:folHlink>
          <a:srgbClr val="5097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91tgp_global_light 3">
        <a:dk1>
          <a:srgbClr val="808080"/>
        </a:dk1>
        <a:lt1>
          <a:srgbClr val="FFFFFF"/>
        </a:lt1>
        <a:dk2>
          <a:srgbClr val="004E4C"/>
        </a:dk2>
        <a:lt2>
          <a:srgbClr val="FFFFCC"/>
        </a:lt2>
        <a:accent1>
          <a:srgbClr val="6FB4E3"/>
        </a:accent1>
        <a:accent2>
          <a:srgbClr val="2B976E"/>
        </a:accent2>
        <a:accent3>
          <a:srgbClr val="AAB2B2"/>
        </a:accent3>
        <a:accent4>
          <a:srgbClr val="DADADA"/>
        </a:accent4>
        <a:accent5>
          <a:srgbClr val="BBD6EF"/>
        </a:accent5>
        <a:accent6>
          <a:srgbClr val="268863"/>
        </a:accent6>
        <a:hlink>
          <a:srgbClr val="879543"/>
        </a:hlink>
        <a:folHlink>
          <a:srgbClr val="E3981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014</Template>
  <TotalTime>2052</TotalTime>
  <Words>388</Words>
  <Application>Microsoft Office PowerPoint</Application>
  <PresentationFormat>Экран (4:3)</PresentationFormat>
  <Paragraphs>125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014</vt:lpstr>
      <vt:lpstr>Муниципальное образование Кумёнский муниципальный район</vt:lpstr>
      <vt:lpstr>Потенциальные  туристические  маршруты  в Куменском районе</vt:lpstr>
      <vt:lpstr>    Факторы привлекательности проекта </vt:lpstr>
      <vt:lpstr>Анализ ситуации</vt:lpstr>
      <vt:lpstr>Процесс продвижения проекта</vt:lpstr>
      <vt:lpstr>Основные направления по реализации проекта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Тема выбранного блога в ВК  «Молодежь Куменского района»</vt:lpstr>
      <vt:lpstr>    Цель и задачи на ближайшие 6 месяцев  Цель – создать сеть маршрутов «Выходные со смыслом» с посещением достопримечательностей поселений района </vt:lpstr>
      <vt:lpstr>Перспективы  продвижения  маршрутов</vt:lpstr>
      <vt:lpstr>Слайд 19</vt:lpstr>
    </vt:vector>
  </TitlesOfParts>
  <Company>ARSAGERA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creator>Борис</dc:creator>
  <cp:lastModifiedBy>ODMK-NACH</cp:lastModifiedBy>
  <cp:revision>188</cp:revision>
  <dcterms:created xsi:type="dcterms:W3CDTF">2013-02-15T12:01:58Z</dcterms:created>
  <dcterms:modified xsi:type="dcterms:W3CDTF">2023-05-15T11:07:14Z</dcterms:modified>
</cp:coreProperties>
</file>