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71" r:id="rId6"/>
    <p:sldId id="266" r:id="rId7"/>
    <p:sldId id="267" r:id="rId8"/>
    <p:sldId id="268" r:id="rId9"/>
    <p:sldId id="269" r:id="rId10"/>
    <p:sldId id="27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33"/>
    <a:srgbClr val="556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17D7F-BFC1-4855-910F-4445C0C3B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6580AB-15BB-4325-AFB4-AB4DD4D9C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4283F-D7AA-43A8-B405-CCE45179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DCF573-6BF0-4097-8D1D-31D2F925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40AFD-1927-4CEA-94FC-B3E96C2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3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A51B3-465C-4589-81FF-C84552E5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EBD951-CE9D-4D2B-B023-7501EF7E0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DD766-F3BB-4D23-9FBA-EAD09212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6820B-7B10-4BB7-A508-44D0F23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9F6AB-04D7-4949-A761-8E6F045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553249-D378-44D0-A6D8-189473977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C0D50-3B1E-407E-9970-33C93735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E2249-72CE-4ABE-B69D-C67588BE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09A13-2390-45C6-A0AE-51500C3D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205C3-39D1-4C3F-9003-9A1065C1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72AF0-75D8-4CC7-ADB4-F774B18C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7E3DD-83AB-42FD-B514-3A0B553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32CA-598E-4C28-832B-3CB3108B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9705A-6EFC-475A-AA4E-101E44B8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DEE3-2728-4134-8C23-8D260A9D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6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28192-6352-43A6-98FE-4EAD757D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E25FB-2ADA-4F07-8E7E-37AE43163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7EF5D-AF26-466D-A654-A2AB890C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C10D3-CC1B-4E87-9221-13B4B099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E74DF-268C-414D-AE79-97687291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3E725-08C0-48D9-B68D-D84FA9BB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277A2-626B-4417-A418-1F859F1A7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31206-9AC6-40DF-900D-945A0C8F0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61A42-1982-4595-A248-98190E8F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A6D5C-8EC6-47D3-B549-03CCB67E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19587-0DCC-4ADE-8540-9EC5105F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FED86-76AB-4989-93A6-44C3A106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8EA0E-B5BB-45A6-BB23-6C1237BA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B9C2A-DE26-432D-8F80-0072A52B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A2F5FA-805D-4372-9577-15C11DDB9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891C95-3F4B-4B26-90E3-2B52A04CB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948D66-1759-454B-BDB3-78CCB43D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97C397-8BBE-4D24-A620-286855C4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FE6231-01C2-449D-BBA7-1BD386FD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A5C1F-D802-4505-9F05-1202F3AF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A0DD68-4694-4DCC-BE9C-84CD5991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C5289-782A-4423-B080-B13406C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48077-6A98-4AA9-8EB4-886EB70E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3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ABEE26-F939-47BA-B874-C4B013F3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7C7E71-0DEB-44CF-8B4B-A47F1DD7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B7A9C2-2E72-490D-A74B-1FD198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6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D8EE-7A57-4590-9F03-651A63B6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8D70A-F597-49EB-A576-34D9843C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6188C-DF4E-4FA4-96BC-D0980099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575FA-DF55-4843-9481-1E51AAC7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C02D2-214C-4D10-8C5C-767AE2CB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83CDD-8389-4036-BB0C-71B5EA6C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5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65092-0950-4BBC-ADAA-AAE456CB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E56E60-0BFB-49AC-BC37-C39DC1F93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19FA0-BE47-4459-B3FE-C7E32C836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7E6DA-2063-49C5-BD9B-3DEFC36C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B7F93-1AB2-4DF1-8720-2CB7B1F5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F1283-2A98-474F-B0AE-E45A71D8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12FC4-54C5-4EB1-898F-5BF873A6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1B099-9960-41E2-9B0D-69FB0DA5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7D687-A0CD-47A9-8747-B5868AFA4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F6DB-1BFB-4A56-B666-25DB312EEF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51070-700D-4B22-8247-17EA53EF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3EEB9-C714-42D8-B33D-D5442FB30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8FF9-8370-472F-A15C-BD47961CB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10032D-1F2E-4559-B2D3-B49A0665AB31}"/>
              </a:ext>
            </a:extLst>
          </p:cNvPr>
          <p:cNvSpPr txBox="1"/>
          <p:nvPr/>
        </p:nvSpPr>
        <p:spPr>
          <a:xfrm>
            <a:off x="105823" y="6271702"/>
            <a:ext cx="459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B6CDB0-E5ED-40BF-8EDD-29C5F36BF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00" y="286687"/>
            <a:ext cx="604779" cy="6047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5177160" y="410315"/>
            <a:ext cx="239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О компании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5C3198-FFEE-4106-9B2C-4F2B26830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b="26752"/>
          <a:stretch/>
        </p:blipFill>
        <p:spPr>
          <a:xfrm>
            <a:off x="824957" y="933535"/>
            <a:ext cx="10062339" cy="513223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33CB244-B110-490E-BBDC-7FE20FAF3CDE}"/>
              </a:ext>
            </a:extLst>
          </p:cNvPr>
          <p:cNvSpPr/>
          <p:nvPr/>
        </p:nvSpPr>
        <p:spPr>
          <a:xfrm>
            <a:off x="4562857" y="3464511"/>
            <a:ext cx="6324439" cy="260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B42CA-1D71-4C04-A43F-37228B5CBB46}"/>
              </a:ext>
            </a:extLst>
          </p:cNvPr>
          <p:cNvSpPr txBox="1"/>
          <p:nvPr/>
        </p:nvSpPr>
        <p:spPr>
          <a:xfrm>
            <a:off x="4904527" y="4146778"/>
            <a:ext cx="564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E7933"/>
                </a:solidFill>
              </a:rPr>
              <a:t>Медицинский центр «</a:t>
            </a:r>
            <a:r>
              <a:rPr lang="ru-RU" dirty="0" err="1">
                <a:solidFill>
                  <a:srgbClr val="55698B"/>
                </a:solidFill>
              </a:rPr>
              <a:t>ПРО</a:t>
            </a:r>
            <a:r>
              <a:rPr lang="ru-RU" dirty="0" err="1">
                <a:solidFill>
                  <a:srgbClr val="EE7933"/>
                </a:solidFill>
              </a:rPr>
              <a:t>движение</a:t>
            </a:r>
            <a:r>
              <a:rPr lang="ru-RU" dirty="0">
                <a:solidFill>
                  <a:srgbClr val="EE7933"/>
                </a:solidFill>
              </a:rPr>
              <a:t>», ООО «Пион»</a:t>
            </a:r>
          </a:p>
          <a:p>
            <a:pPr algn="ctr"/>
            <a:r>
              <a:rPr lang="ru-RU" dirty="0">
                <a:solidFill>
                  <a:srgbClr val="EE7933"/>
                </a:solidFill>
              </a:rPr>
              <a:t>работает в г. Ульяновске с 2015 года, оказывает медицинские и физкультурно-оздоровительные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1053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3"/>
    </mc:Choice>
    <mc:Fallback xmlns="">
      <p:transition spd="slow" advTm="80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4898254" y="382675"/>
            <a:ext cx="239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Отзывы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220603-CF6E-400E-9555-8DD302B9E2B6}"/>
              </a:ext>
            </a:extLst>
          </p:cNvPr>
          <p:cNvSpPr/>
          <p:nvPr/>
        </p:nvSpPr>
        <p:spPr>
          <a:xfrm>
            <a:off x="265622" y="2509777"/>
            <a:ext cx="5416524" cy="3270474"/>
          </a:xfrm>
          <a:prstGeom prst="rect">
            <a:avLst/>
          </a:prstGeom>
          <a:noFill/>
          <a:ln w="38100">
            <a:solidFill>
              <a:srgbClr val="EE79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9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73FE9-18C1-47F4-814D-A48956294D3D}"/>
              </a:ext>
            </a:extLst>
          </p:cNvPr>
          <p:cNvSpPr txBox="1"/>
          <p:nvPr/>
        </p:nvSpPr>
        <p:spPr>
          <a:xfrm>
            <a:off x="343069" y="2597228"/>
            <a:ext cx="5059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</a:rPr>
              <a:t>22 декабря 2023</a:t>
            </a:r>
          </a:p>
          <a:p>
            <a:r>
              <a:rPr lang="ru-RU" sz="1400" b="1" dirty="0">
                <a:solidFill>
                  <a:srgbClr val="55698B"/>
                </a:solidFill>
              </a:rPr>
              <a:t>История пациента</a:t>
            </a:r>
            <a:endParaRPr lang="ru-RU" sz="1400" dirty="0">
              <a:solidFill>
                <a:srgbClr val="55698B"/>
              </a:solidFill>
            </a:endParaRPr>
          </a:p>
          <a:p>
            <a:r>
              <a:rPr lang="ru-RU" sz="1400" dirty="0">
                <a:solidFill>
                  <a:srgbClr val="55698B"/>
                </a:solidFill>
              </a:rPr>
              <a:t>Грамотные врачи, отличные инструкторы в зале, приветливые девушки на </a:t>
            </a:r>
            <a:r>
              <a:rPr lang="ru-RU" sz="1400" dirty="0" err="1">
                <a:solidFill>
                  <a:srgbClr val="55698B"/>
                </a:solidFill>
              </a:rPr>
              <a:t>ресепшн</a:t>
            </a:r>
            <a:r>
              <a:rPr lang="ru-RU" sz="1400" dirty="0">
                <a:solidFill>
                  <a:srgbClr val="55698B"/>
                </a:solidFill>
              </a:rPr>
              <a:t>. Здесь очень уютно, чисто и удобно. А главное, индивидуальный подход к пациенту помогает решить многие проблемы опорно-двигательного аппарата. У меня, например, достаточно серьезная грыжа позвоночника. Регулярные занятия в центре "Продвижение" помогают мне чувствовать себя прекрасно. Боли в спине больше нет.</a:t>
            </a:r>
          </a:p>
          <a:p>
            <a:r>
              <a:rPr lang="ru-RU" sz="1400" b="1" dirty="0">
                <a:solidFill>
                  <a:srgbClr val="55698B"/>
                </a:solidFill>
              </a:rPr>
              <a:t>Понравилось</a:t>
            </a:r>
            <a:endParaRPr lang="ru-RU" sz="1400" dirty="0">
              <a:solidFill>
                <a:srgbClr val="55698B"/>
              </a:solidFill>
            </a:endParaRPr>
          </a:p>
          <a:p>
            <a:r>
              <a:rPr lang="ru-RU" sz="1400" dirty="0">
                <a:solidFill>
                  <a:srgbClr val="55698B"/>
                </a:solidFill>
              </a:rPr>
              <a:t>Методика и подход врачей и инструкторов работает и помогает пациентам.</a:t>
            </a:r>
          </a:p>
          <a:p>
            <a:r>
              <a:rPr lang="ru-RU" sz="1400" b="1" dirty="0">
                <a:solidFill>
                  <a:srgbClr val="55698B"/>
                </a:solidFill>
              </a:rPr>
              <a:t>Не понравилось</a:t>
            </a:r>
            <a:endParaRPr lang="ru-RU" sz="1400" dirty="0">
              <a:solidFill>
                <a:srgbClr val="55698B"/>
              </a:solidFill>
            </a:endParaRPr>
          </a:p>
          <a:p>
            <a:r>
              <a:rPr lang="ru-RU" sz="1400" dirty="0">
                <a:solidFill>
                  <a:srgbClr val="55698B"/>
                </a:solidFill>
              </a:rPr>
              <a:t>Недостатков не обнаружено.</a:t>
            </a:r>
          </a:p>
          <a:p>
            <a:r>
              <a:rPr lang="ru-RU" sz="1400" dirty="0">
                <a:solidFill>
                  <a:srgbClr val="55698B"/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FB4730-F1A4-4E65-99DF-BD59B4AD5BF8}"/>
              </a:ext>
            </a:extLst>
          </p:cNvPr>
          <p:cNvSpPr/>
          <p:nvPr/>
        </p:nvSpPr>
        <p:spPr>
          <a:xfrm>
            <a:off x="6266612" y="1498644"/>
            <a:ext cx="5195979" cy="4311350"/>
          </a:xfrm>
          <a:prstGeom prst="rect">
            <a:avLst/>
          </a:prstGeom>
          <a:solidFill>
            <a:schemeClr val="bg1"/>
          </a:solidFill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873FE9-18C1-47F4-814D-A48956294D3D}"/>
              </a:ext>
            </a:extLst>
          </p:cNvPr>
          <p:cNvSpPr txBox="1"/>
          <p:nvPr/>
        </p:nvSpPr>
        <p:spPr>
          <a:xfrm>
            <a:off x="6334773" y="1520010"/>
            <a:ext cx="5059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</a:rPr>
              <a:t>28 апреля 2023</a:t>
            </a:r>
          </a:p>
          <a:p>
            <a:r>
              <a:rPr lang="ru-RU" sz="1400" b="1" dirty="0">
                <a:solidFill>
                  <a:srgbClr val="55698B"/>
                </a:solidFill>
              </a:rPr>
              <a:t>История пациента</a:t>
            </a:r>
            <a:endParaRPr lang="ru-RU" sz="1400" dirty="0">
              <a:solidFill>
                <a:srgbClr val="55698B"/>
              </a:solidFill>
            </a:endParaRPr>
          </a:p>
          <a:p>
            <a:r>
              <a:rPr lang="ru-RU" sz="1400" dirty="0">
                <a:solidFill>
                  <a:srgbClr val="55698B"/>
                </a:solidFill>
              </a:rPr>
              <a:t>Посещаю этот центр с марта 2019. Благодаря занятиям забыла про грыжи позвоночника. Нравится то, что во время занятий находишься под постоянным контролем медиков, </a:t>
            </a:r>
            <a:r>
              <a:rPr lang="ru-RU" sz="1400" dirty="0" err="1">
                <a:solidFill>
                  <a:srgbClr val="55698B"/>
                </a:solidFill>
              </a:rPr>
              <a:t>тк</a:t>
            </a:r>
            <a:r>
              <a:rPr lang="ru-RU" sz="1400" dirty="0">
                <a:solidFill>
                  <a:srgbClr val="55698B"/>
                </a:solidFill>
              </a:rPr>
              <a:t> практически все тренеры с мед образованием. До и после занятия проверяют состояние пациента. Врачи тоже рядом. А ещё после занятия можно отдохнуть, сходить в сауну, попить замечательного чайку, который с улыбкой приготовили девочки из регистратуры. Можно ещё и на </a:t>
            </a:r>
            <a:r>
              <a:rPr lang="ru-RU" sz="1400" u="sng" dirty="0">
                <a:solidFill>
                  <a:srgbClr val="55698B"/>
                </a:solidFill>
              </a:rPr>
              <a:t>массаж</a:t>
            </a:r>
            <a:r>
              <a:rPr lang="ru-RU" sz="1400" dirty="0">
                <a:solidFill>
                  <a:srgbClr val="55698B"/>
                </a:solidFill>
              </a:rPr>
              <a:t> сходить... Выходишь из этого центра обновленной, как заново родившейся... О том, что все вежливы, внимательны, грамотны и </a:t>
            </a:r>
            <a:r>
              <a:rPr lang="ru-RU" sz="1400" dirty="0" err="1">
                <a:solidFill>
                  <a:srgbClr val="55698B"/>
                </a:solidFill>
              </a:rPr>
              <a:t>тд</a:t>
            </a:r>
            <a:r>
              <a:rPr lang="ru-RU" sz="1400" dirty="0">
                <a:solidFill>
                  <a:srgbClr val="55698B"/>
                </a:solidFill>
              </a:rPr>
              <a:t>, что везде чистота и порядок можно уже и не говорить. Всегда хочется туда возвращаться. Спасибо всем!</a:t>
            </a:r>
          </a:p>
          <a:p>
            <a:r>
              <a:rPr lang="ru-RU" sz="1400" b="1" dirty="0">
                <a:solidFill>
                  <a:srgbClr val="55698B"/>
                </a:solidFill>
              </a:rPr>
              <a:t>Понравилось</a:t>
            </a:r>
            <a:endParaRPr lang="ru-RU" sz="1400" dirty="0">
              <a:solidFill>
                <a:srgbClr val="55698B"/>
              </a:solidFill>
            </a:endParaRPr>
          </a:p>
          <a:p>
            <a:r>
              <a:rPr lang="ru-RU" sz="1400" dirty="0">
                <a:solidFill>
                  <a:srgbClr val="55698B"/>
                </a:solidFill>
              </a:rPr>
              <a:t>Грамотные специалисты. Все </a:t>
            </a:r>
            <a:r>
              <a:rPr lang="ru-RU" sz="1400" dirty="0" err="1">
                <a:solidFill>
                  <a:srgbClr val="55698B"/>
                </a:solidFill>
              </a:rPr>
              <a:t>кинезитерапевты</a:t>
            </a:r>
            <a:r>
              <a:rPr lang="ru-RU" sz="1400" dirty="0">
                <a:solidFill>
                  <a:srgbClr val="55698B"/>
                </a:solidFill>
              </a:rPr>
              <a:t> являются действующими специалистами в смежных областях медицины (хирурги, неврологи) . У тренеров не только физкультурное, но и медицинское образование.</a:t>
            </a:r>
          </a:p>
          <a:p>
            <a:r>
              <a:rPr lang="ru-RU" sz="1400" dirty="0">
                <a:solidFill>
                  <a:srgbClr val="55698B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79C91-53C2-45C6-AC59-93FE216941F1}"/>
              </a:ext>
            </a:extLst>
          </p:cNvPr>
          <p:cNvSpPr txBox="1"/>
          <p:nvPr/>
        </p:nvSpPr>
        <p:spPr>
          <a:xfrm>
            <a:off x="531125" y="1362219"/>
            <a:ext cx="530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55698B"/>
                </a:solidFill>
              </a:defRPr>
            </a:lvl1pPr>
          </a:lstStyle>
          <a:p>
            <a:pPr algn="ctr"/>
            <a:r>
              <a:rPr lang="ru-RU" sz="1800" dirty="0"/>
              <a:t>Мы стали лучшей клиникой по отзывам пациентам по версии сайта «</a:t>
            </a:r>
            <a:r>
              <a:rPr lang="ru-RU" sz="1800" dirty="0" err="1"/>
              <a:t>ПРОдокторов</a:t>
            </a:r>
            <a:r>
              <a:rPr lang="ru-RU" sz="1800" dirty="0"/>
              <a:t>» </a:t>
            </a:r>
          </a:p>
          <a:p>
            <a:pPr algn="ctr"/>
            <a:r>
              <a:rPr lang="ru-RU" sz="1800" b="0" dirty="0"/>
              <a:t>по данным на ноябрь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0502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DCDF20-21D0-4240-8F5A-B1C217979399}"/>
              </a:ext>
            </a:extLst>
          </p:cNvPr>
          <p:cNvSpPr txBox="1"/>
          <p:nvPr/>
        </p:nvSpPr>
        <p:spPr>
          <a:xfrm>
            <a:off x="5177160" y="410315"/>
            <a:ext cx="239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Контакты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39BAB-1715-45D4-AD6C-8601DAD37B6D}"/>
              </a:ext>
            </a:extLst>
          </p:cNvPr>
          <p:cNvSpPr/>
          <p:nvPr/>
        </p:nvSpPr>
        <p:spPr>
          <a:xfrm>
            <a:off x="741818" y="927739"/>
            <a:ext cx="3401947" cy="3555337"/>
          </a:xfrm>
          <a:prstGeom prst="rect">
            <a:avLst/>
          </a:prstGeom>
          <a:noFill/>
          <a:ln w="38100">
            <a:solidFill>
              <a:srgbClr val="EE79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30A715-5C08-451A-9B7F-04A62BDE1D91}"/>
              </a:ext>
            </a:extLst>
          </p:cNvPr>
          <p:cNvSpPr/>
          <p:nvPr/>
        </p:nvSpPr>
        <p:spPr>
          <a:xfrm>
            <a:off x="741815" y="5057152"/>
            <a:ext cx="3401949" cy="400110"/>
          </a:xfrm>
          <a:prstGeom prst="rect">
            <a:avLst/>
          </a:prstGeom>
          <a:noFill/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22B1D-8A4D-461A-A6B7-A07455F18A1D}"/>
              </a:ext>
            </a:extLst>
          </p:cNvPr>
          <p:cNvSpPr txBox="1"/>
          <p:nvPr/>
        </p:nvSpPr>
        <p:spPr>
          <a:xfrm>
            <a:off x="741815" y="5071448"/>
            <a:ext cx="340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5698B"/>
                </a:solidFill>
              </a:rPr>
              <a:t>+7(903)339 08 80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69B771-C5FD-4C74-8745-98EBDDFE0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21052"/>
          <a:stretch/>
        </p:blipFill>
        <p:spPr>
          <a:xfrm>
            <a:off x="741818" y="885672"/>
            <a:ext cx="3401947" cy="359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2732D9-ECE5-4ED6-87BD-CE0EE164B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7" t="4531" r="5527" b="69837"/>
          <a:stretch/>
        </p:blipFill>
        <p:spPr>
          <a:xfrm>
            <a:off x="9419207" y="1198010"/>
            <a:ext cx="1844544" cy="19982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07BED7-A2B7-455E-A91A-04C228E7F9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9"/>
          <a:stretch/>
        </p:blipFill>
        <p:spPr>
          <a:xfrm>
            <a:off x="4808969" y="3445439"/>
            <a:ext cx="3775739" cy="24952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5F57FC-6167-4915-A600-7B23555BEC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9" b="13290"/>
          <a:stretch/>
        </p:blipFill>
        <p:spPr>
          <a:xfrm>
            <a:off x="4868284" y="1010453"/>
            <a:ext cx="3716424" cy="24560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5B9436-9325-4398-B94E-386101B04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3" b="50000"/>
          <a:stretch/>
        </p:blipFill>
        <p:spPr>
          <a:xfrm>
            <a:off x="9297754" y="3675402"/>
            <a:ext cx="2087450" cy="216027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BE0B79-6064-4413-8248-74A430BA79C0}"/>
              </a:ext>
            </a:extLst>
          </p:cNvPr>
          <p:cNvSpPr/>
          <p:nvPr/>
        </p:nvSpPr>
        <p:spPr>
          <a:xfrm>
            <a:off x="741816" y="4576341"/>
            <a:ext cx="3401947" cy="389136"/>
          </a:xfrm>
          <a:prstGeom prst="rect">
            <a:avLst/>
          </a:prstGeom>
          <a:noFill/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08A77D-E7D6-41D9-B70D-AC29FA263F41}"/>
              </a:ext>
            </a:extLst>
          </p:cNvPr>
          <p:cNvSpPr txBox="1"/>
          <p:nvPr/>
        </p:nvSpPr>
        <p:spPr>
          <a:xfrm>
            <a:off x="741816" y="4582395"/>
            <a:ext cx="340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5698B"/>
                </a:solidFill>
              </a:rPr>
              <a:t>Карташова Ирина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A0CC2-568E-4520-9E21-6537DE9F6C1D}"/>
              </a:ext>
            </a:extLst>
          </p:cNvPr>
          <p:cNvSpPr txBox="1"/>
          <p:nvPr/>
        </p:nvSpPr>
        <p:spPr>
          <a:xfrm>
            <a:off x="741814" y="5540613"/>
            <a:ext cx="340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5698B"/>
                </a:solidFill>
              </a:rPr>
              <a:t>@Irina_KartashovaV</a:t>
            </a:r>
            <a:endParaRPr lang="ru-RU" sz="2000" dirty="0">
              <a:solidFill>
                <a:srgbClr val="55698B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766FA64-3D57-4D29-8E55-D9FE9BF29573}"/>
              </a:ext>
            </a:extLst>
          </p:cNvPr>
          <p:cNvSpPr/>
          <p:nvPr/>
        </p:nvSpPr>
        <p:spPr>
          <a:xfrm>
            <a:off x="741815" y="5571053"/>
            <a:ext cx="3401947" cy="389136"/>
          </a:xfrm>
          <a:prstGeom prst="rect">
            <a:avLst/>
          </a:prstGeom>
          <a:noFill/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</p:spTree>
    <p:extLst>
      <p:ext uri="{BB962C8B-B14F-4D97-AF65-F5344CB8AC3E}">
        <p14:creationId xmlns:p14="http://schemas.microsoft.com/office/powerpoint/2010/main" val="27770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4898254" y="382675"/>
            <a:ext cx="239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Наш профиль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9ECE44-FCDA-485C-A306-F2FD0B70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6" y="1182378"/>
            <a:ext cx="7508752" cy="48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2329314" y="382675"/>
            <a:ext cx="496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Почему выбирают наш центр?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88906" y="6351693"/>
            <a:ext cx="469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220603-CF6E-400E-9555-8DD302B9E2B6}"/>
              </a:ext>
            </a:extLst>
          </p:cNvPr>
          <p:cNvSpPr/>
          <p:nvPr/>
        </p:nvSpPr>
        <p:spPr>
          <a:xfrm>
            <a:off x="251725" y="1222612"/>
            <a:ext cx="5416524" cy="4157256"/>
          </a:xfrm>
          <a:prstGeom prst="rect">
            <a:avLst/>
          </a:prstGeom>
          <a:noFill/>
          <a:ln w="38100">
            <a:solidFill>
              <a:srgbClr val="EE79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9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73FE9-18C1-47F4-814D-A48956294D3D}"/>
              </a:ext>
            </a:extLst>
          </p:cNvPr>
          <p:cNvSpPr txBox="1"/>
          <p:nvPr/>
        </p:nvSpPr>
        <p:spPr>
          <a:xfrm>
            <a:off x="430159" y="1443841"/>
            <a:ext cx="5059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5698B"/>
                </a:solidFill>
              </a:rPr>
              <a:t>1. </a:t>
            </a:r>
            <a:r>
              <a:rPr lang="ru-RU" b="1" dirty="0">
                <a:solidFill>
                  <a:srgbClr val="55698B"/>
                </a:solidFill>
              </a:rPr>
              <a:t>Безопасность</a:t>
            </a:r>
            <a:r>
              <a:rPr lang="ru-RU" dirty="0">
                <a:solidFill>
                  <a:srgbClr val="55698B"/>
                </a:solidFill>
              </a:rPr>
              <a:t> (контроль врачей и </a:t>
            </a:r>
            <a:r>
              <a:rPr lang="ru-RU" dirty="0" err="1">
                <a:solidFill>
                  <a:srgbClr val="55698B"/>
                </a:solidFill>
              </a:rPr>
              <a:t>реабилитологов</a:t>
            </a:r>
            <a:r>
              <a:rPr lang="ru-RU" dirty="0">
                <a:solidFill>
                  <a:srgbClr val="55698B"/>
                </a:solidFill>
              </a:rPr>
              <a:t>).</a:t>
            </a:r>
          </a:p>
          <a:p>
            <a:r>
              <a:rPr lang="ru-RU" dirty="0">
                <a:solidFill>
                  <a:srgbClr val="55698B"/>
                </a:solidFill>
              </a:rPr>
              <a:t>2</a:t>
            </a:r>
            <a:r>
              <a:rPr lang="ru-RU" b="1" dirty="0">
                <a:solidFill>
                  <a:srgbClr val="55698B"/>
                </a:solidFill>
              </a:rPr>
              <a:t>. Индивидуальный подход </a:t>
            </a:r>
            <a:r>
              <a:rPr lang="ru-RU" dirty="0">
                <a:solidFill>
                  <a:srgbClr val="55698B"/>
                </a:solidFill>
              </a:rPr>
              <a:t>(программа занятий разрабатывается с учетом вашего основного диагноза, сопутствующих заболеваний, самочувствия на момент занятия и прогресса лечения).</a:t>
            </a:r>
          </a:p>
          <a:p>
            <a:r>
              <a:rPr lang="ru-RU" dirty="0">
                <a:solidFill>
                  <a:srgbClr val="55698B"/>
                </a:solidFill>
              </a:rPr>
              <a:t>3. </a:t>
            </a:r>
            <a:r>
              <a:rPr lang="ru-RU" b="1" dirty="0">
                <a:solidFill>
                  <a:srgbClr val="55698B"/>
                </a:solidFill>
              </a:rPr>
              <a:t>Комфорт и приятная атмосфера </a:t>
            </a:r>
            <a:r>
              <a:rPr lang="ru-RU" dirty="0">
                <a:solidFill>
                  <a:srgbClr val="55698B"/>
                </a:solidFill>
              </a:rPr>
              <a:t>(контрастные водные процедуры, чайная зона, массаж стоп- все входит в стоимость цикла занятий).</a:t>
            </a:r>
          </a:p>
          <a:p>
            <a:r>
              <a:rPr lang="ru-RU" dirty="0">
                <a:solidFill>
                  <a:srgbClr val="55698B"/>
                </a:solidFill>
              </a:rPr>
              <a:t>4. </a:t>
            </a:r>
            <a:r>
              <a:rPr lang="ru-RU" b="1" dirty="0">
                <a:solidFill>
                  <a:srgbClr val="55698B"/>
                </a:solidFill>
              </a:rPr>
              <a:t>Экономия времени </a:t>
            </a:r>
            <a:r>
              <a:rPr lang="ru-RU" dirty="0">
                <a:solidFill>
                  <a:srgbClr val="55698B"/>
                </a:solidFill>
              </a:rPr>
              <a:t>– вы подбираете удобное время для прохождения занятий в зависимости от своей занятости.</a:t>
            </a:r>
          </a:p>
          <a:p>
            <a:r>
              <a:rPr lang="ru-RU" dirty="0">
                <a:solidFill>
                  <a:srgbClr val="55698B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56372-9A0F-4622-8C35-0720EC23F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4" y="2290240"/>
            <a:ext cx="2982797" cy="223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48E5B0-6F2B-44A8-844A-7DAAF1986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08" y="367558"/>
            <a:ext cx="3032533" cy="202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0" r="15079" b="8225"/>
          <a:stretch/>
        </p:blipFill>
        <p:spPr>
          <a:xfrm>
            <a:off x="7855490" y="4567761"/>
            <a:ext cx="3676603" cy="209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0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CE342CE-7E28-43EA-BF69-6EB7AF8C2315}"/>
              </a:ext>
            </a:extLst>
          </p:cNvPr>
          <p:cNvSpPr/>
          <p:nvPr/>
        </p:nvSpPr>
        <p:spPr>
          <a:xfrm>
            <a:off x="7031887" y="1211763"/>
            <a:ext cx="4755118" cy="5331455"/>
          </a:xfrm>
          <a:prstGeom prst="rect">
            <a:avLst/>
          </a:prstGeom>
          <a:solidFill>
            <a:schemeClr val="bg1"/>
          </a:solidFill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2579571" y="382675"/>
            <a:ext cx="543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Основные этапы восстановления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3" y="6271702"/>
            <a:ext cx="473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9D66B-4D9B-4625-BE68-5C51A0F3C13E}"/>
              </a:ext>
            </a:extLst>
          </p:cNvPr>
          <p:cNvSpPr txBox="1"/>
          <p:nvPr/>
        </p:nvSpPr>
        <p:spPr>
          <a:xfrm>
            <a:off x="7396324" y="1361138"/>
            <a:ext cx="416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E7933"/>
                </a:solidFill>
              </a:rPr>
              <a:t>2 Этап: индивидуальная мышечная экспертиза с реабилитологом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r="4183" b="7805"/>
          <a:stretch/>
        </p:blipFill>
        <p:spPr>
          <a:xfrm>
            <a:off x="635820" y="2674932"/>
            <a:ext cx="2211544" cy="268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8" t="13388" r="7162" b="8714"/>
          <a:stretch/>
        </p:blipFill>
        <p:spPr>
          <a:xfrm>
            <a:off x="2774568" y="3147487"/>
            <a:ext cx="3081717" cy="168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3853" r="4834" b="6609"/>
          <a:stretch/>
        </p:blipFill>
        <p:spPr>
          <a:xfrm>
            <a:off x="7332954" y="2128165"/>
            <a:ext cx="3236261" cy="218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18929" r="4023" b="12625"/>
          <a:stretch/>
        </p:blipFill>
        <p:spPr>
          <a:xfrm>
            <a:off x="7682425" y="4483223"/>
            <a:ext cx="3886400" cy="196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A215F9E-D377-4AE3-AEFC-56A968832CB1}"/>
              </a:ext>
            </a:extLst>
          </p:cNvPr>
          <p:cNvSpPr/>
          <p:nvPr/>
        </p:nvSpPr>
        <p:spPr>
          <a:xfrm>
            <a:off x="584409" y="1746448"/>
            <a:ext cx="5416524" cy="4157256"/>
          </a:xfrm>
          <a:prstGeom prst="rect">
            <a:avLst/>
          </a:prstGeom>
          <a:noFill/>
          <a:ln w="38100">
            <a:solidFill>
              <a:srgbClr val="EE79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93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EE3EE-4BA6-40F1-B315-0586D1BA52D8}"/>
              </a:ext>
            </a:extLst>
          </p:cNvPr>
          <p:cNvSpPr txBox="1"/>
          <p:nvPr/>
        </p:nvSpPr>
        <p:spPr>
          <a:xfrm>
            <a:off x="890850" y="1937602"/>
            <a:ext cx="480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5698B"/>
                </a:solidFill>
              </a:rPr>
              <a:t>1 </a:t>
            </a:r>
            <a:r>
              <a:rPr lang="ru-RU" b="1" dirty="0">
                <a:solidFill>
                  <a:srgbClr val="55698B"/>
                </a:solidFill>
              </a:rPr>
              <a:t>Этап: консультация врача и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41546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102392C-F5BA-4673-9C30-8111D29DFD24}"/>
              </a:ext>
            </a:extLst>
          </p:cNvPr>
          <p:cNvSpPr/>
          <p:nvPr/>
        </p:nvSpPr>
        <p:spPr>
          <a:xfrm>
            <a:off x="7279688" y="1063024"/>
            <a:ext cx="4099411" cy="5071446"/>
          </a:xfrm>
          <a:prstGeom prst="rect">
            <a:avLst/>
          </a:prstGeom>
          <a:solidFill>
            <a:schemeClr val="bg1"/>
          </a:solidFill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2579571" y="382675"/>
            <a:ext cx="543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Основные этапы восстановления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3" y="6271702"/>
            <a:ext cx="473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9D66B-4D9B-4625-BE68-5C51A0F3C13E}"/>
              </a:ext>
            </a:extLst>
          </p:cNvPr>
          <p:cNvSpPr txBox="1"/>
          <p:nvPr/>
        </p:nvSpPr>
        <p:spPr>
          <a:xfrm>
            <a:off x="812900" y="1103904"/>
            <a:ext cx="49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5698B"/>
                </a:solidFill>
              </a:rPr>
              <a:t>3 Этап: цикл лечения из 12 занятий в зале ЛФК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9D66B-4D9B-4625-BE68-5C51A0F3C13E}"/>
              </a:ext>
            </a:extLst>
          </p:cNvPr>
          <p:cNvSpPr txBox="1"/>
          <p:nvPr/>
        </p:nvSpPr>
        <p:spPr>
          <a:xfrm>
            <a:off x="8180052" y="1166001"/>
            <a:ext cx="24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E7933"/>
                </a:solidFill>
              </a:rPr>
              <a:t>Медицинский массаж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/>
          <a:stretch/>
        </p:blipFill>
        <p:spPr>
          <a:xfrm>
            <a:off x="7782757" y="1645871"/>
            <a:ext cx="3045042" cy="248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77" y="4214091"/>
            <a:ext cx="2810417" cy="187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1" y="1551481"/>
            <a:ext cx="3255386" cy="225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-1154"/>
          <a:stretch/>
        </p:blipFill>
        <p:spPr>
          <a:xfrm>
            <a:off x="2840614" y="3882097"/>
            <a:ext cx="3255386" cy="220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DA8BB1-DA7C-403E-9570-0A37596D3252}"/>
              </a:ext>
            </a:extLst>
          </p:cNvPr>
          <p:cNvSpPr/>
          <p:nvPr/>
        </p:nvSpPr>
        <p:spPr>
          <a:xfrm>
            <a:off x="330811" y="1012054"/>
            <a:ext cx="5998968" cy="5122416"/>
          </a:xfrm>
          <a:prstGeom prst="rect">
            <a:avLst/>
          </a:prstGeom>
          <a:noFill/>
          <a:ln w="38100">
            <a:solidFill>
              <a:srgbClr val="EE79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4898254" y="382675"/>
            <a:ext cx="274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Наша команда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9" y="1180609"/>
            <a:ext cx="3790245" cy="284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14" y="1180609"/>
            <a:ext cx="4347972" cy="289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71" y="1180609"/>
            <a:ext cx="3864863" cy="289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84BC0C-0561-42CC-93E9-699E98CF1DD8}"/>
              </a:ext>
            </a:extLst>
          </p:cNvPr>
          <p:cNvSpPr/>
          <p:nvPr/>
        </p:nvSpPr>
        <p:spPr>
          <a:xfrm>
            <a:off x="1589103" y="4094531"/>
            <a:ext cx="8522563" cy="2084327"/>
          </a:xfrm>
          <a:prstGeom prst="rect">
            <a:avLst/>
          </a:prstGeom>
          <a:solidFill>
            <a:schemeClr val="bg1"/>
          </a:solidFill>
          <a:ln w="38100">
            <a:solidFill>
              <a:srgbClr val="5569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0489D01-4651-415B-8E0C-FEC3F2273046}"/>
              </a:ext>
            </a:extLst>
          </p:cNvPr>
          <p:cNvSpPr txBox="1">
            <a:spLocks/>
          </p:cNvSpPr>
          <p:nvPr/>
        </p:nvSpPr>
        <p:spPr>
          <a:xfrm>
            <a:off x="1630288" y="4121031"/>
            <a:ext cx="8440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55698B"/>
                </a:solidFill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В нашем центре работают</a:t>
            </a:r>
          </a:p>
          <a:p>
            <a:pPr algn="ctr"/>
            <a:r>
              <a:rPr lang="ru-RU" sz="1800" dirty="0"/>
              <a:t> </a:t>
            </a:r>
          </a:p>
          <a:p>
            <a:r>
              <a:rPr lang="ru-RU" sz="1800" dirty="0"/>
              <a:t>Врачи </a:t>
            </a:r>
            <a:r>
              <a:rPr lang="ru-RU" sz="1800" b="0" dirty="0">
                <a:solidFill>
                  <a:srgbClr val="EE7933"/>
                </a:solidFill>
              </a:rPr>
              <a:t>(травматологи, неврологи, реабилитологи и врачи ЛФК)</a:t>
            </a:r>
            <a:endParaRPr lang="ru-RU" sz="1800" dirty="0">
              <a:solidFill>
                <a:srgbClr val="EE7933"/>
              </a:solidFill>
            </a:endParaRPr>
          </a:p>
          <a:p>
            <a:endParaRPr lang="ru-RU" sz="1800" dirty="0"/>
          </a:p>
          <a:p>
            <a:r>
              <a:rPr lang="ru-RU" sz="1800" dirty="0"/>
              <a:t>Инструкторы </a:t>
            </a:r>
            <a:r>
              <a:rPr lang="ru-RU" sz="1800" b="0" dirty="0">
                <a:solidFill>
                  <a:srgbClr val="EE7933"/>
                </a:solidFill>
              </a:rPr>
              <a:t>(с высшим или средним медицинским образованием, ЛФК, АФК)</a:t>
            </a:r>
          </a:p>
          <a:p>
            <a:r>
              <a:rPr lang="ru-RU" sz="1800" dirty="0"/>
              <a:t> </a:t>
            </a:r>
          </a:p>
          <a:p>
            <a:r>
              <a:rPr lang="ru-RU" sz="1800" dirty="0"/>
              <a:t>Массажисты </a:t>
            </a:r>
            <a:r>
              <a:rPr lang="ru-RU" sz="1800" b="0" dirty="0">
                <a:solidFill>
                  <a:srgbClr val="EE7933"/>
                </a:solidFill>
              </a:rPr>
              <a:t>различных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24889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1636776" y="382675"/>
            <a:ext cx="810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Постоянное обучение как главный приоритет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6242" b="16643"/>
          <a:stretch/>
        </p:blipFill>
        <p:spPr>
          <a:xfrm>
            <a:off x="727146" y="951129"/>
            <a:ext cx="5342625" cy="277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32" y="3875998"/>
            <a:ext cx="3160186" cy="237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68" y="3479029"/>
            <a:ext cx="2075330" cy="276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6476"/>
          <a:stretch/>
        </p:blipFill>
        <p:spPr>
          <a:xfrm>
            <a:off x="6416351" y="1057089"/>
            <a:ext cx="2597285" cy="266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3875996"/>
            <a:ext cx="3160186" cy="237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4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3310128" y="382675"/>
            <a:ext cx="398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5698B"/>
                </a:solidFill>
              </a:rPr>
              <a:t>Достижения и награды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 b="20377"/>
          <a:stretch/>
        </p:blipFill>
        <p:spPr>
          <a:xfrm>
            <a:off x="382680" y="974903"/>
            <a:ext cx="3387400" cy="269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16073" r="17186"/>
          <a:stretch/>
        </p:blipFill>
        <p:spPr>
          <a:xfrm>
            <a:off x="3895782" y="974903"/>
            <a:ext cx="2747703" cy="450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/>
        </p:blipFill>
        <p:spPr>
          <a:xfrm>
            <a:off x="6643485" y="2952212"/>
            <a:ext cx="2551295" cy="37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3867" r="20267" b="-267"/>
          <a:stretch/>
        </p:blipFill>
        <p:spPr>
          <a:xfrm>
            <a:off x="1005153" y="3622531"/>
            <a:ext cx="2142453" cy="24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11759D-1E1E-4401-BB81-8F86843C4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16829" r="6428" b="17478"/>
          <a:stretch/>
        </p:blipFill>
        <p:spPr>
          <a:xfrm>
            <a:off x="9300428" y="2885243"/>
            <a:ext cx="2765870" cy="378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1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AB7CD-8519-492D-90EC-609689AF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31626"/>
          <a:stretch/>
        </p:blipFill>
        <p:spPr>
          <a:xfrm>
            <a:off x="8016536" y="0"/>
            <a:ext cx="417546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1188720" y="382675"/>
            <a:ext cx="761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5698B"/>
                </a:solidFill>
              </a:rPr>
              <a:t>Наш социальный проект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2A13E-11A1-4B73-91DA-7AEA63620472}"/>
              </a:ext>
            </a:extLst>
          </p:cNvPr>
          <p:cNvSpPr txBox="1"/>
          <p:nvPr/>
        </p:nvSpPr>
        <p:spPr>
          <a:xfrm>
            <a:off x="105824" y="6271702"/>
            <a:ext cx="46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1400" dirty="0" err="1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</a:t>
            </a:r>
            <a:r>
              <a:rPr lang="ru-RU" sz="1400" dirty="0" err="1">
                <a:solidFill>
                  <a:srgbClr val="EE79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1400" dirty="0">
                <a:solidFill>
                  <a:srgbClr val="55698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Май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3A21E-806D-49A1-9591-07B75EBADA1D}"/>
              </a:ext>
            </a:extLst>
          </p:cNvPr>
          <p:cNvSpPr txBox="1"/>
          <p:nvPr/>
        </p:nvSpPr>
        <p:spPr>
          <a:xfrm>
            <a:off x="-511059" y="1173219"/>
            <a:ext cx="8705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7933"/>
                </a:solidFill>
              </a:rPr>
              <a:t>Бесплатные Уроки здоровья для организаций и предприятий города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C552F-9938-4774-9B51-D754EFB0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" y="2394650"/>
            <a:ext cx="5337892" cy="35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363B02-9411-4FF4-9615-6914037B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45" y="1963100"/>
            <a:ext cx="5337893" cy="3988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6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514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2023-08-07T13:13:14Z</dcterms:created>
  <dcterms:modified xsi:type="dcterms:W3CDTF">2024-05-29T11:38:46Z</dcterms:modified>
</cp:coreProperties>
</file>