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15" r:id="rId2"/>
    <p:sldId id="313" r:id="rId3"/>
    <p:sldId id="314" r:id="rId4"/>
    <p:sldId id="305" r:id="rId5"/>
    <p:sldId id="257" r:id="rId6"/>
    <p:sldId id="259" r:id="rId7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62"/>
    <a:srgbClr val="FFFFFF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0" autoAdjust="0"/>
    <p:restoredTop sz="93979" autoAdjust="0"/>
  </p:normalViewPr>
  <p:slideViewPr>
    <p:cSldViewPr>
      <p:cViewPr varScale="1">
        <p:scale>
          <a:sx n="113" d="100"/>
          <a:sy n="113" d="100"/>
        </p:scale>
        <p:origin x="821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bugulgazeta" TargetMode="External"/><Relationship Id="rId3" Type="http://schemas.openxmlformats.org/officeDocument/2006/relationships/hyperlink" Target="https://vk.com/bugulma_vk" TargetMode="External"/><Relationship Id="rId7" Type="http://schemas.openxmlformats.org/officeDocument/2006/relationships/hyperlink" Target="https://vk.com/tatarstan.zapobedu" TargetMode="External"/><Relationship Id="rId12" Type="http://schemas.openxmlformats.org/officeDocument/2006/relationships/hyperlink" Target="https://vk.com/bugmo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k.com/bugulma_ws" TargetMode="External"/><Relationship Id="rId11" Type="http://schemas.openxmlformats.org/officeDocument/2006/relationships/hyperlink" Target="https://bugulma.tatarstan.ru/" TargetMode="External"/><Relationship Id="rId5" Type="http://schemas.openxmlformats.org/officeDocument/2006/relationships/hyperlink" Target="https://vk.com/bugulma_city" TargetMode="External"/><Relationship Id="rId10" Type="http://schemas.openxmlformats.org/officeDocument/2006/relationships/hyperlink" Target="https://vk.com/dvorec_molodezhi" TargetMode="External"/><Relationship Id="rId4" Type="http://schemas.openxmlformats.org/officeDocument/2006/relationships/hyperlink" Target="https://vk.com/rodnayabugulma" TargetMode="External"/><Relationship Id="rId9" Type="http://schemas.openxmlformats.org/officeDocument/2006/relationships/hyperlink" Target="http://bugulma-tatarstan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0"/>
            <a:ext cx="5043288" cy="4114799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87284" cy="54691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1066717"/>
            <a:ext cx="4876800" cy="3565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 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 Circular B SemiBold"/>
                <a:cs typeface="Euclid Circular B SemiBold"/>
              </a:rPr>
              <a:t>ДОБРО.ЦЕНТР «ДОБРАЯ БУГУЛЬМА»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Местонахождение: Республика Татарстан, г Бугульма,</a:t>
            </a:r>
          </a:p>
          <a:p>
            <a:pPr marL="176213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ул. Владимира Ленина, д. 98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 </a:t>
            </a:r>
          </a:p>
          <a:p>
            <a:pPr marL="12700" indent="163513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en-US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https://vk.com/dobrobugulma</a:t>
            </a:r>
            <a:endParaRPr lang="ru-RU" sz="1200" dirty="0" smtClean="0">
              <a:latin typeface="Euclid Circular B SemiBold"/>
            </a:endParaRPr>
          </a:p>
          <a:p>
            <a:pPr marL="12700" indent="163513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en-US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https://t.me/dobrayabugulma</a:t>
            </a: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 Кулагина Наталья Вячеславовна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 «Добрая Бугульма» расположен </a:t>
            </a:r>
            <a:r>
              <a:rPr lang="ru-RU" sz="1200" b="1" dirty="0" smtClean="0">
                <a:solidFill>
                  <a:srgbClr val="2B1262"/>
                </a:solidFill>
              </a:rPr>
              <a:t>на </a:t>
            </a:r>
            <a:r>
              <a:rPr lang="ru-RU" sz="1200" b="1" dirty="0">
                <a:solidFill>
                  <a:srgbClr val="2B1262"/>
                </a:solidFill>
              </a:rPr>
              <a:t>базе </a:t>
            </a:r>
            <a:endParaRPr lang="ru-RU" sz="1200" b="1" dirty="0" smtClean="0">
              <a:solidFill>
                <a:srgbClr val="2B1262"/>
              </a:solidFill>
            </a:endParaRPr>
          </a:p>
          <a:p>
            <a:pPr marL="176213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200" b="1" dirty="0" smtClean="0">
                <a:solidFill>
                  <a:srgbClr val="2B1262"/>
                </a:solidFill>
              </a:rPr>
              <a:t>МБУ </a:t>
            </a:r>
            <a:r>
              <a:rPr lang="ru-RU" sz="1200" b="1" dirty="0">
                <a:solidFill>
                  <a:srgbClr val="2B1262"/>
                </a:solidFill>
              </a:rPr>
              <a:t>«МЦ «Дворец молодежи» в рамках национальных проектов «Образование» и «Демография</a:t>
            </a:r>
            <a:r>
              <a:rPr lang="ru-RU" sz="1200" b="1" dirty="0" smtClean="0">
                <a:solidFill>
                  <a:srgbClr val="2B1262"/>
                </a:solidFill>
              </a:rPr>
              <a:t>»</a:t>
            </a: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2B1262"/>
                </a:solidFill>
              </a:rPr>
              <a:t>ID </a:t>
            </a:r>
            <a:r>
              <a:rPr lang="ru-RU" sz="1200" b="1" dirty="0">
                <a:solidFill>
                  <a:srgbClr val="2B1262"/>
                </a:solidFill>
              </a:rPr>
              <a:t>организации: </a:t>
            </a:r>
            <a:r>
              <a:rPr lang="ru-RU" sz="1200" b="1" dirty="0" smtClean="0">
                <a:solidFill>
                  <a:srgbClr val="2B1262"/>
                </a:solidFill>
              </a:rPr>
              <a:t>10014306 (</a:t>
            </a:r>
            <a:r>
              <a:rPr lang="en-US" sz="1200" b="1" dirty="0" smtClean="0">
                <a:solidFill>
                  <a:srgbClr val="2B1262"/>
                </a:solidFill>
              </a:rPr>
              <a:t>https://dobro.ru/</a:t>
            </a:r>
            <a:r>
              <a:rPr lang="ru-RU" sz="1200" b="1" dirty="0" smtClean="0">
                <a:solidFill>
                  <a:srgbClr val="2B1262"/>
                </a:solidFill>
              </a:rPr>
              <a:t>)</a:t>
            </a:r>
            <a:endParaRPr lang="ru-RU" sz="12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747532"/>
            <a:ext cx="3200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774893" y="483966"/>
            <a:ext cx="4387907" cy="1930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400"/>
              </a:lnSpc>
              <a:buClr>
                <a:schemeClr val="accent6"/>
              </a:buClr>
            </a:pPr>
            <a:r>
              <a:rPr lang="ru-RU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 «ДОБРАЯ БУГУЛЬМА»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743200" y="343223"/>
            <a:ext cx="4419600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4734" y="1160383"/>
            <a:ext cx="8476407" cy="3621167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object 8"/>
          <p:cNvSpPr txBox="1"/>
          <p:nvPr/>
        </p:nvSpPr>
        <p:spPr>
          <a:xfrm>
            <a:off x="685800" y="1301127"/>
            <a:ext cx="8077200" cy="32605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наша организация? </a:t>
            </a:r>
          </a:p>
          <a:p>
            <a:pPr algn="ctr"/>
            <a:endParaRPr lang="ru-RU" sz="1400" b="1" dirty="0" smtClean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       Направления </a:t>
            </a:r>
            <a:r>
              <a:rPr lang="ru-RU" sz="1200" dirty="0">
                <a:solidFill>
                  <a:schemeClr val="bg1"/>
                </a:solidFill>
              </a:rPr>
              <a:t>деятельности Добро.Центра "Добрая Бугульма": подбор экспертов;  формирование и сопровождение волонтерских корпусов; реализация обучающих программ; обучение социальному проектированию и составление </a:t>
            </a:r>
            <a:r>
              <a:rPr lang="ru-RU" sz="1200" dirty="0" err="1">
                <a:solidFill>
                  <a:schemeClr val="bg1"/>
                </a:solidFill>
              </a:rPr>
              <a:t>грантовых</a:t>
            </a:r>
            <a:r>
              <a:rPr lang="ru-RU" sz="1200" dirty="0">
                <a:solidFill>
                  <a:schemeClr val="bg1"/>
                </a:solidFill>
              </a:rPr>
              <a:t> заявок; реализация программ мотивации граждан, участвующих в волонтерских и социальных проектах; сбор гуманитарной помощи для участников СВО; помощь семьям участников СВО; организация и координация работы на платформе </a:t>
            </a:r>
            <a:r>
              <a:rPr lang="ru-RU" sz="1200" dirty="0" err="1">
                <a:solidFill>
                  <a:schemeClr val="bg1"/>
                </a:solidFill>
              </a:rPr>
              <a:t>добро.ру</a:t>
            </a:r>
            <a:r>
              <a:rPr lang="ru-RU" sz="1200" dirty="0">
                <a:solidFill>
                  <a:schemeClr val="bg1"/>
                </a:solidFill>
              </a:rPr>
              <a:t>; работа с молодёжью (вовлечение в добровольческую (волонтерскую) деятельность); работа с подростками группы риска; организация и проведение форумов, семинаров, культурно-массовых мероприятий, акций; работа с детьми с ограниченными возможностями здоровья, пожилыми людьми; благотворительная адресная помощь семьям, находящимся на социальном патронате, ветеранам ВОВ, пожилым людям; профилактика правонарушений и употребления </a:t>
            </a:r>
            <a:r>
              <a:rPr lang="ru-RU" sz="1200" dirty="0" err="1">
                <a:solidFill>
                  <a:schemeClr val="bg1"/>
                </a:solidFill>
              </a:rPr>
              <a:t>психоактивных</a:t>
            </a:r>
            <a:r>
              <a:rPr lang="ru-RU" sz="1200" dirty="0">
                <a:solidFill>
                  <a:schemeClr val="bg1"/>
                </a:solidFill>
              </a:rPr>
              <a:t> веществ, популяризация здорового образа жизни в подростково-молодежной среде; связь с общественностью, СМИ; патриотическое, экологическое, профилактическое воспитание детей и молодежи; благоустройство территорий: мемориалов, захоронений, дворовых территорий, парков, скверов; организация и координация работы в сфере инклюзивного добровольчества (волонтерства); организация и координация работы в сфере добровольчества (волонтерства) граждан старшего возраста; организация и координация работы в сфере семейного, дошкольного и корпоративного добровольчества (волонтерства).</a:t>
            </a:r>
          </a:p>
          <a:p>
            <a:pPr marL="12700">
              <a:buClr>
                <a:schemeClr val="accent6"/>
              </a:buClr>
            </a:pPr>
            <a:endParaRPr lang="ru-RU" sz="3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355601" y="747532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82922"/>
              </p:ext>
            </p:extLst>
          </p:nvPr>
        </p:nvGraphicFramePr>
        <p:xfrm>
          <a:off x="355601" y="1352550"/>
          <a:ext cx="8635999" cy="3688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92399">
                  <a:extLst>
                    <a:ext uri="{9D8B030D-6E8A-4147-A177-3AD203B41FA5}">
                      <a16:colId xmlns="" xmlns:a16="http://schemas.microsoft.com/office/drawing/2014/main" val="2882312876"/>
                    </a:ext>
                  </a:extLst>
                </a:gridCol>
                <a:gridCol w="3200400">
                  <a:extLst>
                    <a:ext uri="{9D8B030D-6E8A-4147-A177-3AD203B41FA5}">
                      <a16:colId xmlns="" xmlns:a16="http://schemas.microsoft.com/office/drawing/2014/main" val="3611189064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57659469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05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05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05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05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751778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Обучающиеся общеобразовательных школ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Школьники с 1 по 11 классы, в возрасте от 7 до 17 лет. 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Круг их интересов широк. Они проводят свой досуг общаясь друг с другом, слушают музыку, много времени проводят за компьютером.  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Организация досуга. Дружба и взаимодействие с единомышленниками. Приобретение полезных знакомств. Общественное признание. Приобретение практических навыков. Реализация своей идеи. Проведение мероприятий, </a:t>
                      </a:r>
                      <a:r>
                        <a:rPr lang="ru-RU" sz="7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участие в добровольческих и благотворительных акциях. </a:t>
                      </a:r>
                    </a:p>
                    <a:p>
                      <a:pPr algn="just"/>
                      <a:endParaRPr lang="ru-RU" sz="7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Студенты </a:t>
                      </a:r>
                      <a:r>
                        <a:rPr lang="ru-RU" sz="9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учебных заведений среднего и высшего профессионального образования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Студенты </a:t>
                      </a:r>
                      <a:r>
                        <a:rPr lang="ru-RU" sz="800" b="0" i="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в возрасте от 18 до 23 лет. </a:t>
                      </a:r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Происходит трансформация личностно-индивидуалистических ценностных ориентаций в социальные и духовные. Через изменение сложившейся системы ценностей меняется человек, развивается его личность. Увлечения:</a:t>
                      </a:r>
                      <a:r>
                        <a:rPr lang="ru-RU" sz="800" b="0" i="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общение друг с другом, творческие хобби, спортивные молодежные увлечения, </a:t>
                      </a:r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 волонтерство.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Организация досуга. Дружба и взаимодействие с единомышленниками. Приобретение полезных знакомств. Общественное признание. Приобретение практических навыков. Реализация своей идеи. Проведение мероприятий, </a:t>
                      </a:r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участие в добровольческих и благотворительных акциях. </a:t>
                      </a:r>
                    </a:p>
                    <a:p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Волонтеры </a:t>
                      </a:r>
                      <a:r>
                        <a:rPr lang="ru-RU" sz="9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учреждений молодежной политики, социальной защиты, здравоохранения, культуры, в том числе общественных организаций, неформальных объединений граждан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Волонтеры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 от 24 до 54 лет. Осознанный подход к общественному служению и помощи социально незащищенным слоям населения, экологии, </a:t>
                      </a:r>
                      <a:r>
                        <a:rPr lang="ru-RU" sz="800" baseline="0" dirty="0" err="1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зооволонтерству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. Активная жизненная позиция. 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Организация досуга, проведении мероприятий,  создание и реализация  социально значимых проектов, участие в добровольческих и благотворительных акциях. 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462084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Серебряные волонтеры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Волонтеры от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 55 лет и выше. Наличие свободного времени помогает волонтерам </a:t>
                      </a:r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проводить его в общении с друзьями и делать добрые дела.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i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Организация досуга, проведении мероприятий,  создание и реализация  социально значимых проектов, участие в добровольческих и благотворительных акциях. </a:t>
                      </a:r>
                    </a:p>
                    <a:p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202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7761" y="521337"/>
            <a:ext cx="4114801" cy="525464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19101" y="755881"/>
            <a:ext cx="2247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4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5090161" y="594002"/>
            <a:ext cx="38100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Сообщества,  с которыми ведется системная работа в рамках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Добро.Центров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60671"/>
              </p:ext>
            </p:extLst>
          </p:nvPr>
        </p:nvGraphicFramePr>
        <p:xfrm>
          <a:off x="381000" y="1340063"/>
          <a:ext cx="8686802" cy="35356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629036">
                  <a:extLst>
                    <a:ext uri="{9D8B030D-6E8A-4147-A177-3AD203B41FA5}">
                      <a16:colId xmlns="" xmlns:a16="http://schemas.microsoft.com/office/drawing/2014/main" val="2882312876"/>
                    </a:ext>
                  </a:extLst>
                </a:gridCol>
                <a:gridCol w="5057766">
                  <a:extLst>
                    <a:ext uri="{9D8B030D-6E8A-4147-A177-3AD203B41FA5}">
                      <a16:colId xmlns="" xmlns:a16="http://schemas.microsoft.com/office/drawing/2014/main" val="3611189064"/>
                    </a:ext>
                  </a:extLst>
                </a:gridCol>
              </a:tblGrid>
              <a:tr h="47767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Сообщество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Как вы видите взаимодействие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7517787"/>
                  </a:ext>
                </a:extLst>
              </a:tr>
              <a:tr h="360521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Сектор по делам молодежи Исполнительного комитета Бугульминского муниципального района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консультационную, методическую, нормативно-правовую и организационную помощь.</a:t>
                      </a:r>
                      <a:endParaRPr lang="ru-RU" sz="10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79471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МБУ «МЦ «Дворец молодежи»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помощь в организации культурно-массовых мероприятий, информационную и финансовую помощь.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991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Управление образования</a:t>
                      </a:r>
                      <a:endParaRPr lang="ru-RU" sz="800" dirty="0">
                        <a:solidFill>
                          <a:srgbClr val="2B1262"/>
                        </a:solidFill>
                        <a:effectLst/>
                        <a:latin typeface="Euclid Circular B SemiBol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организационную помощь.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46208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Управление социальной защиты 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организационную помощь.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Управление здравоохранения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организационную помощь.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Отдел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культуры 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Исполнительного комитета Бугульминского муниципального района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организационную помощь.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20287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Общественный Совет при ОМВД России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по Бугульминскому району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Оказывает информационную, организационную, материальную помощь.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rgbClr val="2B1262"/>
                        </a:solidFill>
                        <a:effectLst/>
                        <a:latin typeface="Euclid Circular B SemiBold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Печатная пресса: «Бугульминская газета», 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«Бугульма Авазы»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Организуют информационное сопровождение деятельности организации, организуемых мероприятий, их участников и в целом местного сообщества.</a:t>
                      </a:r>
                    </a:p>
                  </a:txBody>
                  <a:tcPr/>
                </a:tc>
              </a:tr>
              <a:tr h="477679">
                <a:tc>
                  <a:txBody>
                    <a:bodyPr/>
                    <a:lstStyle/>
                    <a:p>
                      <a:pPr algn="ctr"/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3"/>
                        </a:rPr>
                        <a:t>https://vk.com/bugulma_vk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4"/>
                        </a:rPr>
                        <a:t>https://vk.com/rodnayabugulma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5"/>
                        </a:rPr>
                        <a:t>https://vk.com/bugulma_city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6"/>
                        </a:rPr>
                        <a:t>https://vk.com/bugulma_ws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7"/>
                        </a:rPr>
                        <a:t>https://vk.com/tatarstan.zapobedu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sng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8"/>
                        </a:rPr>
                        <a:t>https://vk.com/bugul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8"/>
                        </a:rPr>
                        <a:t>gazeta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9"/>
                        </a:rPr>
                        <a:t>http://bugulma-tatarstan.ru/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10"/>
                        </a:rPr>
                        <a:t>https://vk.com/dvorec_molodezhi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,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11"/>
                        </a:rPr>
                        <a:t>https://bugulma.tatarstan.ru/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800" u="none" strike="noStrike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  <a:hlinkClick r:id="rId12"/>
                        </a:rPr>
                        <a:t>https://vk.com/bugmol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Организуют информационное сопровождение деятельности организации, организуемых мероприятий, их участников и в целом местного сообщества.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3" name="object 2"/>
          <p:cNvSpPr txBox="1"/>
          <p:nvPr/>
        </p:nvSpPr>
        <p:spPr>
          <a:xfrm>
            <a:off x="1752600" y="220204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53858"/>
              </p:ext>
            </p:extLst>
          </p:nvPr>
        </p:nvGraphicFramePr>
        <p:xfrm>
          <a:off x="457199" y="2402811"/>
          <a:ext cx="8458201" cy="208142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33601">
                  <a:extLst>
                    <a:ext uri="{9D8B030D-6E8A-4147-A177-3AD203B41FA5}">
                      <a16:colId xmlns="" xmlns:a16="http://schemas.microsoft.com/office/drawing/2014/main" val="491557576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68937715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997061127"/>
                    </a:ext>
                  </a:extLst>
                </a:gridCol>
              </a:tblGrid>
              <a:tr h="383378"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источники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23510774"/>
                  </a:ext>
                </a:extLst>
              </a:tr>
              <a:tr h="60455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Местный бюджет из раздела 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«Молодежная политика»</a:t>
                      </a:r>
                      <a:endParaRPr lang="ru-RU" sz="200" dirty="0">
                        <a:latin typeface="Euclid Circular B Medium" panose="020B060400000000000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chemeClr val="bg1"/>
                          </a:solidFill>
                          <a:latin typeface="Euclid Circular B Medium" panose="020B0604000000000000"/>
                        </a:rPr>
                        <a:t>Реализация </a:t>
                      </a:r>
                      <a:r>
                        <a:rPr lang="ru-RU" sz="700" dirty="0" smtClean="0">
                          <a:solidFill>
                            <a:schemeClr val="bg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подпрограммы «Развитие добровольчества в Бугульминском муниципальном районе» муниципальной программы «Развитие молодежной политики в Бугульминском муниципальном районе Республики Татарстан» на 2021-2025 годы. </a:t>
                      </a:r>
                      <a:r>
                        <a:rPr lang="ru-RU" sz="700" dirty="0" smtClean="0">
                          <a:solidFill>
                            <a:schemeClr val="bg1"/>
                          </a:solidFill>
                          <a:latin typeface="Euclid Circular B Medium" panose="020B0604000000000000"/>
                        </a:rPr>
                        <a:t> </a:t>
                      </a:r>
                      <a:endParaRPr lang="ru-RU" sz="700" dirty="0">
                        <a:latin typeface="Euclid Circular B Medium" panose="020B0604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>
                          <a:solidFill>
                            <a:schemeClr val="bg1"/>
                          </a:solidFill>
                          <a:latin typeface="Euclid Circular B Medium" panose="020B0604000000000000"/>
                        </a:rPr>
                        <a:t>Средства для реализации</a:t>
                      </a:r>
                      <a:r>
                        <a:rPr lang="ru-RU" sz="700" baseline="0" dirty="0" smtClean="0">
                          <a:solidFill>
                            <a:schemeClr val="bg1"/>
                          </a:solidFill>
                          <a:latin typeface="Euclid Circular B Medium" panose="020B0604000000000000"/>
                        </a:rPr>
                        <a:t> предусмотрены в финансовой части подпрограммы</a:t>
                      </a:r>
                      <a:endParaRPr lang="ru-RU" sz="700" dirty="0">
                        <a:solidFill>
                          <a:schemeClr val="bg1"/>
                        </a:solidFill>
                        <a:latin typeface="Euclid Circular B Medium" panose="020B0604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18532505"/>
                  </a:ext>
                </a:extLst>
              </a:tr>
              <a:tr h="39812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Euclid Circular B Medium" panose="020B0604000000000000"/>
                        </a:rPr>
                        <a:t>Грантовые</a:t>
                      </a:r>
                      <a:r>
                        <a:rPr lang="ru-RU" sz="800" baseline="0" dirty="0" smtClean="0">
                          <a:latin typeface="Euclid Circular B Medium" panose="020B0604000000000000"/>
                        </a:rPr>
                        <a:t> средства</a:t>
                      </a:r>
                      <a:endParaRPr lang="ru-RU" sz="800" dirty="0">
                        <a:latin typeface="Euclid Circular B Medium" panose="020B060400000000000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>
                          <a:latin typeface="Euclid Circular B Medium" panose="020B0604000000000000"/>
                        </a:rPr>
                        <a:t>При помощи грантов поддерживаются социальные инициативы, проекты и благотворительные акции в Бугульминском муниципальном районе.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b="0" i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Реализовать социально значимые проекты и подавать заявки на Всероссийские</a:t>
                      </a:r>
                      <a:r>
                        <a:rPr lang="ru-RU" sz="700" b="0" i="0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 и республиканские грантовые конкурсы </a:t>
                      </a:r>
                      <a:endParaRPr lang="ru-RU" sz="700" dirty="0">
                        <a:latin typeface="Euclid Circular B Medium" panose="020B0604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088646708"/>
                  </a:ext>
                </a:extLst>
              </a:tr>
              <a:tr h="6488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Средства спонсоров и партнеров</a:t>
                      </a:r>
                      <a:endParaRPr lang="ru-RU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Euclid Circular B Medium" panose="020B0604000000000000"/>
                        </a:rPr>
                        <a:t>Для реализации социальных инициатив, проектов и благотворительных акций в Бугульминском муниципальном районе.</a:t>
                      </a:r>
                      <a:endParaRPr lang="ru-RU" sz="700" dirty="0">
                        <a:latin typeface="Euclid Circular B Medium" panose="020B0604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Чтобы привлечь спонсора</a:t>
                      </a:r>
                      <a:r>
                        <a:rPr lang="ru-RU" sz="700" b="0" i="0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 или партнера</a:t>
                      </a:r>
                      <a:r>
                        <a:rPr lang="ru-RU" sz="700" b="0" i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, их нужно заинтересовать. Предложить актуальные и выгодные мероприятия,</a:t>
                      </a:r>
                      <a:r>
                        <a:rPr lang="ru-RU" sz="700" b="0" i="0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 которые </a:t>
                      </a:r>
                      <a:r>
                        <a:rPr lang="ru-RU" sz="700" b="0" i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высоко поднимут престиж предприятия или</a:t>
                      </a:r>
                      <a:r>
                        <a:rPr lang="ru-RU" sz="700" b="0" i="0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/>
                          <a:ea typeface="+mn-ea"/>
                          <a:cs typeface="+mn-cs"/>
                        </a:rPr>
                        <a:t> организации, повысят </a:t>
                      </a:r>
                      <a:r>
                        <a:rPr lang="ru-RU" sz="700" dirty="0" smtClean="0">
                          <a:solidFill>
                            <a:schemeClr val="bg1"/>
                          </a:solidFill>
                          <a:latin typeface="Euclid Circular B Medium" panose="020B0604000000000000"/>
                        </a:rPr>
                        <a:t>корпоративную культуру, узнаваемость бренда </a:t>
                      </a:r>
                      <a:endParaRPr lang="ru-RU" sz="700" dirty="0">
                        <a:latin typeface="Euclid Circular B Medium" panose="020B0604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57198" y="1317478"/>
            <a:ext cx="8458201" cy="561053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453957" y="1380590"/>
            <a:ext cx="8229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Учредитель Добро.Центра: </a:t>
            </a:r>
          </a:p>
          <a:p>
            <a:pPr marL="12700" algn="ctr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Исполнительный комитет Бугульминского муниципального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28019"/>
              </p:ext>
            </p:extLst>
          </p:nvPr>
        </p:nvGraphicFramePr>
        <p:xfrm>
          <a:off x="453957" y="2814536"/>
          <a:ext cx="8443609" cy="1673158"/>
        </p:xfrm>
        <a:graphic>
          <a:graphicData uri="http://schemas.openxmlformats.org/drawingml/2006/table">
            <a:tbl>
              <a:tblPr/>
              <a:tblGrid>
                <a:gridCol w="8443609"/>
              </a:tblGrid>
              <a:tr h="16731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3957" y="2425430"/>
          <a:ext cx="8443609" cy="376136"/>
        </p:xfrm>
        <a:graphic>
          <a:graphicData uri="http://schemas.openxmlformats.org/drawingml/2006/table">
            <a:tbl>
              <a:tblPr/>
              <a:tblGrid>
                <a:gridCol w="8443609"/>
              </a:tblGrid>
              <a:tr h="376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867400" y="213255"/>
            <a:ext cx="3048000" cy="682971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Социальные партнеры и условия,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 которых выстроена работа</a:t>
            </a:r>
          </a:p>
          <a:p>
            <a:pPr algn="ctr"/>
            <a:endParaRPr lang="ru-RU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381000" y="747532"/>
            <a:ext cx="3200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14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 с партнерами</a:t>
            </a:r>
            <a:endParaRPr sz="14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41975"/>
              </p:ext>
            </p:extLst>
          </p:nvPr>
        </p:nvGraphicFramePr>
        <p:xfrm>
          <a:off x="381000" y="1123950"/>
          <a:ext cx="8610600" cy="393191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89107">
                  <a:extLst>
                    <a:ext uri="{9D8B030D-6E8A-4147-A177-3AD203B41FA5}">
                      <a16:colId xmlns="" xmlns:a16="http://schemas.microsoft.com/office/drawing/2014/main" val="2882312876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3611189064"/>
                    </a:ext>
                  </a:extLst>
                </a:gridCol>
                <a:gridCol w="2744893">
                  <a:extLst>
                    <a:ext uri="{9D8B030D-6E8A-4147-A177-3AD203B41FA5}">
                      <a16:colId xmlns="" xmlns:a16="http://schemas.microsoft.com/office/drawing/2014/main" val="2576594692"/>
                    </a:ext>
                  </a:extLst>
                </a:gridCol>
              </a:tblGrid>
              <a:tr h="243839"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Партнер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можете дать партнеру?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хотите получить от партнера?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7517787"/>
                  </a:ext>
                </a:extLst>
              </a:tr>
              <a:tr h="109516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41 бугульминская добровольческая организация учебных заведений среднего и высшего профессионального образования, учреждений образования, социальной защиты, здравоохранения, культуры, в том числе общественные организации, неформальные объединения граждан</a:t>
                      </a:r>
                      <a:r>
                        <a:rPr lang="ru-RU" sz="80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. </a:t>
                      </a:r>
                      <a:endParaRPr lang="ru-RU" sz="80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</a:pPr>
                      <a:r>
                        <a:rPr lang="ru-RU" sz="800" b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координационную, информационную</a:t>
                      </a:r>
                      <a:r>
                        <a:rPr lang="ru-RU" sz="800" b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, консультационную, методическую, нормативно-правовую и </a:t>
                      </a:r>
                      <a:r>
                        <a:rPr lang="ru-RU" sz="800" b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организационную поддержку. Плюс</a:t>
                      </a:r>
                      <a:r>
                        <a:rPr lang="ru-RU" sz="800" b="0" baseline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сервисы пакета «Стандарт»: п</a:t>
                      </a:r>
                      <a:r>
                        <a:rPr lang="ru-RU" sz="800" b="0" smtClean="0">
                          <a:solidFill>
                            <a:srgbClr val="2B1262"/>
                          </a:solidFill>
                          <a:latin typeface="Euclid Circular B SemiBold"/>
                          <a:cs typeface="Euclid Circular B SemiBold"/>
                        </a:rPr>
                        <a:t>одбор экспертов, формирование и сопровождение волонтерских корпусов, реализация обучающих программ, обучение социальному проектированию и составление грантовых заявок., реализация программ мотивации граждан, участвующих в волонтерских и социальных проектах, организация и проведение мероприятий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привлечение к социально значимой деятельности к концу 2023 года более 8 400 детей и молодежи, реализация подпрограммы «Развитие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добровольчества в Бугульминском муниципальном районе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» на 2021 – 2025 годы муниципальной программы «развитие молодежной политики в Бугульминском муниципальном районе» на 2021 – 2025 годы</a:t>
                      </a:r>
                      <a:endParaRPr lang="ru-RU" sz="8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7947145"/>
                  </a:ext>
                </a:extLst>
              </a:tr>
              <a:tr h="426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Исполнительный</a:t>
                      </a:r>
                      <a:r>
                        <a:rPr lang="ru-RU" sz="90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комитет Бугульминского муниципального района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реализация подпрограммы «Развитие</a:t>
                      </a:r>
                      <a:r>
                        <a:rPr lang="ru-RU" sz="800" baseline="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 добровольчества в Бугульминском муниципальном районе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» на 2021 – 2025 годы муниципальной программы «развитие молодежной политики в Бугульминском муниципальном районе» на 2021 – 2025 годы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информационную, консультационную, методическую, нормативно-правовую, финансовую и организационную поддержку</a:t>
                      </a:r>
                      <a:endParaRPr lang="ru-RU" sz="800" dirty="0"/>
                    </a:p>
                  </a:txBody>
                  <a:tcPr/>
                </a:tc>
              </a:tr>
              <a:tr h="37888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Ассоциация волонтерских</a:t>
                      </a:r>
                      <a:r>
                        <a:rPr lang="ru-RU" sz="9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 центров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системное развитие муниципального волонтерского центра, реализация проектов и программ АВЦ, укрепление партнерства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информационную, консультационную, методическую, нормативно-правовую, грантовую и организационную поддержку</a:t>
                      </a:r>
                      <a:endParaRPr lang="ru-RU" dirty="0"/>
                    </a:p>
                  </a:txBody>
                  <a:tcPr/>
                </a:tc>
              </a:tr>
              <a:tr h="4876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АНО «Информационно-ресурсный центр добровольчества Республики Татарстан»</a:t>
                      </a:r>
                      <a:endParaRPr lang="ru-RU" sz="900" dirty="0">
                        <a:solidFill>
                          <a:srgbClr val="2B1262"/>
                        </a:solidFill>
                        <a:effectLst/>
                        <a:latin typeface="Euclid Circular B SemiBol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системное развитие муниципального волонтерского центра, реализация проектов и программ 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АНО «Информационно-ресурсный центр добровольчества Республики Татарстан»</a:t>
                      </a:r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, укрепление партнерства</a:t>
                      </a:r>
                      <a:endParaRPr lang="ru-RU" sz="800" dirty="0">
                        <a:solidFill>
                          <a:srgbClr val="2B1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информационную, консультационную, методическую, нормативно-правовую, грантовую и организационную поддержку</a:t>
                      </a:r>
                      <a:endParaRPr lang="ru-RU" sz="800" dirty="0"/>
                    </a:p>
                  </a:txBody>
                  <a:tcPr/>
                </a:tc>
              </a:tr>
              <a:tr h="4114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Татарстанское</a:t>
                      </a:r>
                      <a:r>
                        <a:rPr lang="ru-RU" sz="9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 отделение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aseline="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Всероссийского общественного движения «</a:t>
                      </a:r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Волонтеры Победы»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системное развитие муниципального волонтерского центра, реализация проектов и программ ВОД «Волонтеры Победы», укрепление партнерства</a:t>
                      </a:r>
                      <a:endParaRPr lang="ru-RU" sz="800" dirty="0">
                        <a:solidFill>
                          <a:srgbClr val="2B1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информационную, консультационную, методическую, нормативно-правовую, грантовую и организационную поддержку</a:t>
                      </a:r>
                      <a:endParaRPr lang="ru-RU" dirty="0"/>
                    </a:p>
                  </a:txBody>
                  <a:tcPr/>
                </a:tc>
              </a:tr>
              <a:tr h="33316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Сеть предприятий быстрого обслуживания «Вкусно - и точка»</a:t>
                      </a:r>
                      <a:endParaRPr lang="ru-RU" sz="9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latin typeface="Euclid Circular B SemiBold"/>
                        </a:rPr>
                        <a:t>развитие корпоративной культуры, повышение узнаваемости и улучшение репутации бренда </a:t>
                      </a:r>
                      <a:endParaRPr lang="ru-RU" sz="80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2B1262"/>
                          </a:solidFill>
                          <a:effectLst/>
                          <a:latin typeface="Euclid Circular B SemiBold"/>
                          <a:ea typeface="+mn-ea"/>
                          <a:cs typeface="+mn-cs"/>
                        </a:rPr>
                        <a:t>информационную, организационную и финансовую поддержку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12372</TotalTime>
  <Words>1230</Words>
  <Application>Microsoft Office PowerPoint</Application>
  <PresentationFormat>Экран (16:9)</PresentationFormat>
  <Paragraphs>108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Euclid Circular B</vt:lpstr>
      <vt:lpstr>Euclid Circular B Medium</vt:lpstr>
      <vt:lpstr>Euclid Circular B SemiBold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Учетная запись Майкрософт</cp:lastModifiedBy>
  <cp:revision>252</cp:revision>
  <dcterms:created xsi:type="dcterms:W3CDTF">2023-03-13T00:14:48Z</dcterms:created>
  <dcterms:modified xsi:type="dcterms:W3CDTF">2024-02-08T11:32:47Z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