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74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57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FF1AD-B6E6-4D56-9E55-BA06DD09CDD2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09508-F23F-4541-8716-D1A2C3DFA3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571480"/>
            <a:ext cx="6429420" cy="242889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Организация работы молодежного экологического движения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«Речной дозор» на территории Новооскольского городского округа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5214950"/>
            <a:ext cx="5715040" cy="1071571"/>
          </a:xfrm>
        </p:spPr>
        <p:txBody>
          <a:bodyPr>
            <a:normAutofit/>
          </a:bodyPr>
          <a:lstStyle/>
          <a:p>
            <a:pPr marL="0" lvl="1" algn="l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специалист отдела по делам молодежи управления физической культуры, спорта и молодежной политики администрации Новооскольского городского округа</a:t>
            </a:r>
          </a:p>
          <a:p>
            <a:pPr marL="0" lvl="1" algn="l"/>
            <a:r>
              <a:rPr lang="ru-RU" altLang="ru-RU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Таршилова</a:t>
            </a:r>
            <a:r>
              <a:rPr lang="ru-RU" alt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Кристина Геннадьевна</a:t>
            </a:r>
            <a:endParaRPr lang="ru-RU" altLang="ru-RU" sz="16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0430" y="2857496"/>
            <a:ext cx="2404645" cy="2428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1307195" y="6381328"/>
            <a:ext cx="67865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 dirty="0">
                <a:solidFill>
                  <a:srgbClr val="6D1014"/>
                </a:solidFill>
              </a:rPr>
              <a:t>г. Новый Оскол, </a:t>
            </a:r>
            <a:r>
              <a:rPr lang="ru-RU" altLang="ru-RU" sz="1400" b="1" dirty="0" smtClean="0">
                <a:solidFill>
                  <a:srgbClr val="6D1014"/>
                </a:solidFill>
              </a:rPr>
              <a:t>2020 </a:t>
            </a:r>
            <a:r>
              <a:rPr lang="ru-RU" altLang="ru-RU" sz="1400" b="1" dirty="0">
                <a:solidFill>
                  <a:srgbClr val="6D1014"/>
                </a:solidFill>
              </a:rPr>
              <a:t>год</a:t>
            </a: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85750"/>
            <a:ext cx="1030288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одзаголовок 4"/>
          <p:cNvSpPr txBox="1">
            <a:spLocks/>
          </p:cNvSpPr>
          <p:nvPr/>
        </p:nvSpPr>
        <p:spPr>
          <a:xfrm>
            <a:off x="1428728" y="541338"/>
            <a:ext cx="6715172" cy="6016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D10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Управление физической культуры, спорта и молодежной политики администрации Новооскольского городского округа</a:t>
            </a:r>
          </a:p>
        </p:txBody>
      </p:sp>
    </p:spTree>
    <p:extLst>
      <p:ext uri="{BB962C8B-B14F-4D97-AF65-F5344CB8AC3E}">
        <p14:creationId xmlns:p14="http://schemas.microsoft.com/office/powerpoint/2010/main" xmlns="" val="4251631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2"/>
            <a:ext cx="8286808" cy="2428891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ru-RU" sz="1400" dirty="0" smtClean="0"/>
              <a:t> </a:t>
            </a:r>
            <a:r>
              <a:rPr lang="ru-RU" sz="1600" dirty="0" smtClean="0"/>
              <a:t>Идея создания молодежного экологического движения «Речной дозор» зародилась год назад, когда в Центр молодежных инициатив Новооскольского городского округа  со своей инициативой пришёл председатель </a:t>
            </a:r>
            <a:r>
              <a:rPr lang="ru-RU" sz="1600" dirty="0" err="1" smtClean="0"/>
              <a:t>ТОСа</a:t>
            </a:r>
            <a:r>
              <a:rPr lang="ru-RU" sz="1600" dirty="0" smtClean="0"/>
              <a:t> по ул. Мичурина Максим </a:t>
            </a:r>
            <a:r>
              <a:rPr lang="ru-RU" sz="1600" dirty="0" err="1" smtClean="0"/>
              <a:t>Демиденко</a:t>
            </a:r>
            <a:r>
              <a:rPr lang="ru-RU" sz="1600" dirty="0" smtClean="0"/>
              <a:t>.</a:t>
            </a:r>
          </a:p>
          <a:p>
            <a:pPr marL="68580" indent="0">
              <a:buNone/>
            </a:pPr>
            <a:endParaRPr lang="ru-RU" sz="1600" dirty="0" smtClean="0"/>
          </a:p>
          <a:p>
            <a:pPr marL="68580" indent="0">
              <a:buNone/>
            </a:pPr>
            <a:r>
              <a:rPr lang="ru-RU" sz="1600" dirty="0" smtClean="0"/>
              <a:t>Он высказал озабоченность тем, что речка Беленькая, пересекающая Новый Оскол, засорена. Одному с такой проблемой не справиться, нужна помощь волонтёров.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ru-RU" sz="1600" dirty="0" smtClean="0"/>
              <a:t>Добровольцы не остались в стороне и провели несколько акций по очистке береговой линии в течение летнего периода. Придумалось и название такого отряда – «Речной Дозор». Художник Екатерина Алексеева нарисовала эмблему, студия «Шумные дети» сняли видеоролик. </a:t>
            </a:r>
            <a:endParaRPr lang="ru-RU" sz="1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7328" y="0"/>
            <a:ext cx="1626672" cy="1643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6367" t="20508" r="32617" b="10156"/>
          <a:stretch>
            <a:fillRect/>
          </a:stretch>
        </p:blipFill>
        <p:spPr bwMode="auto">
          <a:xfrm>
            <a:off x="6072198" y="4000480"/>
            <a:ext cx="2535569" cy="2571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9570" t="14844" r="30078" b="16797"/>
          <a:stretch>
            <a:fillRect/>
          </a:stretch>
        </p:blipFill>
        <p:spPr bwMode="auto">
          <a:xfrm>
            <a:off x="3286116" y="4143380"/>
            <a:ext cx="252278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 l="5859" t="28320" r="40234" b="16015"/>
          <a:stretch>
            <a:fillRect/>
          </a:stretch>
        </p:blipFill>
        <p:spPr bwMode="auto">
          <a:xfrm>
            <a:off x="500034" y="4143380"/>
            <a:ext cx="2767283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642910" y="428604"/>
            <a:ext cx="4500594" cy="64294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ВВЕДЕНИЕ В ПРЕДМЕТНУЮ ОБЛАСТЬ</a:t>
            </a:r>
            <a:br>
              <a:rPr kumimoji="0" lang="ru-RU" altLang="ru-RU" sz="16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altLang="ru-RU" sz="16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(ОПИСАНИЕ СИТУАЦИИ «КАК ЕСТЬ»)</a:t>
            </a:r>
            <a:endParaRPr kumimoji="0" lang="ru-RU" sz="16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7328" y="0"/>
            <a:ext cx="1626672" cy="1643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4071966" cy="785818"/>
          </a:xfrm>
        </p:spPr>
        <p:txBody>
          <a:bodyPr>
            <a:normAutofit/>
          </a:bodyPr>
          <a:lstStyle/>
          <a:p>
            <a:r>
              <a:rPr lang="ru-RU" alt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ВВЕДЕНИЕ В ПРЕДМЕТНУЮ ОБЛАСТЬ</a:t>
            </a:r>
            <a:br>
              <a:rPr lang="ru-RU" alt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</a:br>
            <a:r>
              <a:rPr lang="ru-RU" alt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(ОПИСАНИЕ СИТУАЦИИ «КАК ЕСТЬ»)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1285860"/>
            <a:ext cx="8215370" cy="2786082"/>
          </a:xfrm>
        </p:spPr>
        <p:txBody>
          <a:bodyPr>
            <a:normAutofit fontScale="70000" lnSpcReduction="20000"/>
          </a:bodyPr>
          <a:lstStyle/>
          <a:p>
            <a:pPr marL="68580" indent="0">
              <a:buNone/>
            </a:pPr>
            <a:r>
              <a:rPr lang="ru-RU" dirty="0" smtClean="0"/>
              <a:t>         Каждое </a:t>
            </a:r>
            <a:r>
              <a:rPr lang="ru-RU" dirty="0"/>
              <a:t>большое дело начинается с малого, поэтому мы призываем всех участвовать в экологических акциях, проектах, действуя по принципу: вырубаете леса — посадите молодняк, потребляете воду — очистите реки, бросаете мусор – уберите за собой.</a:t>
            </a:r>
          </a:p>
          <a:p>
            <a:pPr marL="68580" indent="0">
              <a:buNone/>
            </a:pPr>
            <a:r>
              <a:rPr lang="ru-RU" dirty="0" smtClean="0"/>
              <a:t>Водоёмы Новооскольского городского округа замусорены по береговым линиям, особенно в местах массового пребывания отдыхающих. </a:t>
            </a:r>
          </a:p>
          <a:p>
            <a:pPr marL="68580" indent="0">
              <a:buNone/>
            </a:pPr>
            <a:r>
              <a:rPr lang="ru-RU" dirty="0" smtClean="0"/>
              <a:t> </a:t>
            </a:r>
            <a:r>
              <a:rPr lang="ru-RU" dirty="0"/>
              <a:t>Для нас </a:t>
            </a:r>
            <a:r>
              <a:rPr lang="ru-RU" dirty="0" smtClean="0"/>
              <a:t>важно взаимодействовать </a:t>
            </a:r>
            <a:r>
              <a:rPr lang="ru-RU" dirty="0"/>
              <a:t>с окружающим миром, положительно влиять на экологическую </a:t>
            </a:r>
            <a:r>
              <a:rPr lang="ru-RU" dirty="0" smtClean="0"/>
              <a:t>обстановку, </a:t>
            </a:r>
            <a:r>
              <a:rPr lang="ru-RU" dirty="0"/>
              <a:t>сложившуюся на </a:t>
            </a:r>
            <a:r>
              <a:rPr lang="ru-RU" dirty="0" smtClean="0"/>
              <a:t>реках нашего города, </a:t>
            </a:r>
            <a:r>
              <a:rPr lang="ru-RU" dirty="0"/>
              <a:t>а также развивать коммуникативные навыки </a:t>
            </a:r>
            <a:r>
              <a:rPr lang="ru-RU" dirty="0" smtClean="0"/>
              <a:t>общения и взаимодействия </a:t>
            </a:r>
            <a:r>
              <a:rPr lang="ru-RU" dirty="0"/>
              <a:t>со сверстниками, приобретать новый опыт общения с разными категориями населения.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6445" t="20508" r="32031" b="17968"/>
          <a:stretch>
            <a:fillRect/>
          </a:stretch>
        </p:blipFill>
        <p:spPr bwMode="auto">
          <a:xfrm>
            <a:off x="5500694" y="4000504"/>
            <a:ext cx="297658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 l="12500" t="21679" r="40039" b="18750"/>
          <a:stretch>
            <a:fillRect/>
          </a:stretch>
        </p:blipFill>
        <p:spPr bwMode="auto">
          <a:xfrm>
            <a:off x="500034" y="4143380"/>
            <a:ext cx="2571768" cy="1936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 l="6055" t="15820" r="30664" b="13867"/>
          <a:stretch>
            <a:fillRect/>
          </a:stretch>
        </p:blipFill>
        <p:spPr bwMode="auto">
          <a:xfrm>
            <a:off x="3000364" y="4929198"/>
            <a:ext cx="2571769" cy="17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62432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3929090" cy="522296"/>
          </a:xfrm>
        </p:spPr>
        <p:txBody>
          <a:bodyPr>
            <a:normAutofit fontScale="90000"/>
          </a:bodyPr>
          <a:lstStyle/>
          <a:p>
            <a:r>
              <a:rPr lang="ru-RU" alt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Цель и результат проекта: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3" name="Group 2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1406885"/>
              </p:ext>
            </p:extLst>
          </p:nvPr>
        </p:nvGraphicFramePr>
        <p:xfrm>
          <a:off x="500034" y="928670"/>
          <a:ext cx="8136904" cy="5293247"/>
        </p:xfrm>
        <a:graphic>
          <a:graphicData uri="http://schemas.openxmlformats.org/drawingml/2006/table">
            <a:tbl>
              <a:tblPr/>
              <a:tblGrid>
                <a:gridCol w="1492943"/>
                <a:gridCol w="6643961"/>
              </a:tblGrid>
              <a:tr h="718921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Цель проекта: </a:t>
                      </a:r>
                    </a:p>
                  </a:txBody>
                  <a:tcPr marL="36004" marR="36004" marT="36004" marB="360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rtl="0"/>
                      <a:r>
                        <a:rPr kumimoji="0" lang="ru-RU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К ноябрю 2020 года вовлечь  не менее 300 человек  в  молодежное экологического движение «Речной дозор» на территории Новооскольского городского округа</a:t>
                      </a:r>
                      <a:endParaRPr kumimoji="0" lang="ru-RU" sz="1600" kern="1200" dirty="0" smtClean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43137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Способ достижения цели:</a:t>
                      </a:r>
                    </a:p>
                  </a:txBody>
                  <a:tcPr marL="36004" marR="36004" marT="36004" marB="360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Создание молодежных</a:t>
                      </a:r>
                      <a:r>
                        <a:rPr kumimoji="0" lang="ru-RU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экологических отрядов в каждой территориальной администрации округа, </a:t>
                      </a: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имеющих в своих границах</a:t>
                      </a:r>
                      <a:r>
                        <a:rPr kumimoji="0" lang="ru-RU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водоемы</a:t>
                      </a: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61830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Результат проекта:</a:t>
                      </a:r>
                    </a:p>
                  </a:txBody>
                  <a:tcPr marL="36004" marR="36004" marT="36004" marB="360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К ноябрю 2020 года  на территории Новооскольского городского округа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создано молодежное экологическое движение «Речной дозор» с охватом не менее 300 человек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52377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Требования к результату: </a:t>
                      </a:r>
                    </a:p>
                  </a:txBody>
                  <a:tcPr marL="36004" marR="36004" marT="36012" marB="360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6213" indent="177800">
                        <a:buAutoNum type="arabicPeriod"/>
                      </a:pP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Созданы  не менее 7</a:t>
                      </a:r>
                      <a:r>
                        <a:rPr kumimoji="0" lang="ru-RU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отрядов добровольцев в</a:t>
                      </a:r>
                      <a:r>
                        <a:rPr kumimoji="0" lang="ru-RU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территориальных администрациях, </a:t>
                      </a: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имеющих в своих границах</a:t>
                      </a:r>
                      <a:r>
                        <a:rPr kumimoji="0" lang="ru-RU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водоемы</a:t>
                      </a: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.</a:t>
                      </a:r>
                    </a:p>
                    <a:p>
                      <a:pPr marL="176213" indent="177800">
                        <a:buAutoNum type="arabicPeriod"/>
                      </a:pP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Составлен план-график</a:t>
                      </a:r>
                      <a:r>
                        <a:rPr kumimoji="0" lang="ru-RU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по очистке береговой линии Новооскольского городского округа.</a:t>
                      </a:r>
                      <a:endParaRPr kumimoji="0" lang="ru-RU" sz="1600" kern="12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176213" indent="177800">
                        <a:buAutoNum type="arabicPeriod"/>
                      </a:pP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Проведено</a:t>
                      </a:r>
                      <a:r>
                        <a:rPr kumimoji="0" lang="ru-RU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4</a:t>
                      </a: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профилактических акций с распространением листовок и буклетов</a:t>
                      </a:r>
                      <a:r>
                        <a:rPr kumimoji="0" lang="ru-RU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. </a:t>
                      </a:r>
                      <a:endParaRPr kumimoji="0" lang="ru-RU" sz="1600" kern="12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176213" indent="177800">
                        <a:buAutoNum type="arabicPeriod"/>
                      </a:pP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Проведены экологические акции по очистке прибрежных территорий рек </a:t>
                      </a:r>
                      <a:r>
                        <a:rPr kumimoji="0" lang="ru-RU" sz="16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Новооскольского</a:t>
                      </a: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городского округа</a:t>
                      </a:r>
                      <a:r>
                        <a:rPr kumimoji="0" lang="ru-RU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в количестве не менее 8.</a:t>
                      </a: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</a:p>
                    <a:p>
                      <a:pPr marL="176213" indent="177800">
                        <a:buAutoNum type="arabicPeriod"/>
                      </a:pP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Проведена</a:t>
                      </a:r>
                      <a:r>
                        <a:rPr kumimoji="0" lang="ru-RU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акция по уборке береговой линии «Чистый берег»</a:t>
                      </a: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.</a:t>
                      </a:r>
                      <a:endParaRPr kumimoji="0" lang="ru-RU" sz="16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9098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Пользователи результата проекта: </a:t>
                      </a:r>
                    </a:p>
                  </a:txBody>
                  <a:tcPr marL="36004" marR="36004" marT="36012" marB="360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78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1778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Молодёжь,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территориальные общественные самоуправления и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жители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Новооскольского городского округа.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04774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3643338" cy="857208"/>
          </a:xfrm>
        </p:spPr>
        <p:txBody>
          <a:bodyPr>
            <a:normAutofit/>
          </a:bodyPr>
          <a:lstStyle/>
          <a:p>
            <a:r>
              <a:rPr lang="ru-RU" alt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ВВЕДЕНИЕ В ПРЕДМЕТНУЮ ОБЛАСТЬ</a:t>
            </a:r>
            <a:br>
              <a:rPr lang="ru-RU" alt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</a:br>
            <a:r>
              <a:rPr lang="ru-RU" alt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(ОПИСАНИЕ СИТУАЦИИ «КАК </a:t>
            </a:r>
            <a:r>
              <a:rPr lang="ru-RU" alt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БУДЕТ»)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3240" y="4714884"/>
            <a:ext cx="2571768" cy="17145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7884" y="4643446"/>
            <a:ext cx="2643206" cy="1762137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l="8789" t="14648" r="33203" b="12109"/>
          <a:stretch>
            <a:fillRect/>
          </a:stretch>
        </p:blipFill>
        <p:spPr bwMode="auto">
          <a:xfrm>
            <a:off x="571472" y="4714884"/>
            <a:ext cx="235745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Овал 11"/>
          <p:cNvSpPr/>
          <p:nvPr/>
        </p:nvSpPr>
        <p:spPr>
          <a:xfrm>
            <a:off x="1214414" y="1857364"/>
            <a:ext cx="2286016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Волонтёры колледжа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1071538" y="642918"/>
            <a:ext cx="2643206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Волонтёры в территориальных администрациях</a:t>
            </a:r>
            <a:endParaRPr lang="ru-RU" sz="1400" dirty="0"/>
          </a:p>
        </p:txBody>
      </p:sp>
      <p:sp>
        <p:nvSpPr>
          <p:cNvPr id="14" name="Овал 13"/>
          <p:cNvSpPr/>
          <p:nvPr/>
        </p:nvSpPr>
        <p:spPr>
          <a:xfrm>
            <a:off x="3500430" y="2857496"/>
            <a:ext cx="2357454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ТОСы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5786446" y="714356"/>
            <a:ext cx="2214578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Волонтёры ЦМИ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5643570" y="1857364"/>
            <a:ext cx="2428892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Школьные волонтёрские отряды</a:t>
            </a:r>
            <a:endParaRPr lang="ru-RU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285720" y="3929066"/>
            <a:ext cx="8429684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Чистые реки, повышение экологической	 культуры населения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68" y="714356"/>
            <a:ext cx="2263195" cy="228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68195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15475213"/>
              </p:ext>
            </p:extLst>
          </p:nvPr>
        </p:nvGraphicFramePr>
        <p:xfrm>
          <a:off x="500033" y="642919"/>
          <a:ext cx="8215372" cy="6077921"/>
        </p:xfrm>
        <a:graphic>
          <a:graphicData uri="http://schemas.openxmlformats.org/drawingml/2006/table">
            <a:tbl>
              <a:tblPr/>
              <a:tblGrid>
                <a:gridCol w="382200"/>
                <a:gridCol w="3549945"/>
                <a:gridCol w="702169"/>
                <a:gridCol w="702169"/>
                <a:gridCol w="421301"/>
                <a:gridCol w="491518"/>
                <a:gridCol w="351084"/>
                <a:gridCol w="421301"/>
                <a:gridCol w="351084"/>
                <a:gridCol w="351084"/>
                <a:gridCol w="491517"/>
              </a:tblGrid>
              <a:tr h="135155">
                <a:tc rowSpan="2"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Начало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Окончание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49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Arial" panose="020B0604020202020204" pitchFamily="34" charset="0"/>
                        </a:rPr>
                        <a:t>05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06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07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08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09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0309"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5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Подготовительный этап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36002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27.05.20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05.07.20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altLang="ru-RU" dirty="0" smtClean="0"/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0309"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endParaRPr lang="ru-RU" sz="105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Составление плана графика по уборке 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36002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27.05.20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07.06.20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altLang="ru-RU" dirty="0" smtClean="0"/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0309"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  <a:endParaRPr lang="ru-RU" sz="105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Разработка дизайна экипировки для членов отряда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36002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03.06.20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14.06.20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0412"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1.3</a:t>
                      </a:r>
                      <a:endParaRPr lang="ru-RU" sz="105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Проведение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онлайн-акции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по привлечению участников экологического движения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36002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10.06.20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21.06.20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0412"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1.4</a:t>
                      </a:r>
                      <a:endParaRPr lang="ru-RU" sz="105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Проведение районной школы волонтеров по экологической направленности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36002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14.06.20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27.06.20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0412"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1.5</a:t>
                      </a:r>
                      <a:endParaRPr lang="ru-RU" sz="105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Размещение в социальных сетях информации о молодежном экологическом движении 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36001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17.06.20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26.06.20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3712"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1.6</a:t>
                      </a:r>
                      <a:endParaRPr lang="ru-RU" sz="105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Проведение встреч с сельскими экологическими отрядами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36001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02.06.20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28.06.20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0412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</a:t>
                      </a:r>
                      <a:endParaRPr lang="ru-RU" sz="105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Составление списка участников экологического движения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36001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20.06.20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28.06.20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0412"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</a:t>
                      </a:r>
                      <a:endParaRPr lang="ru-RU" sz="105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Приобретение экипировки для активистов движения и необходимых для работы материалов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36001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24.06.20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05.07.20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0619"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Формирование экологической культуры населения Новооскольского городского округа посредством проведения информационных акций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36001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27.05.20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05.09.20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3647"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  <a:endParaRPr lang="ru-RU" sz="105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Проведение профилактической акции с распространением листовок и буклетов в июне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36001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10.06.20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05.07.20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3647"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ru-RU" sz="105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Проведение профилактической акции с распространением листовок и буклетов в июле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36001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10.07.20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07.08.20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3647"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</a:t>
                      </a:r>
                      <a:endParaRPr lang="ru-RU" sz="105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Проведение профилактической акции с распространением листовок и буклетов в августе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36001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05.08.20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05.09.20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3647"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</a:t>
                      </a:r>
                      <a:endParaRPr lang="ru-RU" sz="105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Проведение профилактической акции с распространением листовок и буклетов в </a:t>
                      </a:r>
                      <a:r>
                        <a:rPr kumimoji="0"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сентябре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36001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05.09.20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15.10.20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0619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Проведение экологических акций по очистке прибрежных территорий рек Новооскольского городского округа</a:t>
                      </a:r>
                      <a:endParaRPr lang="ru-RU" b="1" dirty="0"/>
                    </a:p>
                  </a:txBody>
                  <a:tcPr marL="36001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03.06.20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20.10.20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785918" y="214290"/>
            <a:ext cx="6215106" cy="428628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ОСНОВНЫЕ БЛОКИ РАБОТ </a:t>
            </a:r>
            <a:r>
              <a:rPr lang="ru-RU" alt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ПРОЕКТА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475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1" y="444325"/>
          <a:ext cx="8644001" cy="6198462"/>
        </p:xfrm>
        <a:graphic>
          <a:graphicData uri="http://schemas.openxmlformats.org/drawingml/2006/table">
            <a:tbl>
              <a:tblPr/>
              <a:tblGrid>
                <a:gridCol w="329844"/>
                <a:gridCol w="3884999"/>
                <a:gridCol w="789578"/>
                <a:gridCol w="682421"/>
                <a:gridCol w="454948"/>
                <a:gridCol w="530772"/>
                <a:gridCol w="454948"/>
                <a:gridCol w="379123"/>
                <a:gridCol w="379123"/>
                <a:gridCol w="389253"/>
                <a:gridCol w="368992"/>
              </a:tblGrid>
              <a:tr h="216409">
                <a:tc rowSpan="2"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Начало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Окончание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164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Arial" panose="020B0604020202020204" pitchFamily="34" charset="0"/>
                        </a:rPr>
                        <a:t>05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06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07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08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09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26743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</a:t>
                      </a:r>
                      <a:endParaRPr lang="ru-RU" sz="9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Проведение экологических акций по очистке прибрежных территорий рек  в  </a:t>
                      </a:r>
                      <a:r>
                        <a:rPr lang="ru-RU" altLang="ru-RU" sz="1200" b="0" kern="1200" baseline="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Богородской</a:t>
                      </a:r>
                      <a:r>
                        <a:rPr lang="ru-RU" altLang="ru-RU" sz="12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территориальной администрации</a:t>
                      </a:r>
                      <a:endParaRPr lang="ru-RU" sz="1200" dirty="0"/>
                    </a:p>
                  </a:txBody>
                  <a:tcPr marL="36001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03.06.20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03.07.20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26743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</a:t>
                      </a:r>
                      <a:endParaRPr lang="ru-RU" sz="9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Проведение экологических акций по очистке прибрежных территорий рек  в  </a:t>
                      </a:r>
                      <a:r>
                        <a:rPr lang="ru-RU" altLang="ru-RU" sz="1200" b="0" kern="1200" baseline="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Великомихайловской</a:t>
                      </a:r>
                      <a:r>
                        <a:rPr lang="ru-RU" altLang="ru-RU" sz="12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территориальной администрации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1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10.06.20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10.07.20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26743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</a:t>
                      </a:r>
                      <a:endParaRPr lang="ru-RU" sz="9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Проведение экологических акций по очистке прибрежных территорий рек  в  </a:t>
                      </a:r>
                      <a:r>
                        <a:rPr lang="ru-RU" altLang="ru-RU" sz="1200" b="0" kern="1200" baseline="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Ниновской</a:t>
                      </a:r>
                      <a:r>
                        <a:rPr lang="ru-RU" altLang="ru-RU" sz="12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территориальной администрации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1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17.06.20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17.07.20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26743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</a:t>
                      </a:r>
                      <a:endParaRPr lang="ru-RU" sz="9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Проведение экологических акций по очистке прибрежных территорий рек  в  </a:t>
                      </a:r>
                      <a:r>
                        <a:rPr lang="ru-RU" altLang="ru-RU" sz="1200" b="0" kern="1200" baseline="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Оскольской</a:t>
                      </a:r>
                      <a:r>
                        <a:rPr lang="ru-RU" altLang="ru-RU" sz="12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территориальной администрации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1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24.06.20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24.07.20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26743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</a:t>
                      </a:r>
                      <a:endParaRPr lang="ru-RU" sz="9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Проведение экологических акций по очистке прибрежных территорий рек  в  </a:t>
                      </a:r>
                      <a:r>
                        <a:rPr lang="ru-RU" altLang="ru-RU" sz="1200" b="0" kern="1200" baseline="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Шараповской</a:t>
                      </a:r>
                      <a:r>
                        <a:rPr lang="ru-RU" altLang="ru-RU" sz="12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территориальной администрации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1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01.07.20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01.08.20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ru-RU" alt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26743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4.7</a:t>
                      </a:r>
                      <a:endParaRPr lang="ru-RU" sz="9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Проведение экологических акций по очистке прибрежных территорий рек  отрядами школьников в городе Новый Оскол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1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09.08.20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09.09.20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26743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3.8</a:t>
                      </a:r>
                      <a:endParaRPr lang="ru-RU" sz="9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Проведение экологических акций по очистке прибрежных территорий рек  волонтёрами  колледжа в городе Новый Оскол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1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10.09.20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10.10.20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26743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9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Проведение акции по уборке береговой линии «Чистый берег»  в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Новооскольском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городском округе</a:t>
                      </a:r>
                    </a:p>
                  </a:txBody>
                  <a:tcPr marL="36001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16.09.20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16.10.20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26743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9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Осуществление ежемесячного мониторинга состояния береговой линии водоёмов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Новооскольского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городского округа</a:t>
                      </a:r>
                    </a:p>
                  </a:txBody>
                  <a:tcPr marL="36001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16.09.20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15.10.20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22076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9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Освещение мероприятий в информационной группе в социальной сети «</a:t>
                      </a:r>
                      <a:r>
                        <a:rPr kumimoji="0"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Вконтакте</a:t>
                      </a: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»</a:t>
                      </a:r>
                    </a:p>
                  </a:txBody>
                  <a:tcPr marL="36001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10.10.20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30.10.20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27705">
                <a:tc gridSpan="2"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sz="9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1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27.05.20</a:t>
                      </a:r>
                    </a:p>
                    <a:p>
                      <a:endParaRPr lang="ru-RU" sz="1200"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30.10.20</a:t>
                      </a:r>
                    </a:p>
                    <a:p>
                      <a:endParaRPr lang="ru-RU" sz="1200"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71604" y="0"/>
            <a:ext cx="6429420" cy="428628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ОСНОВНЫЕ БЛОКИ РАБОТ </a:t>
            </a:r>
            <a:r>
              <a:rPr lang="ru-RU" alt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ПРОЕКТА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4124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285728"/>
            <a:ext cx="4929222" cy="714380"/>
          </a:xfrm>
        </p:spPr>
        <p:txBody>
          <a:bodyPr>
            <a:noAutofit/>
          </a:bodyPr>
          <a:lstStyle/>
          <a:p>
            <a:pPr algn="ctr"/>
            <a:r>
              <a:rPr lang="ru-RU" alt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Бюджет проекта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5" name="Group 1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63304428"/>
              </p:ext>
            </p:extLst>
          </p:nvPr>
        </p:nvGraphicFramePr>
        <p:xfrm>
          <a:off x="214282" y="1285860"/>
          <a:ext cx="8639330" cy="3643338"/>
        </p:xfrm>
        <a:graphic>
          <a:graphicData uri="http://schemas.openxmlformats.org/drawingml/2006/table">
            <a:tbl>
              <a:tblPr/>
              <a:tblGrid>
                <a:gridCol w="3571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925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881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1992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715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1066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9363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8725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1839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381999">
                <a:tc rowSpan="2"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№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Бюджет проекта,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Бюджетные источники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Внебюджетные источники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60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федеральный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област- ной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местный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средства хоз. субъекта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заем- ные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прочие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7417"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Приобретение экипировки для активистов движения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36001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152,0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8.0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144,0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99332"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Печать полиграфической продукции (для информационно-профилактических акций)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36001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20,0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20,0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Приобретение расходных материалов (перчатки, мешки)</a:t>
                      </a:r>
                      <a:endParaRPr lang="ru-RU" b="0" dirty="0"/>
                    </a:p>
                  </a:txBody>
                  <a:tcPr marL="36001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15,0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15,0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9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Изготовление сувенирной продукции для поощрения активных участников экологических акций</a:t>
                      </a:r>
                    </a:p>
                  </a:txBody>
                  <a:tcPr marL="36001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15,0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15,0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kumimoji="0" lang="ru-RU" sz="11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80000"/>
                        <a:buFont typeface="Times New Roman" pitchFamily="18" charset="0"/>
                        <a:buNone/>
                        <a:tabLst>
                          <a:tab pos="95250" algn="l"/>
                        </a:tabLst>
                        <a:defRPr/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Итого</a:t>
                      </a:r>
                      <a:endParaRPr kumimoji="0" lang="ru-RU" sz="11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3619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202,0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8,0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194,0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0327418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48969475"/>
              </p:ext>
            </p:extLst>
          </p:nvPr>
        </p:nvGraphicFramePr>
        <p:xfrm>
          <a:off x="467544" y="836712"/>
          <a:ext cx="8208912" cy="5514791"/>
        </p:xfrm>
        <a:graphic>
          <a:graphicData uri="http://schemas.openxmlformats.org/drawingml/2006/table">
            <a:tbl>
              <a:tblPr/>
              <a:tblGrid>
                <a:gridCol w="378752"/>
                <a:gridCol w="2277287"/>
                <a:gridCol w="3073213"/>
                <a:gridCol w="2479660"/>
              </a:tblGrid>
              <a:tr h="4941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91442" marR="91442" marT="45745" marB="45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</a:t>
                      </a:r>
                    </a:p>
                  </a:txBody>
                  <a:tcPr marL="91442" marR="91442" marT="45745" marB="45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Основное место работы, должность</a:t>
                      </a:r>
                    </a:p>
                  </a:txBody>
                  <a:tcPr marL="91442" marR="91442" marT="45745" marB="45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Роль в проекте</a:t>
                      </a:r>
                    </a:p>
                  </a:txBody>
                  <a:tcPr marL="91442" marR="91442" marT="45745" marB="45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1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91442" marR="91442" marT="45745" marB="45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Евсеева Алла Александровна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Заместитель главы администрации  городского округа по социальной политике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Куратор проекта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1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91442" marR="91442" marT="45745" marB="45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Таршилова</a:t>
                      </a:r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Кристина Геннадьевна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1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Главный специалист отдела по делам молодежи управления физической культуры, спорта и молодежной политики администрации Новооскольского городского округа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</a:t>
                      </a:r>
                      <a:r>
                        <a:rPr lang="ru-RU" sz="1200" b="1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проекта</a:t>
                      </a:r>
                      <a:endParaRPr lang="ru-RU" sz="1200" b="1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1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91442" marR="91442" marT="45745" marB="45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Копиева</a:t>
                      </a:r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Ирина Николаевна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  МКУ «ЦМИ Новооскольского городского округа»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Администратор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13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91442" marR="91442" marT="45745" marB="45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Ермоленко Ирина Сергеевна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</a:t>
                      </a:r>
                      <a:r>
                        <a:rPr lang="ru-RU" sz="1200" b="1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МКУ «ЦМИ Новооскольского  городского округа»</a:t>
                      </a:r>
                      <a:endParaRPr lang="ru-RU" sz="1200" b="1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200" b="1" kern="1200" baseline="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2" marR="91442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200" b="1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Оператор мониторинга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8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91442" marR="91442" marT="45745" marB="45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Лаврова</a:t>
                      </a:r>
                      <a:r>
                        <a:rPr lang="ru-RU" sz="1200" b="1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Светлана Васильевна</a:t>
                      </a:r>
                      <a:endParaRPr lang="ru-RU" sz="1200" b="1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Председатель </a:t>
                      </a:r>
                      <a:r>
                        <a:rPr lang="ru-RU" sz="1200" b="1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Новооскольского</a:t>
                      </a:r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местного отделения БРООВ «ВМЕСТЕ»</a:t>
                      </a:r>
                      <a:endParaRPr lang="ru-RU" sz="12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Член</a:t>
                      </a:r>
                      <a:r>
                        <a:rPr lang="ru-RU" sz="1200" b="1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рабочей группы</a:t>
                      </a:r>
                      <a:endParaRPr lang="ru-RU" sz="1200" b="1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2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91442" marR="91442" marT="45745" marB="45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Чернов Александр Николаевич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200" b="1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Депутат  Совета депутатов </a:t>
                      </a:r>
                      <a:r>
                        <a:rPr lang="ru-RU" altLang="ru-RU" sz="1200" b="1" kern="1200" baseline="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Новооскольского</a:t>
                      </a:r>
                      <a:r>
                        <a:rPr lang="ru-RU" altLang="ru-RU" sz="1200" b="1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городского </a:t>
                      </a:r>
                      <a:r>
                        <a:rPr lang="ru-RU" altLang="ru-RU" sz="1200" b="1" kern="1200" baseline="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округа,заместитель</a:t>
                      </a:r>
                      <a:r>
                        <a:rPr lang="ru-RU" altLang="ru-RU" sz="1200" b="1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председателя Совета </a:t>
                      </a:r>
                      <a:r>
                        <a:rPr lang="ru-RU" altLang="ru-RU" sz="1200" b="1" kern="1200" baseline="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депутатов,член</a:t>
                      </a:r>
                      <a:r>
                        <a:rPr lang="ru-RU" altLang="ru-RU" sz="1200" b="1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постоянной комиссии по местному самоуправлению, нормативно – правовой деятельности и общественному правопорядку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Член рабочей группы</a:t>
                      </a:r>
                    </a:p>
                    <a:p>
                      <a:pPr algn="ctr"/>
                      <a:endParaRPr lang="ru-RU" dirty="0"/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262">
                <a:tc>
                  <a:txBody>
                    <a:bodyPr/>
                    <a:lstStyle/>
                    <a:p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marL="91442" marR="91442" marT="45745" marB="45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Мичурина Ольга Егоровна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Председатель ТОС по ул. Мичурина</a:t>
                      </a:r>
                      <a:endParaRPr lang="ru-RU" sz="12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Член</a:t>
                      </a:r>
                      <a:r>
                        <a:rPr lang="ru-RU" sz="1200" b="1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рабочей группы 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357422" y="214290"/>
            <a:ext cx="5000660" cy="571504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КОМАНДА ПРОЕКТА</a:t>
            </a:r>
          </a:p>
        </p:txBody>
      </p:sp>
    </p:spTree>
    <p:extLst>
      <p:ext uri="{BB962C8B-B14F-4D97-AF65-F5344CB8AC3E}">
        <p14:creationId xmlns:p14="http://schemas.microsoft.com/office/powerpoint/2010/main" xmlns="" val="7459197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powerpointbase.com-794</Template>
  <TotalTime>846</TotalTime>
  <Words>1029</Words>
  <Application>Microsoft Office PowerPoint</Application>
  <PresentationFormat>Экран (4:3)</PresentationFormat>
  <Paragraphs>256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Организация работы молодежного экологического движения  «Речной дозор» на территории Новооскольского городского округа</vt:lpstr>
      <vt:lpstr>Слайд 2</vt:lpstr>
      <vt:lpstr>ВВЕДЕНИЕ В ПРЕДМЕТНУЮ ОБЛАСТЬ (ОПИСАНИЕ СИТУАЦИИ «КАК ЕСТЬ»)</vt:lpstr>
      <vt:lpstr>Цель и результат проекта:</vt:lpstr>
      <vt:lpstr>ВВЕДЕНИЕ В ПРЕДМЕТНУЮ ОБЛАСТЬ (ОПИСАНИЕ СИТУАЦИИ «КАК БУДЕТ»)</vt:lpstr>
      <vt:lpstr>ОСНОВНЫЕ БЛОКИ РАБОТ ПРОЕКТА</vt:lpstr>
      <vt:lpstr>ОСНОВНЫЕ БЛОКИ РАБОТ ПРОЕКТА</vt:lpstr>
      <vt:lpstr>Бюджет проекта</vt:lpstr>
      <vt:lpstr>КОМАНДА ПРОЕКТА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НовыйОскол цми</dc:creator>
  <cp:lastModifiedBy>k.tarshilova</cp:lastModifiedBy>
  <cp:revision>56</cp:revision>
  <dcterms:created xsi:type="dcterms:W3CDTF">2019-01-10T15:46:43Z</dcterms:created>
  <dcterms:modified xsi:type="dcterms:W3CDTF">2020-04-07T05:57:03Z</dcterms:modified>
</cp:coreProperties>
</file>