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0" r:id="rId3"/>
    <p:sldId id="302" r:id="rId4"/>
    <p:sldId id="296" r:id="rId5"/>
    <p:sldId id="298" r:id="rId6"/>
    <p:sldId id="299" r:id="rId7"/>
    <p:sldId id="301" r:id="rId8"/>
  </p:sldIdLst>
  <p:sldSz cx="9144000" cy="6858000" type="screen4x3"/>
  <p:notesSz cx="6797675" cy="9926638"/>
  <p:defaultTextStyle>
    <a:defPPr>
      <a:defRPr lang="ru-RU"/>
    </a:defPPr>
    <a:lvl1pPr marL="0" algn="l" defTabSz="69675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8376" algn="l" defTabSz="69675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96754" algn="l" defTabSz="69675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45130" algn="l" defTabSz="69675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93508" algn="l" defTabSz="69675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41884" algn="l" defTabSz="69675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90260" algn="l" defTabSz="69675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38639" algn="l" defTabSz="69675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87015" algn="l" defTabSz="69675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3">
          <p15:clr>
            <a:srgbClr val="A4A3A4"/>
          </p15:clr>
        </p15:guide>
        <p15:guide id="2" pos="147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004F"/>
    <a:srgbClr val="22518A"/>
    <a:srgbClr val="B00047"/>
    <a:srgbClr val="D60057"/>
    <a:srgbClr val="FF0066"/>
    <a:srgbClr val="F20062"/>
    <a:srgbClr val="0033CC"/>
    <a:srgbClr val="EBCCEE"/>
    <a:srgbClr val="E7B6E8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613"/>
        <p:guide pos="14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444" cy="496447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077" y="0"/>
            <a:ext cx="2946521" cy="496447"/>
          </a:xfrm>
          <a:prstGeom prst="rect">
            <a:avLst/>
          </a:prstGeom>
        </p:spPr>
        <p:txBody>
          <a:bodyPr vert="horz" lIns="90452" tIns="45226" rIns="90452" bIns="45226" rtlCol="0"/>
          <a:lstStyle>
            <a:lvl1pPr algn="r">
              <a:defRPr sz="1200"/>
            </a:lvl1pPr>
          </a:lstStyle>
          <a:p>
            <a:fld id="{35B9610C-1247-4237-8D40-BF7A21934EA0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27907"/>
            <a:ext cx="2945444" cy="496446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077" y="9427907"/>
            <a:ext cx="2946521" cy="496446"/>
          </a:xfrm>
          <a:prstGeom prst="rect">
            <a:avLst/>
          </a:prstGeom>
        </p:spPr>
        <p:txBody>
          <a:bodyPr vert="horz" lIns="90452" tIns="45226" rIns="90452" bIns="45226" rtlCol="0" anchor="b"/>
          <a:lstStyle>
            <a:lvl1pPr algn="r">
              <a:defRPr sz="1200"/>
            </a:lvl1pPr>
          </a:lstStyle>
          <a:p>
            <a:fld id="{7A39261C-0FB9-4A5F-8320-74CCC2FDA3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3040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980" cy="496125"/>
          </a:xfrm>
          <a:prstGeom prst="rect">
            <a:avLst/>
          </a:prstGeom>
        </p:spPr>
        <p:txBody>
          <a:bodyPr vert="horz" lIns="72823" tIns="36411" rIns="72823" bIns="36411" rtlCol="0"/>
          <a:lstStyle>
            <a:lvl1pPr algn="l">
              <a:defRPr sz="10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090" y="0"/>
            <a:ext cx="2945980" cy="496125"/>
          </a:xfrm>
          <a:prstGeom prst="rect">
            <a:avLst/>
          </a:prstGeom>
        </p:spPr>
        <p:txBody>
          <a:bodyPr vert="horz" lIns="72823" tIns="36411" rIns="72823" bIns="36411" rtlCol="0"/>
          <a:lstStyle>
            <a:lvl1pPr algn="r">
              <a:defRPr sz="1000"/>
            </a:lvl1pPr>
          </a:lstStyle>
          <a:p>
            <a:fld id="{4AC28C66-5970-4B2B-AFDA-D9E899A4E928}" type="datetimeFigureOut">
              <a:rPr lang="ru-RU" smtClean="0"/>
              <a:t>30.04.2020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72823" tIns="36411" rIns="72823" bIns="3641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090" y="4715258"/>
            <a:ext cx="5437497" cy="4467196"/>
          </a:xfrm>
          <a:prstGeom prst="rect">
            <a:avLst/>
          </a:prstGeom>
        </p:spPr>
        <p:txBody>
          <a:bodyPr vert="horz" lIns="72823" tIns="36411" rIns="72823" bIns="36411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432"/>
            <a:ext cx="2945980" cy="496125"/>
          </a:xfrm>
          <a:prstGeom prst="rect">
            <a:avLst/>
          </a:prstGeom>
        </p:spPr>
        <p:txBody>
          <a:bodyPr vert="horz" lIns="72823" tIns="36411" rIns="72823" bIns="36411" rtlCol="0" anchor="b"/>
          <a:lstStyle>
            <a:lvl1pPr algn="l">
              <a:defRPr sz="10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090" y="9428432"/>
            <a:ext cx="2945980" cy="496125"/>
          </a:xfrm>
          <a:prstGeom prst="rect">
            <a:avLst/>
          </a:prstGeom>
        </p:spPr>
        <p:txBody>
          <a:bodyPr vert="horz" lIns="72823" tIns="36411" rIns="72823" bIns="36411" rtlCol="0" anchor="b"/>
          <a:lstStyle>
            <a:lvl1pPr algn="r">
              <a:defRPr sz="1000"/>
            </a:lvl1pPr>
          </a:lstStyle>
          <a:p>
            <a:fld id="{4841E88A-0CE7-4FB7-A865-7957ACC01C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2049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967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8376" algn="l" defTabSz="6967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96754" algn="l" defTabSz="6967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45130" algn="l" defTabSz="6967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93508" algn="l" defTabSz="6967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41884" algn="l" defTabSz="6967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90260" algn="l" defTabSz="6967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38639" algn="l" defTabSz="6967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87015" algn="l" defTabSz="696754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1E88A-0CE7-4FB7-A865-7957ACC01C0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0919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1E88A-0CE7-4FB7-A865-7957ACC01C0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132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1E88A-0CE7-4FB7-A865-7957ACC01C0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4106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1E88A-0CE7-4FB7-A865-7957ACC01C0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244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1E88A-0CE7-4FB7-A865-7957ACC01C02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7285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1E88A-0CE7-4FB7-A865-7957ACC01C02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50975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41E88A-0CE7-4FB7-A865-7957ACC01C02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334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696754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1283" indent="-261283" algn="l" defTabSz="696754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66113" indent="-217736" algn="l" defTabSz="696754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70942" indent="-174188" algn="l" defTabSz="69675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319" indent="-174188" algn="l" defTabSz="696754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7696" indent="-174188" algn="l" defTabSz="696754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16073" indent="-174188" algn="l" defTabSz="696754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64450" indent="-174188" algn="l" defTabSz="696754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12826" indent="-174188" algn="l" defTabSz="696754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61203" indent="-174188" algn="l" defTabSz="696754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9675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8376" algn="l" defTabSz="69675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96754" algn="l" defTabSz="69675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45130" algn="l" defTabSz="69675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93508" algn="l" defTabSz="69675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41884" algn="l" defTabSz="69675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90260" algn="l" defTabSz="69675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38639" algn="l" defTabSz="69675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87015" algn="l" defTabSz="69675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 txBox="1">
            <a:spLocks/>
          </p:cNvSpPr>
          <p:nvPr/>
        </p:nvSpPr>
        <p:spPr>
          <a:xfrm>
            <a:off x="1913856" y="26674"/>
            <a:ext cx="6330462" cy="155525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600" b="1" dirty="0" smtClean="0">
              <a:solidFill>
                <a:srgbClr val="C4004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 useBgFill="1">
        <p:nvSpPr>
          <p:cNvPr id="10" name="Подзаголовок 2"/>
          <p:cNvSpPr txBox="1">
            <a:spLocks/>
          </p:cNvSpPr>
          <p:nvPr/>
        </p:nvSpPr>
        <p:spPr>
          <a:xfrm>
            <a:off x="4311162" y="5783240"/>
            <a:ext cx="4590336" cy="1011332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ru-RU" sz="3000" dirty="0">
                <a:ln w="9525">
                  <a:noFill/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куратор проекта </a:t>
            </a:r>
          </a:p>
          <a:p>
            <a:pPr marL="0" indent="0" algn="r">
              <a:spcBef>
                <a:spcPct val="0"/>
              </a:spcBef>
              <a:buNone/>
            </a:pPr>
            <a:r>
              <a:rPr lang="ru-RU" sz="3000" b="1" dirty="0">
                <a:solidFill>
                  <a:srgbClr val="D6005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Антоненко Екатерина</a:t>
            </a:r>
          </a:p>
        </p:txBody>
      </p:sp>
      <p:sp useBgFill="1">
        <p:nvSpPr>
          <p:cNvPr id="11" name="Заголовок 1"/>
          <p:cNvSpPr txBox="1">
            <a:spLocks/>
          </p:cNvSpPr>
          <p:nvPr/>
        </p:nvSpPr>
        <p:spPr>
          <a:xfrm>
            <a:off x="2133600" y="4464009"/>
            <a:ext cx="3876549" cy="11437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dirty="0" smtClean="0">
                <a:ln w="9525">
                  <a:noFill/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Georgia" panose="02040502050405020303" pitchFamily="18" charset="0"/>
              </a:rPr>
              <a:t>номинация </a:t>
            </a:r>
            <a:r>
              <a:rPr lang="ru-RU" sz="3200" b="1" dirty="0" smtClean="0">
                <a:ln w="9525">
                  <a:noFill/>
                  <a:prstDash val="solid"/>
                </a:ln>
                <a:solidFill>
                  <a:srgbClr val="0033CC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Georgia" panose="02040502050405020303" pitchFamily="18" charset="0"/>
              </a:rPr>
              <a:t/>
            </a:r>
            <a:br>
              <a:rPr lang="ru-RU" sz="3200" b="1" dirty="0" smtClean="0">
                <a:ln w="9525">
                  <a:noFill/>
                  <a:prstDash val="solid"/>
                </a:ln>
                <a:solidFill>
                  <a:srgbClr val="0033CC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Georgia" panose="02040502050405020303" pitchFamily="18" charset="0"/>
              </a:rPr>
            </a:br>
            <a:r>
              <a:rPr lang="ru-RU" sz="3500" b="1" dirty="0" smtClean="0">
                <a:solidFill>
                  <a:srgbClr val="C400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Уверенные в будущем </a:t>
            </a:r>
            <a:endParaRPr lang="ru-RU" sz="3500" b="1" dirty="0">
              <a:latin typeface="Georgia" panose="02040502050405020303" pitchFamily="18" charset="0"/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630367" y="2248417"/>
            <a:ext cx="7388143" cy="1089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3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12" y="168302"/>
            <a:ext cx="1440000" cy="1440000"/>
          </a:xfrm>
          <a:prstGeom prst="rect">
            <a:avLst/>
          </a:prstGeom>
        </p:spPr>
      </p:pic>
      <p:pic>
        <p:nvPicPr>
          <p:cNvPr id="1026" name="Picture 2" descr="https://images.vector-images.com/42/kemerovo_obl_prcoas_2018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3600"/>
          <a:stretch/>
        </p:blipFill>
        <p:spPr bwMode="auto">
          <a:xfrm>
            <a:off x="415655" y="1905000"/>
            <a:ext cx="1040787" cy="1300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5277" y="3226681"/>
            <a:ext cx="1471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C400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Кузбасс</a:t>
            </a:r>
            <a:endParaRPr lang="ru-RU" sz="2400" dirty="0">
              <a:solidFill>
                <a:srgbClr val="C4004F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562" y="741575"/>
            <a:ext cx="5945746" cy="362783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2" y="-1"/>
            <a:ext cx="8964613" cy="1064541"/>
          </a:xfrm>
          <a:custGeom>
            <a:avLst/>
            <a:gdLst>
              <a:gd name="connsiteX0" fmla="*/ 0 w 12003048"/>
              <a:gd name="connsiteY0" fmla="*/ 0 h 951830"/>
              <a:gd name="connsiteX1" fmla="*/ 11527133 w 12003048"/>
              <a:gd name="connsiteY1" fmla="*/ 0 h 951830"/>
              <a:gd name="connsiteX2" fmla="*/ 12003048 w 12003048"/>
              <a:gd name="connsiteY2" fmla="*/ 475915 h 951830"/>
              <a:gd name="connsiteX3" fmla="*/ 12003047 w 12003048"/>
              <a:gd name="connsiteY3" fmla="*/ 475915 h 951830"/>
              <a:gd name="connsiteX4" fmla="*/ 11527132 w 12003048"/>
              <a:gd name="connsiteY4" fmla="*/ 951830 h 951830"/>
              <a:gd name="connsiteX5" fmla="*/ 0 w 12003048"/>
              <a:gd name="connsiteY5" fmla="*/ 951829 h 95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03048" h="951830">
                <a:moveTo>
                  <a:pt x="0" y="0"/>
                </a:moveTo>
                <a:lnTo>
                  <a:pt x="11527133" y="0"/>
                </a:lnTo>
                <a:cubicBezTo>
                  <a:pt x="11789974" y="0"/>
                  <a:pt x="12003048" y="213074"/>
                  <a:pt x="12003048" y="475915"/>
                </a:cubicBezTo>
                <a:lnTo>
                  <a:pt x="12003047" y="475915"/>
                </a:lnTo>
                <a:cubicBezTo>
                  <a:pt x="12003047" y="738756"/>
                  <a:pt x="11789973" y="951830"/>
                  <a:pt x="11527132" y="951830"/>
                </a:cubicBezTo>
                <a:lnTo>
                  <a:pt x="0" y="951829"/>
                </a:lnTo>
                <a:close/>
              </a:path>
            </a:pathLst>
          </a:cu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7" rIns="91435" bIns="45717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3" name="text 1"/>
          <p:cNvSpPr txBox="1"/>
          <p:nvPr/>
        </p:nvSpPr>
        <p:spPr>
          <a:xfrm>
            <a:off x="1150291" y="1355183"/>
            <a:ext cx="7730915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base"/>
            <a:endParaRPr lang="ru-RU" sz="2700" dirty="0"/>
          </a:p>
          <a:p>
            <a:pPr fontAlgn="base"/>
            <a:r>
              <a:rPr lang="ru-RU" sz="2700" dirty="0"/>
              <a:t> 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52400" y="274638"/>
            <a:ext cx="8835156" cy="65021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696754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Актуальность проекта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266700" y="2286000"/>
            <a:ext cx="8576406" cy="2531017"/>
          </a:xfrm>
          <a:prstGeom prst="rect">
            <a:avLst/>
          </a:prstGeom>
        </p:spPr>
        <p:txBody>
          <a:bodyPr wrap="square">
            <a:noAutofit/>
          </a:bodyPr>
          <a:lstStyle>
            <a:lvl1pPr marL="261283" indent="-261283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113" indent="-217736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70942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9319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6769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607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4450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1282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6120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83526"/>
            <a:ext cx="897486" cy="89748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150291" y="1981200"/>
            <a:ext cx="62349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И</a:t>
            </a:r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стория Великой Отечественной войны 1941-1945гг. не имеет должного освещения с углубленным изучением в программе школьного образования. </a:t>
            </a:r>
            <a:endParaRPr lang="ru-RU" sz="2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  <a:p>
            <a:pPr algn="just"/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К </a:t>
            </a:r>
            <a:r>
              <a:rPr lang="ru-RU" sz="2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тому же школьники не всегда самостоятельно проявляют высокий интерес к изучению биографии и боевого пути исторически важных личностей, Героев войны, в том числе боевых путей своих земляков.</a:t>
            </a:r>
          </a:p>
        </p:txBody>
      </p:sp>
    </p:spTree>
    <p:extLst>
      <p:ext uri="{BB962C8B-B14F-4D97-AF65-F5344CB8AC3E}">
        <p14:creationId xmlns:p14="http://schemas.microsoft.com/office/powerpoint/2010/main" val="1873342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2" y="-1"/>
            <a:ext cx="8964613" cy="1064541"/>
          </a:xfrm>
          <a:custGeom>
            <a:avLst/>
            <a:gdLst>
              <a:gd name="connsiteX0" fmla="*/ 0 w 12003048"/>
              <a:gd name="connsiteY0" fmla="*/ 0 h 951830"/>
              <a:gd name="connsiteX1" fmla="*/ 11527133 w 12003048"/>
              <a:gd name="connsiteY1" fmla="*/ 0 h 951830"/>
              <a:gd name="connsiteX2" fmla="*/ 12003048 w 12003048"/>
              <a:gd name="connsiteY2" fmla="*/ 475915 h 951830"/>
              <a:gd name="connsiteX3" fmla="*/ 12003047 w 12003048"/>
              <a:gd name="connsiteY3" fmla="*/ 475915 h 951830"/>
              <a:gd name="connsiteX4" fmla="*/ 11527132 w 12003048"/>
              <a:gd name="connsiteY4" fmla="*/ 951830 h 951830"/>
              <a:gd name="connsiteX5" fmla="*/ 0 w 12003048"/>
              <a:gd name="connsiteY5" fmla="*/ 951829 h 95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03048" h="951830">
                <a:moveTo>
                  <a:pt x="0" y="0"/>
                </a:moveTo>
                <a:lnTo>
                  <a:pt x="11527133" y="0"/>
                </a:lnTo>
                <a:cubicBezTo>
                  <a:pt x="11789974" y="0"/>
                  <a:pt x="12003048" y="213074"/>
                  <a:pt x="12003048" y="475915"/>
                </a:cubicBezTo>
                <a:lnTo>
                  <a:pt x="12003047" y="475915"/>
                </a:lnTo>
                <a:cubicBezTo>
                  <a:pt x="12003047" y="738756"/>
                  <a:pt x="11789973" y="951830"/>
                  <a:pt x="11527132" y="951830"/>
                </a:cubicBezTo>
                <a:lnTo>
                  <a:pt x="0" y="951829"/>
                </a:lnTo>
                <a:close/>
              </a:path>
            </a:pathLst>
          </a:cu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7" rIns="91435" bIns="45717" anchor="ctr"/>
          <a:lstStyle/>
          <a:p>
            <a:pPr algn="ctr"/>
            <a:endParaRPr lang="ru-RU"/>
          </a:p>
        </p:txBody>
      </p:sp>
      <p:sp>
        <p:nvSpPr>
          <p:cNvPr id="3" name="text 1"/>
          <p:cNvSpPr txBox="1"/>
          <p:nvPr/>
        </p:nvSpPr>
        <p:spPr>
          <a:xfrm>
            <a:off x="1150291" y="1355183"/>
            <a:ext cx="7730915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base"/>
            <a:endParaRPr lang="ru-RU" sz="2700" dirty="0"/>
          </a:p>
          <a:p>
            <a:pPr fontAlgn="base"/>
            <a:r>
              <a:rPr lang="ru-RU" sz="2700" dirty="0"/>
              <a:t> 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6200" y="274638"/>
            <a:ext cx="8911356" cy="65021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696754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Цель проекта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516120" y="2186180"/>
            <a:ext cx="8365086" cy="2835817"/>
          </a:xfrm>
          <a:prstGeom prst="rect">
            <a:avLst/>
          </a:prstGeom>
        </p:spPr>
        <p:txBody>
          <a:bodyPr wrap="square">
            <a:noAutofit/>
          </a:bodyPr>
          <a:lstStyle>
            <a:lvl1pPr marL="261283" indent="-261283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113" indent="-217736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70942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9319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6769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607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4450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1282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6120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Повышение уровня патриотического сознания у населения Кемеровской области-Кузбасса</a:t>
            </a:r>
            <a:r>
              <a:rPr lang="ru-RU" dirty="0">
                <a:ea typeface="Gadugi" panose="020B0502040204020203" pitchFamily="34" charset="0"/>
              </a:rPr>
              <a:t>.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83526"/>
            <a:ext cx="897486" cy="89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237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2" y="-1"/>
            <a:ext cx="8964613" cy="1064541"/>
          </a:xfrm>
          <a:custGeom>
            <a:avLst/>
            <a:gdLst>
              <a:gd name="connsiteX0" fmla="*/ 0 w 12003048"/>
              <a:gd name="connsiteY0" fmla="*/ 0 h 951830"/>
              <a:gd name="connsiteX1" fmla="*/ 11527133 w 12003048"/>
              <a:gd name="connsiteY1" fmla="*/ 0 h 951830"/>
              <a:gd name="connsiteX2" fmla="*/ 12003048 w 12003048"/>
              <a:gd name="connsiteY2" fmla="*/ 475915 h 951830"/>
              <a:gd name="connsiteX3" fmla="*/ 12003047 w 12003048"/>
              <a:gd name="connsiteY3" fmla="*/ 475915 h 951830"/>
              <a:gd name="connsiteX4" fmla="*/ 11527132 w 12003048"/>
              <a:gd name="connsiteY4" fmla="*/ 951830 h 951830"/>
              <a:gd name="connsiteX5" fmla="*/ 0 w 12003048"/>
              <a:gd name="connsiteY5" fmla="*/ 951829 h 95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03048" h="951830">
                <a:moveTo>
                  <a:pt x="0" y="0"/>
                </a:moveTo>
                <a:lnTo>
                  <a:pt x="11527133" y="0"/>
                </a:lnTo>
                <a:cubicBezTo>
                  <a:pt x="11789974" y="0"/>
                  <a:pt x="12003048" y="213074"/>
                  <a:pt x="12003048" y="475915"/>
                </a:cubicBezTo>
                <a:lnTo>
                  <a:pt x="12003047" y="475915"/>
                </a:lnTo>
                <a:cubicBezTo>
                  <a:pt x="12003047" y="738756"/>
                  <a:pt x="11789973" y="951830"/>
                  <a:pt x="11527132" y="951830"/>
                </a:cubicBezTo>
                <a:lnTo>
                  <a:pt x="0" y="951829"/>
                </a:lnTo>
                <a:close/>
              </a:path>
            </a:pathLst>
          </a:cu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7" rIns="91435" bIns="45717" anchor="ctr"/>
          <a:lstStyle/>
          <a:p>
            <a:pPr algn="ctr"/>
            <a:endParaRPr lang="ru-RU"/>
          </a:p>
        </p:txBody>
      </p:sp>
      <p:sp>
        <p:nvSpPr>
          <p:cNvPr id="3" name="text 1"/>
          <p:cNvSpPr txBox="1"/>
          <p:nvPr/>
        </p:nvSpPr>
        <p:spPr>
          <a:xfrm>
            <a:off x="1150291" y="1355183"/>
            <a:ext cx="7730915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base"/>
            <a:endParaRPr lang="ru-RU" sz="2700" dirty="0"/>
          </a:p>
          <a:p>
            <a:pPr fontAlgn="base"/>
            <a:r>
              <a:rPr lang="ru-RU" sz="2700" dirty="0"/>
              <a:t> 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0" y="274638"/>
            <a:ext cx="8987556" cy="65021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696754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Задачи проекта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792151" y="1493302"/>
            <a:ext cx="8195405" cy="3891891"/>
          </a:xfrm>
          <a:prstGeom prst="rect">
            <a:avLst/>
          </a:prstGeom>
        </p:spPr>
        <p:txBody>
          <a:bodyPr>
            <a:noAutofit/>
          </a:bodyPr>
          <a:lstStyle>
            <a:lvl1pPr marL="261283" indent="-261283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113" indent="-217736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70942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9319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6769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607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4450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1282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6120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Ф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ормирование уважительного и ответственного отношения к героическому прошлому нашей 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страны</a:t>
            </a:r>
          </a:p>
          <a:p>
            <a:pPr marL="0" indent="0">
              <a:spcBef>
                <a:spcPts val="0"/>
              </a:spcBef>
              <a:buNone/>
            </a:pPr>
            <a:endParaRPr lang="ru-RU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С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оздание площадки для творческого, нравственного и духовного развития личности среди участников 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проекта</a:t>
            </a:r>
          </a:p>
          <a:p>
            <a:pPr marL="0" indent="0">
              <a:spcBef>
                <a:spcPts val="0"/>
              </a:spcBef>
              <a:buNone/>
            </a:pPr>
            <a:endParaRPr lang="ru-RU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П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опуляризация литературного творчества среди населения Кузбасса. </a:t>
            </a:r>
            <a:endParaRPr lang="ru-RU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83526"/>
            <a:ext cx="897486" cy="89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08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2" y="-1"/>
            <a:ext cx="8964613" cy="1064541"/>
          </a:xfrm>
          <a:custGeom>
            <a:avLst/>
            <a:gdLst>
              <a:gd name="connsiteX0" fmla="*/ 0 w 12003048"/>
              <a:gd name="connsiteY0" fmla="*/ 0 h 951830"/>
              <a:gd name="connsiteX1" fmla="*/ 11527133 w 12003048"/>
              <a:gd name="connsiteY1" fmla="*/ 0 h 951830"/>
              <a:gd name="connsiteX2" fmla="*/ 12003048 w 12003048"/>
              <a:gd name="connsiteY2" fmla="*/ 475915 h 951830"/>
              <a:gd name="connsiteX3" fmla="*/ 12003047 w 12003048"/>
              <a:gd name="connsiteY3" fmla="*/ 475915 h 951830"/>
              <a:gd name="connsiteX4" fmla="*/ 11527132 w 12003048"/>
              <a:gd name="connsiteY4" fmla="*/ 951830 h 951830"/>
              <a:gd name="connsiteX5" fmla="*/ 0 w 12003048"/>
              <a:gd name="connsiteY5" fmla="*/ 951829 h 95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03048" h="951830">
                <a:moveTo>
                  <a:pt x="0" y="0"/>
                </a:moveTo>
                <a:lnTo>
                  <a:pt x="11527133" y="0"/>
                </a:lnTo>
                <a:cubicBezTo>
                  <a:pt x="11789974" y="0"/>
                  <a:pt x="12003048" y="213074"/>
                  <a:pt x="12003048" y="475915"/>
                </a:cubicBezTo>
                <a:lnTo>
                  <a:pt x="12003047" y="475915"/>
                </a:lnTo>
                <a:cubicBezTo>
                  <a:pt x="12003047" y="738756"/>
                  <a:pt x="11789973" y="951830"/>
                  <a:pt x="11527132" y="951830"/>
                </a:cubicBezTo>
                <a:lnTo>
                  <a:pt x="0" y="951829"/>
                </a:lnTo>
                <a:close/>
              </a:path>
            </a:pathLst>
          </a:cu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7" rIns="91435" bIns="45717" anchor="ctr"/>
          <a:lstStyle/>
          <a:p>
            <a:pPr algn="ctr"/>
            <a:endParaRPr lang="ru-RU"/>
          </a:p>
        </p:txBody>
      </p:sp>
      <p:sp>
        <p:nvSpPr>
          <p:cNvPr id="3" name="text 1"/>
          <p:cNvSpPr txBox="1"/>
          <p:nvPr/>
        </p:nvSpPr>
        <p:spPr>
          <a:xfrm>
            <a:off x="1150291" y="1355183"/>
            <a:ext cx="7730915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base"/>
            <a:endParaRPr lang="ru-RU" sz="2700" dirty="0"/>
          </a:p>
          <a:p>
            <a:pPr fontAlgn="base"/>
            <a:r>
              <a:rPr lang="ru-RU" sz="2700" dirty="0"/>
              <a:t> 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52400" y="274638"/>
            <a:ext cx="7696200" cy="65021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696754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Показатели проекта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812640" y="1339179"/>
            <a:ext cx="8073156" cy="3672408"/>
          </a:xfrm>
          <a:prstGeom prst="rect">
            <a:avLst/>
          </a:prstGeom>
        </p:spPr>
        <p:txBody>
          <a:bodyPr>
            <a:noAutofit/>
          </a:bodyPr>
          <a:lstStyle>
            <a:lvl1pPr marL="261283" indent="-261283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113" indent="-217736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70942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9319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6769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607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4450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1282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6120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Более </a:t>
            </a:r>
            <a:r>
              <a:rPr lang="ru-RU" sz="4400" b="1" dirty="0" smtClean="0">
                <a:ln w="0"/>
                <a:solidFill>
                  <a:srgbClr val="C400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10 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человек приняли участие в </a:t>
            </a:r>
            <a:b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</a:b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                                                       организации проекта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Более </a:t>
            </a:r>
            <a:r>
              <a:rPr lang="ru-RU" sz="4400" b="1" dirty="0" smtClean="0">
                <a:ln w="0"/>
                <a:solidFill>
                  <a:srgbClr val="C400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500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 приняли участие в проекте </a:t>
            </a:r>
            <a:endParaRPr lang="en-US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                    Записаны  </a:t>
            </a:r>
            <a:r>
              <a:rPr lang="ru-RU" sz="4400" b="1" dirty="0" smtClean="0">
                <a:ln w="0"/>
                <a:solidFill>
                  <a:srgbClr val="C400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2 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аудиокниги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/>
            </a:r>
            <a:b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</a:b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            </a:t>
            </a:r>
            <a:endParaRPr lang="ru-RU" sz="2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83526"/>
            <a:ext cx="897486" cy="897486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LineDrawing trans="31000" pencilSize="1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6450" y="5766215"/>
            <a:ext cx="944756" cy="944756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09070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2" y="-1"/>
            <a:ext cx="8964613" cy="1064541"/>
          </a:xfrm>
          <a:custGeom>
            <a:avLst/>
            <a:gdLst>
              <a:gd name="connsiteX0" fmla="*/ 0 w 12003048"/>
              <a:gd name="connsiteY0" fmla="*/ 0 h 951830"/>
              <a:gd name="connsiteX1" fmla="*/ 11527133 w 12003048"/>
              <a:gd name="connsiteY1" fmla="*/ 0 h 951830"/>
              <a:gd name="connsiteX2" fmla="*/ 12003048 w 12003048"/>
              <a:gd name="connsiteY2" fmla="*/ 475915 h 951830"/>
              <a:gd name="connsiteX3" fmla="*/ 12003047 w 12003048"/>
              <a:gd name="connsiteY3" fmla="*/ 475915 h 951830"/>
              <a:gd name="connsiteX4" fmla="*/ 11527132 w 12003048"/>
              <a:gd name="connsiteY4" fmla="*/ 951830 h 951830"/>
              <a:gd name="connsiteX5" fmla="*/ 0 w 12003048"/>
              <a:gd name="connsiteY5" fmla="*/ 951829 h 95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03048" h="951830">
                <a:moveTo>
                  <a:pt x="0" y="0"/>
                </a:moveTo>
                <a:lnTo>
                  <a:pt x="11527133" y="0"/>
                </a:lnTo>
                <a:cubicBezTo>
                  <a:pt x="11789974" y="0"/>
                  <a:pt x="12003048" y="213074"/>
                  <a:pt x="12003048" y="475915"/>
                </a:cubicBezTo>
                <a:lnTo>
                  <a:pt x="12003047" y="475915"/>
                </a:lnTo>
                <a:cubicBezTo>
                  <a:pt x="12003047" y="738756"/>
                  <a:pt x="11789973" y="951830"/>
                  <a:pt x="11527132" y="951830"/>
                </a:cubicBezTo>
                <a:lnTo>
                  <a:pt x="0" y="951829"/>
                </a:lnTo>
                <a:close/>
              </a:path>
            </a:pathLst>
          </a:cu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7" rIns="91435" bIns="45717" anchor="ctr"/>
          <a:lstStyle/>
          <a:p>
            <a:pPr algn="ctr"/>
            <a:endParaRPr lang="ru-RU"/>
          </a:p>
        </p:txBody>
      </p:sp>
      <p:sp>
        <p:nvSpPr>
          <p:cNvPr id="3" name="text 1"/>
          <p:cNvSpPr txBox="1"/>
          <p:nvPr/>
        </p:nvSpPr>
        <p:spPr>
          <a:xfrm>
            <a:off x="1150291" y="1355183"/>
            <a:ext cx="7730915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base"/>
            <a:endParaRPr lang="ru-RU" sz="2700" dirty="0"/>
          </a:p>
          <a:p>
            <a:pPr fontAlgn="base"/>
            <a:r>
              <a:rPr lang="ru-RU" sz="2700" dirty="0"/>
              <a:t> 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59238" y="203160"/>
            <a:ext cx="7837266" cy="65021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696754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Социальный эффект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228600" y="1102640"/>
            <a:ext cx="8073156" cy="3672408"/>
          </a:xfrm>
          <a:prstGeom prst="rect">
            <a:avLst/>
          </a:prstGeom>
        </p:spPr>
        <p:txBody>
          <a:bodyPr>
            <a:noAutofit/>
          </a:bodyPr>
          <a:lstStyle>
            <a:lvl1pPr marL="261283" indent="-261283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113" indent="-217736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70942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9319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6769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607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4450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1282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6120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С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охранение и приумножение нравственных ценностей в обществе путем повышения влияния литературного 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творчества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П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риобщение широких масс Кемеровской области – Кузбасса к культурному наследию Кузбасса и литературному 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творчеству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b="1" dirty="0" smtClean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b="1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Ф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ормирование 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у участников проекта активной гражданской позиции и чувства патриотизма.</a:t>
            </a:r>
          </a:p>
          <a:p>
            <a:pPr marL="0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 </a:t>
            </a:r>
            <a:r>
              <a:rPr lang="ru-RU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У</a:t>
            </a:r>
            <a:r>
              <a:rPr lang="ru-RU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величение интереса населения Кузбасса к социально значимой </a:t>
            </a:r>
            <a:r>
              <a:rPr lang="ru-RU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+mj-ea"/>
                <a:cs typeface="+mj-cs"/>
              </a:rPr>
              <a:t>деятельности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Font typeface="Arial" pitchFamily="34" charset="0"/>
              <a:buNone/>
            </a:pPr>
            <a:endParaRPr lang="ru-RU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83526"/>
            <a:ext cx="897486" cy="89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02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/>
          <p:nvPr/>
        </p:nvSpPr>
        <p:spPr>
          <a:xfrm>
            <a:off x="2" y="-1"/>
            <a:ext cx="8964613" cy="1064541"/>
          </a:xfrm>
          <a:custGeom>
            <a:avLst/>
            <a:gdLst>
              <a:gd name="connsiteX0" fmla="*/ 0 w 12003048"/>
              <a:gd name="connsiteY0" fmla="*/ 0 h 951830"/>
              <a:gd name="connsiteX1" fmla="*/ 11527133 w 12003048"/>
              <a:gd name="connsiteY1" fmla="*/ 0 h 951830"/>
              <a:gd name="connsiteX2" fmla="*/ 12003048 w 12003048"/>
              <a:gd name="connsiteY2" fmla="*/ 475915 h 951830"/>
              <a:gd name="connsiteX3" fmla="*/ 12003047 w 12003048"/>
              <a:gd name="connsiteY3" fmla="*/ 475915 h 951830"/>
              <a:gd name="connsiteX4" fmla="*/ 11527132 w 12003048"/>
              <a:gd name="connsiteY4" fmla="*/ 951830 h 951830"/>
              <a:gd name="connsiteX5" fmla="*/ 0 w 12003048"/>
              <a:gd name="connsiteY5" fmla="*/ 951829 h 9518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03048" h="951830">
                <a:moveTo>
                  <a:pt x="0" y="0"/>
                </a:moveTo>
                <a:lnTo>
                  <a:pt x="11527133" y="0"/>
                </a:lnTo>
                <a:cubicBezTo>
                  <a:pt x="11789974" y="0"/>
                  <a:pt x="12003048" y="213074"/>
                  <a:pt x="12003048" y="475915"/>
                </a:cubicBezTo>
                <a:lnTo>
                  <a:pt x="12003047" y="475915"/>
                </a:lnTo>
                <a:cubicBezTo>
                  <a:pt x="12003047" y="738756"/>
                  <a:pt x="11789973" y="951830"/>
                  <a:pt x="11527132" y="951830"/>
                </a:cubicBezTo>
                <a:lnTo>
                  <a:pt x="0" y="951829"/>
                </a:lnTo>
                <a:close/>
              </a:path>
            </a:pathLst>
          </a:custGeom>
          <a:solidFill>
            <a:srgbClr val="2251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7" rIns="91435" bIns="45717" anchor="ctr"/>
          <a:lstStyle/>
          <a:p>
            <a:pPr algn="ctr"/>
            <a:endParaRPr lang="ru-RU"/>
          </a:p>
        </p:txBody>
      </p:sp>
      <p:sp>
        <p:nvSpPr>
          <p:cNvPr id="3" name="text 1"/>
          <p:cNvSpPr txBox="1"/>
          <p:nvPr/>
        </p:nvSpPr>
        <p:spPr>
          <a:xfrm>
            <a:off x="1150291" y="1355183"/>
            <a:ext cx="7730915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fontAlgn="base"/>
            <a:endParaRPr lang="ru-RU" sz="2700" dirty="0"/>
          </a:p>
          <a:p>
            <a:pPr fontAlgn="base"/>
            <a:r>
              <a:rPr lang="ru-RU" sz="2700" dirty="0"/>
              <a:t> 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381000" y="1524000"/>
            <a:ext cx="5014024" cy="2303938"/>
          </a:xfrm>
          <a:prstGeom prst="rect">
            <a:avLst/>
          </a:prstGeom>
        </p:spPr>
        <p:txBody>
          <a:bodyPr>
            <a:noAutofit/>
          </a:bodyPr>
          <a:lstStyle>
            <a:lvl1pPr marL="261283" indent="-261283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66113" indent="-217736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70942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9319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6769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91607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64450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12826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61203" indent="-174188" algn="l" defTabSz="69675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4800" b="1" dirty="0" smtClean="0">
                <a:ln w="0"/>
                <a:solidFill>
                  <a:srgbClr val="C400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Слово      сильнее времени </a:t>
            </a:r>
            <a:endParaRPr lang="ru-RU" b="1" dirty="0">
              <a:ln w="0"/>
              <a:solidFill>
                <a:srgbClr val="C4004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endParaRPr lang="ru-RU" sz="4800" b="1" dirty="0" smtClean="0">
              <a:ln w="0"/>
              <a:solidFill>
                <a:srgbClr val="C4004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  <a:ea typeface="+mj-ea"/>
              <a:cs typeface="Arial" panose="020B0604020202020204" pitchFamily="34" charset="0"/>
            </a:endParaRPr>
          </a:p>
          <a:p>
            <a:pPr marL="0" indent="0">
              <a:spcBef>
                <a:spcPts val="0"/>
              </a:spcBef>
              <a:buFont typeface="Arial" pitchFamily="34" charset="0"/>
              <a:buNone/>
            </a:pPr>
            <a:r>
              <a:rPr lang="ru-RU" sz="4800" b="1" dirty="0" smtClean="0">
                <a:ln w="0"/>
                <a:solidFill>
                  <a:srgbClr val="C4004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  <a:ea typeface="+mj-ea"/>
                <a:cs typeface="Arial" panose="020B0604020202020204" pitchFamily="34" charset="0"/>
              </a:rPr>
              <a:t>Память о  Героях    жива </a:t>
            </a:r>
            <a:endParaRPr lang="ru-RU" b="1" dirty="0" smtClean="0">
              <a:ln w="0"/>
              <a:solidFill>
                <a:srgbClr val="C4004F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+mj-ea"/>
              <a:cs typeface="+mj-cs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152400" y="274638"/>
            <a:ext cx="7696200" cy="650217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696754" rtl="0" eaLnBrk="1" latinLnBrk="0" hangingPunct="1">
              <a:spcBef>
                <a:spcPct val="0"/>
              </a:spcBef>
              <a:buNone/>
              <a:defRPr sz="3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Благодарю за внимание</a:t>
            </a:r>
            <a:endParaRPr lang="ru-RU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anose="02040502050405020303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83526"/>
            <a:ext cx="897486" cy="897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36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13702</TotalTime>
  <Words>173</Words>
  <Application>Microsoft Office PowerPoint</Application>
  <PresentationFormat>Экран (4:3)</PresentationFormat>
  <Paragraphs>49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Gadugi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ELENA</dc:creator>
  <cp:lastModifiedBy>натали</cp:lastModifiedBy>
  <cp:revision>138</cp:revision>
  <cp:lastPrinted>2019-06-05T05:14:58Z</cp:lastPrinted>
  <dcterms:created xsi:type="dcterms:W3CDTF">2019-01-24T01:49:50Z</dcterms:created>
  <dcterms:modified xsi:type="dcterms:W3CDTF">2020-04-30T15:51:43Z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2019-01-24T00:00:00Z</vt:filetime>
  </property>
  <property fmtid="{D5CDD505-2E9C-101B-9397-08002B2CF9AE}" pid="3" name="LastSaved">
    <vt:filetime>2019-01-24T00:00:00Z</vt:filetime>
  </property>
</Properties>
</file>