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4"/>
  </p:notesMasterIdLst>
  <p:sldIdLst>
    <p:sldId id="256" r:id="rId2"/>
    <p:sldId id="257" r:id="rId3"/>
    <p:sldId id="259" r:id="rId4"/>
    <p:sldId id="260" r:id="rId5"/>
    <p:sldId id="274" r:id="rId6"/>
    <p:sldId id="261" r:id="rId7"/>
    <p:sldId id="262" r:id="rId8"/>
    <p:sldId id="263" r:id="rId9"/>
    <p:sldId id="267" r:id="rId10"/>
    <p:sldId id="275" r:id="rId11"/>
    <p:sldId id="276" r:id="rId12"/>
    <p:sldId id="270" r:id="rId13"/>
  </p:sldIdLst>
  <p:sldSz cx="18288000" cy="10287000"/>
  <p:notesSz cx="6858000" cy="9144000"/>
  <p:embeddedFontLst>
    <p:embeddedFont>
      <p:font typeface="Calibri" panose="020F0502020204030204" pitchFamily="34" charset="0"/>
      <p:regular r:id="rId15"/>
      <p:bold r:id="rId16"/>
      <p:italic r:id="rId17"/>
      <p:boldItalic r:id="rId18"/>
    </p:embeddedFont>
    <p:embeddedFont>
      <p:font typeface="Evolventa" panose="020B0604020202020204" charset="0"/>
      <p:regular r:id="rId19"/>
    </p:embeddedFont>
    <p:embeddedFont>
      <p:font typeface="Clear Sans Regular Bold" panose="020B0604020202020204" charset="0"/>
      <p:regular r:id="rId20"/>
    </p:embeddedFont>
    <p:embeddedFont>
      <p:font typeface="Evolventa Bold" panose="020B0604020202020204" charset="0"/>
      <p:regular r:id="rId21"/>
    </p:embeddedFont>
    <p:embeddedFont>
      <p:font typeface="Arimo Bold" panose="020B0704020202020204" pitchFamily="34" charset="0"/>
      <p:bold r:id="rId22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622" autoAdjust="0"/>
  </p:normalViewPr>
  <p:slideViewPr>
    <p:cSldViewPr>
      <p:cViewPr varScale="1">
        <p:scale>
          <a:sx n="53" d="100"/>
          <a:sy n="53" d="100"/>
        </p:scale>
        <p:origin x="36" y="3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font" Target="fonts/font7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93A353-7210-493E-AF78-8DB916575DCE}" type="datetimeFigureOut">
              <a:rPr lang="ru-RU" smtClean="0"/>
              <a:t>15.05.2023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D74989-54FF-450A-A789-FA817050A133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580152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5/15/2023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svg"/><Relationship Id="rId7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35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svg"/><Relationship Id="rId7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12.sv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sv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9.svg"/><Relationship Id="rId10" Type="http://schemas.openxmlformats.org/officeDocument/2006/relationships/image" Target="../media/image15.jpeg"/><Relationship Id="rId4" Type="http://schemas.openxmlformats.org/officeDocument/2006/relationships/image" Target="../media/image13.png"/><Relationship Id="rId9" Type="http://schemas.openxmlformats.org/officeDocument/2006/relationships/image" Target="../media/image31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2.svg"/><Relationship Id="rId7" Type="http://schemas.openxmlformats.org/officeDocument/2006/relationships/image" Target="../media/image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4.svg"/><Relationship Id="rId10" Type="http://schemas.openxmlformats.org/officeDocument/2006/relationships/image" Target="../media/image21.jpeg"/><Relationship Id="rId4" Type="http://schemas.openxmlformats.org/officeDocument/2006/relationships/image" Target="../media/image17.png"/><Relationship Id="rId9" Type="http://schemas.openxmlformats.org/officeDocument/2006/relationships/image" Target="../media/image20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svg"/><Relationship Id="rId4" Type="http://schemas.openxmlformats.org/officeDocument/2006/relationships/image" Target="../media/image12.png"/><Relationship Id="rId9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3" Type="http://schemas.openxmlformats.org/officeDocument/2006/relationships/image" Target="../media/image10.svg"/><Relationship Id="rId7" Type="http://schemas.openxmlformats.org/officeDocument/2006/relationships/image" Target="../media/image31.sv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27.svg"/><Relationship Id="rId10" Type="http://schemas.openxmlformats.org/officeDocument/2006/relationships/image" Target="../media/image27.jpeg"/><Relationship Id="rId4" Type="http://schemas.openxmlformats.org/officeDocument/2006/relationships/image" Target="../media/image12.png"/><Relationship Id="rId9" Type="http://schemas.openxmlformats.org/officeDocument/2006/relationships/image" Target="../media/image26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eg"/><Relationship Id="rId3" Type="http://schemas.openxmlformats.org/officeDocument/2006/relationships/image" Target="../media/image16.svg"/><Relationship Id="rId7" Type="http://schemas.openxmlformats.org/officeDocument/2006/relationships/image" Target="../media/image29.jpe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eg"/><Relationship Id="rId5" Type="http://schemas.openxmlformats.org/officeDocument/2006/relationships/image" Target="../media/image18.svg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jpeg"/><Relationship Id="rId4" Type="http://schemas.openxmlformats.org/officeDocument/2006/relationships/image" Target="../media/image3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9" b="3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1280">
            <a:off x="1028605" y="5835857"/>
            <a:ext cx="994811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4" name="Group 4"/>
          <p:cNvGrpSpPr/>
          <p:nvPr/>
        </p:nvGrpSpPr>
        <p:grpSpPr>
          <a:xfrm>
            <a:off x="0" y="8167376"/>
            <a:ext cx="18288000" cy="2119624"/>
            <a:chOff x="0" y="0"/>
            <a:chExt cx="6186311" cy="717009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6186311" cy="717009"/>
            </a:xfrm>
            <a:custGeom>
              <a:avLst/>
              <a:gdLst/>
              <a:ahLst/>
              <a:cxnLst/>
              <a:rect l="l" t="t" r="r" b="b"/>
              <a:pathLst>
                <a:path w="6186311" h="717009">
                  <a:moveTo>
                    <a:pt x="0" y="0"/>
                  </a:moveTo>
                  <a:lnTo>
                    <a:pt x="6186311" y="0"/>
                  </a:lnTo>
                  <a:lnTo>
                    <a:pt x="6186311" y="717009"/>
                  </a:lnTo>
                  <a:lnTo>
                    <a:pt x="0" y="717009"/>
                  </a:lnTo>
                  <a:close/>
                </a:path>
              </a:pathLst>
            </a:custGeom>
            <a:solidFill>
              <a:srgbClr val="FFFFFF"/>
            </a:solidFill>
          </p:spPr>
        </p:sp>
      </p:grpSp>
      <p:pic>
        <p:nvPicPr>
          <p:cNvPr id="6" name="Picture 6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>
          <a:xfrm>
            <a:off x="6215042" y="8429648"/>
            <a:ext cx="1857388" cy="1553241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5"/>
          <a:srcRect t="21693" r="547" b="20963"/>
          <a:stretch>
            <a:fillRect/>
          </a:stretch>
        </p:blipFill>
        <p:spPr>
          <a:xfrm>
            <a:off x="13573156" y="8858276"/>
            <a:ext cx="3556962" cy="799843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6" cstate="print"/>
          <a:srcRect l="8057" t="15577" r="12359" b="28915"/>
          <a:stretch>
            <a:fillRect/>
          </a:stretch>
        </p:blipFill>
        <p:spPr>
          <a:xfrm>
            <a:off x="9715504" y="8643962"/>
            <a:ext cx="2534261" cy="1069776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7"/>
          <a:srcRect t="19263" b="13071"/>
          <a:stretch>
            <a:fillRect/>
          </a:stretch>
        </p:blipFill>
        <p:spPr>
          <a:xfrm>
            <a:off x="11644330" y="2428856"/>
            <a:ext cx="5761662" cy="389860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35054" y="2114078"/>
            <a:ext cx="9947920" cy="30772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3"/>
              </a:lnSpc>
            </a:pP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Местная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молодёжная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общественная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организация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«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Ассоциация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волонтёров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Уфы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Республики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Башкортостан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»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1028671" y="8963025"/>
            <a:ext cx="3910198" cy="50482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25"/>
              </a:lnSpc>
            </a:pPr>
            <a:r>
              <a:rPr lang="en-US" sz="2771" spc="271">
                <a:solidFill>
                  <a:srgbClr val="191919"/>
                </a:solidFill>
                <a:latin typeface="Evolventa Bold"/>
              </a:rPr>
              <a:t>При поддержке:</a:t>
            </a:r>
          </a:p>
        </p:txBody>
      </p:sp>
      <p:pic>
        <p:nvPicPr>
          <p:cNvPr id="14" name="Рисунок 13"/>
          <p:cNvPicPr/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930610" y="357154"/>
            <a:ext cx="2071702" cy="1928826"/>
          </a:xfrm>
          <a:prstGeom prst="rect">
            <a:avLst/>
          </a:prstGeom>
          <a:scene3d>
            <a:camera prst="perspectiveFront"/>
            <a:lightRig rig="threePt" dir="t"/>
          </a:scene3d>
          <a:sp3d>
            <a:bevelT w="165100" prst="coolSlant"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1829752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257800" y="600878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1857324" y="357154"/>
            <a:ext cx="2904730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ru-RU" sz="2719" spc="149" dirty="0" smtClean="0">
                <a:solidFill>
                  <a:srgbClr val="FFFFFF"/>
                </a:solidFill>
                <a:latin typeface="Clear Sans Regular Bold"/>
              </a:rPr>
              <a:t>ДРУГОЕ ДЕЛО</a:t>
            </a:r>
            <a:endParaRPr lang="en-US" sz="2719" spc="149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12" name="Рисунок 11" descr="5Arg1gE90SQ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787338" y="2786046"/>
            <a:ext cx="4891103" cy="4891103"/>
          </a:xfrm>
          <a:prstGeom prst="rect">
            <a:avLst/>
          </a:prstGeom>
        </p:spPr>
      </p:pic>
      <p:pic>
        <p:nvPicPr>
          <p:cNvPr id="13" name="Рисунок 12" descr="-VyLdkfTyQ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85688" y="2500294"/>
            <a:ext cx="11592389" cy="5524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9525" y="0"/>
            <a:ext cx="1829752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257800" y="600878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214250" y="357154"/>
            <a:ext cx="5143536" cy="48731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ru-RU" sz="2719" spc="149" dirty="0" smtClean="0">
                <a:solidFill>
                  <a:srgbClr val="FFFFFF"/>
                </a:solidFill>
                <a:latin typeface="Clear Sans Regular Bold"/>
              </a:rPr>
              <a:t>ПРЕМИЯ «ВОЛОНТЁР ГОДА»</a:t>
            </a:r>
            <a:endParaRPr lang="en-US" sz="2719" spc="149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7" name="Рисунок 6" descr="TM8ERV7foTw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15438" y="1142972"/>
            <a:ext cx="8229495" cy="8213879"/>
          </a:xfrm>
          <a:prstGeom prst="rect">
            <a:avLst/>
          </a:prstGeom>
        </p:spPr>
      </p:pic>
      <p:pic>
        <p:nvPicPr>
          <p:cNvPr id="9" name="Рисунок 8" descr="QR-code_url_27_Sep_2022_14-19-24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71572" y="2357418"/>
            <a:ext cx="5857916" cy="5857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 l="309" b="309"/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 rot="-21280">
            <a:off x="1028605" y="5835857"/>
            <a:ext cx="994811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/>
          <a:srcRect t="19263" b="13071"/>
          <a:stretch>
            <a:fillRect/>
          </a:stretch>
        </p:blipFill>
        <p:spPr>
          <a:xfrm>
            <a:off x="11497638" y="1689014"/>
            <a:ext cx="5761662" cy="3898601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>
            <a:off x="4314737" y="61040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12923935" y="6148799"/>
            <a:ext cx="3657928" cy="3657928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1035054" y="2114078"/>
            <a:ext cx="9947920" cy="307776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783"/>
              </a:lnSpc>
            </a:pP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Местная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молодёжная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общественная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/>
              </a:rPr>
              <a:t>организация</a:t>
            </a:r>
            <a:r>
              <a:rPr lang="en-US" sz="3986" spc="390" dirty="0">
                <a:solidFill>
                  <a:srgbClr val="FFFFFF"/>
                </a:solidFill>
                <a:latin typeface="Intro"/>
              </a:rPr>
              <a:t> 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«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Ассоциация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волонтёров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Уфы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Республики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 </a:t>
            </a:r>
            <a:r>
              <a:rPr lang="en-US" sz="3986" spc="390" dirty="0" err="1">
                <a:solidFill>
                  <a:srgbClr val="FFFFFF"/>
                </a:solidFill>
                <a:latin typeface="Intro" charset="0"/>
              </a:rPr>
              <a:t>Башкортостан</a:t>
            </a:r>
            <a:r>
              <a:rPr lang="en-US" sz="3986" spc="390" dirty="0">
                <a:solidFill>
                  <a:srgbClr val="FFFFFF"/>
                </a:solidFill>
                <a:latin typeface="Intro" charset="0"/>
              </a:rPr>
              <a:t>»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7106" y="368711"/>
            <a:ext cx="3425515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ГДЕ НАС НАЙТИ?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139936" y="6095496"/>
            <a:ext cx="10091214" cy="21307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304"/>
              </a:lnSpc>
              <a:spcBef>
                <a:spcPct val="0"/>
              </a:spcBef>
            </a:pPr>
            <a:r>
              <a:rPr lang="en-US" sz="4080">
                <a:solidFill>
                  <a:srgbClr val="FFFFFF"/>
                </a:solidFill>
                <a:latin typeface="Evolventa Bold"/>
              </a:rPr>
              <a:t>Недопекина</a:t>
            </a:r>
          </a:p>
          <a:p>
            <a:pPr>
              <a:lnSpc>
                <a:spcPts val="5304"/>
              </a:lnSpc>
              <a:spcBef>
                <a:spcPct val="0"/>
              </a:spcBef>
            </a:pPr>
            <a:r>
              <a:rPr lang="en-US" sz="4080">
                <a:solidFill>
                  <a:srgbClr val="FFFFFF"/>
                </a:solidFill>
                <a:latin typeface="Evolventa Bold"/>
              </a:rPr>
              <a:t>Елена Владимировна -  Председатель</a:t>
            </a:r>
          </a:p>
          <a:p>
            <a:pPr>
              <a:lnSpc>
                <a:spcPts val="5304"/>
              </a:lnSpc>
              <a:spcBef>
                <a:spcPct val="0"/>
              </a:spcBef>
            </a:pPr>
            <a:endParaRPr lang="en-US" sz="4080">
              <a:solidFill>
                <a:srgbClr val="FFFFFF"/>
              </a:solidFill>
              <a:latin typeface="Evolventa Bold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1139936" y="7815838"/>
            <a:ext cx="7723070" cy="14437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5287"/>
              </a:lnSpc>
              <a:spcBef>
                <a:spcPct val="0"/>
              </a:spcBef>
            </a:pPr>
            <a:r>
              <a:rPr lang="en-US" sz="4067" spc="300">
                <a:solidFill>
                  <a:srgbClr val="FFFFFF"/>
                </a:solidFill>
                <a:latin typeface="Evolventa"/>
              </a:rPr>
              <a:t>volonter.ufa@mail.ru</a:t>
            </a:r>
          </a:p>
          <a:p>
            <a:pPr>
              <a:lnSpc>
                <a:spcPts val="5287"/>
              </a:lnSpc>
              <a:spcBef>
                <a:spcPct val="0"/>
              </a:spcBef>
            </a:pPr>
            <a:r>
              <a:rPr lang="en-US" sz="4067" spc="300">
                <a:solidFill>
                  <a:srgbClr val="FFFFFF"/>
                </a:solidFill>
                <a:latin typeface="Evolventa"/>
              </a:rPr>
              <a:t>8(927) 31-64641 </a:t>
            </a:r>
          </a:p>
        </p:txBody>
      </p:sp>
    </p:spTree>
    <p:extLst>
      <p:ext uri="{BB962C8B-B14F-4D97-AF65-F5344CB8AC3E}">
        <p14:creationId xmlns:p14="http://schemas.microsoft.com/office/powerpoint/2010/main" val="2965945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2"/>
          <p:cNvSpPr txBox="1"/>
          <p:nvPr/>
        </p:nvSpPr>
        <p:spPr>
          <a:xfrm>
            <a:off x="1178313" y="1578402"/>
            <a:ext cx="8370978" cy="87898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174"/>
              </a:lnSpc>
            </a:pP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Цель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деятельности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ММОО «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Ассоциация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волонтёров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Уфы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Республики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645" spc="89" dirty="0" err="1">
                <a:solidFill>
                  <a:srgbClr val="FFFFFF"/>
                </a:solidFill>
                <a:latin typeface="Evolventa"/>
              </a:rPr>
              <a:t>Башкортостан</a:t>
            </a:r>
            <a:r>
              <a:rPr lang="en-US" sz="2645" spc="89" dirty="0">
                <a:solidFill>
                  <a:srgbClr val="FFFFFF"/>
                </a:solidFill>
                <a:latin typeface="Evolventa"/>
              </a:rPr>
              <a:t>»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13053837" y="1278940"/>
            <a:ext cx="5901457" cy="8796209"/>
          </a:xfrm>
          <a:prstGeom prst="rect">
            <a:avLst/>
          </a:prstGeom>
        </p:spPr>
      </p:pic>
      <p:sp>
        <p:nvSpPr>
          <p:cNvPr id="4" name="TextBox 4"/>
          <p:cNvSpPr txBox="1"/>
          <p:nvPr/>
        </p:nvSpPr>
        <p:spPr>
          <a:xfrm>
            <a:off x="1732846" y="2741137"/>
            <a:ext cx="8439854" cy="136096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392"/>
              </a:lnSpc>
              <a:spcBef>
                <a:spcPct val="0"/>
              </a:spcBef>
            </a:pPr>
            <a:r>
              <a:rPr lang="en-US" sz="2609" spc="151">
                <a:solidFill>
                  <a:srgbClr val="FFFFFF"/>
                </a:solidFill>
                <a:latin typeface="Evolventa"/>
              </a:rPr>
              <a:t>Продвижение и популяризация ценностей </a:t>
            </a:r>
          </a:p>
          <a:p>
            <a:pPr>
              <a:lnSpc>
                <a:spcPts val="3392"/>
              </a:lnSpc>
              <a:spcBef>
                <a:spcPct val="0"/>
              </a:spcBef>
            </a:pPr>
            <a:r>
              <a:rPr lang="en-US" sz="2609" spc="151">
                <a:solidFill>
                  <a:srgbClr val="FFFFFF"/>
                </a:solidFill>
                <a:latin typeface="Evolventa"/>
              </a:rPr>
              <a:t>и практики добровольчества на территории города Уфы</a:t>
            </a:r>
          </a:p>
        </p:txBody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3967365">
            <a:off x="410482" y="2628999"/>
            <a:ext cx="1535662" cy="43382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 rot="-8841741" flipH="1">
            <a:off x="5045034" y="5218423"/>
            <a:ext cx="1191653" cy="336642"/>
          </a:xfrm>
          <a:prstGeom prst="rect">
            <a:avLst/>
          </a:prstGeom>
        </p:spPr>
      </p:pic>
      <p:sp>
        <p:nvSpPr>
          <p:cNvPr id="7" name="AutoShape 7"/>
          <p:cNvSpPr/>
          <p:nvPr/>
        </p:nvSpPr>
        <p:spPr>
          <a:xfrm>
            <a:off x="2057400" y="6294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8" name="Group 8"/>
          <p:cNvGrpSpPr>
            <a:grpSpLocks noChangeAspect="1"/>
          </p:cNvGrpSpPr>
          <p:nvPr/>
        </p:nvGrpSpPr>
        <p:grpSpPr>
          <a:xfrm>
            <a:off x="11913936" y="833045"/>
            <a:ext cx="4090629" cy="4090612"/>
            <a:chOff x="0" y="0"/>
            <a:chExt cx="6350000" cy="63499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6"/>
              <a:stretch>
                <a:fillRect l="-16617" r="-16617"/>
              </a:stretch>
            </a:blipFill>
          </p:spPr>
        </p:sp>
      </p:grpSp>
      <p:grpSp>
        <p:nvGrpSpPr>
          <p:cNvPr id="10" name="Group 10"/>
          <p:cNvGrpSpPr>
            <a:grpSpLocks noChangeAspect="1"/>
          </p:cNvGrpSpPr>
          <p:nvPr/>
        </p:nvGrpSpPr>
        <p:grpSpPr>
          <a:xfrm>
            <a:off x="13959251" y="5143500"/>
            <a:ext cx="3943366" cy="3943350"/>
            <a:chOff x="0" y="0"/>
            <a:chExt cx="6350000" cy="6349975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7"/>
              <a:stretch>
                <a:fillRect l="-27715" r="-27715"/>
              </a:stretch>
            </a:blipFill>
          </p:spPr>
        </p:sp>
      </p:grpSp>
      <p:sp>
        <p:nvSpPr>
          <p:cNvPr id="12" name="TextBox 12"/>
          <p:cNvSpPr txBox="1"/>
          <p:nvPr/>
        </p:nvSpPr>
        <p:spPr>
          <a:xfrm>
            <a:off x="1176255" y="4891756"/>
            <a:ext cx="3646555" cy="49498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r">
              <a:lnSpc>
                <a:spcPts val="3231"/>
              </a:lnSpc>
            </a:pPr>
            <a:r>
              <a:rPr lang="en-US" sz="2693" spc="199">
                <a:solidFill>
                  <a:srgbClr val="FFFFFF"/>
                </a:solidFill>
                <a:latin typeface="Evolventa"/>
              </a:rPr>
              <a:t>Основные задачи: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1176255" y="5764106"/>
            <a:ext cx="12129249" cy="30843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2966"/>
              </a:lnSpc>
            </a:pPr>
            <a:r>
              <a:rPr lang="en-US" sz="2471" spc="284">
                <a:solidFill>
                  <a:srgbClr val="FFFFFF"/>
                </a:solidFill>
                <a:latin typeface="Evolventa"/>
              </a:rPr>
              <a:t>– популяризация идей добровольчества</a:t>
            </a:r>
          </a:p>
          <a:p>
            <a:pPr>
              <a:lnSpc>
                <a:spcPts val="2966"/>
              </a:lnSpc>
            </a:pPr>
            <a:r>
              <a:rPr lang="en-US" sz="2471" spc="284">
                <a:solidFill>
                  <a:srgbClr val="FFFFFF"/>
                </a:solidFill>
                <a:latin typeface="Evolventa"/>
              </a:rPr>
              <a:t>в молодежной городской среде;</a:t>
            </a:r>
          </a:p>
          <a:p>
            <a:pPr>
              <a:lnSpc>
                <a:spcPts val="2966"/>
              </a:lnSpc>
            </a:pPr>
            <a:r>
              <a:rPr lang="en-US" sz="2471" spc="284">
                <a:solidFill>
                  <a:srgbClr val="FFFFFF"/>
                </a:solidFill>
                <a:latin typeface="Evolventa"/>
              </a:rPr>
              <a:t>– организация и проведение социально-значимых мероприятий;</a:t>
            </a:r>
          </a:p>
          <a:p>
            <a:pPr>
              <a:lnSpc>
                <a:spcPts val="2966"/>
              </a:lnSpc>
            </a:pPr>
            <a:r>
              <a:rPr lang="en-US" sz="2471" spc="284">
                <a:solidFill>
                  <a:srgbClr val="FFFFFF"/>
                </a:solidFill>
                <a:latin typeface="Evolventa"/>
              </a:rPr>
              <a:t>– привлечение молодёжи к участию в добровольной безвозмездной помощи;</a:t>
            </a:r>
          </a:p>
          <a:p>
            <a:pPr>
              <a:lnSpc>
                <a:spcPts val="2966"/>
              </a:lnSpc>
            </a:pPr>
            <a:r>
              <a:rPr lang="en-US" sz="2471" spc="284">
                <a:solidFill>
                  <a:srgbClr val="FFFFFF"/>
                </a:solidFill>
                <a:latin typeface="Evolventa"/>
              </a:rPr>
              <a:t>- создание площадки для взаимодействия волонтерских организаций.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667106" y="368711"/>
            <a:ext cx="5051224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О НАС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4D4A9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526588" y="7244634"/>
            <a:ext cx="576941" cy="576941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005098" y="7244634"/>
            <a:ext cx="576941" cy="576941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14355261" y="61040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4"/>
          <a:srcRect t="18194" b="17527"/>
          <a:stretch>
            <a:fillRect/>
          </a:stretch>
        </p:blipFill>
        <p:spPr>
          <a:xfrm>
            <a:off x="6927431" y="3810000"/>
            <a:ext cx="4198513" cy="2698750"/>
          </a:xfrm>
          <a:prstGeom prst="rect">
            <a:avLst/>
          </a:prstGeom>
        </p:spPr>
      </p:pic>
      <p:sp>
        <p:nvSpPr>
          <p:cNvPr id="6" name="TextBox 6"/>
          <p:cNvSpPr txBox="1"/>
          <p:nvPr/>
        </p:nvSpPr>
        <p:spPr>
          <a:xfrm>
            <a:off x="288470" y="3610412"/>
            <a:ext cx="5815059" cy="342469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сот</a:t>
            </a:r>
            <a:r>
              <a:rPr lang="en-US" sz="2566" u="none" spc="87">
                <a:solidFill>
                  <a:srgbClr val="FFFFFF"/>
                </a:solidFill>
                <a:latin typeface="Evolventa"/>
              </a:rPr>
              <a:t>рудничество </a:t>
            </a:r>
          </a:p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u="none" spc="87">
                <a:solidFill>
                  <a:srgbClr val="FFFFFF"/>
                </a:solidFill>
                <a:latin typeface="Evolventa"/>
              </a:rPr>
              <a:t>с молодёжными некоммерческими общественными </a:t>
            </a:r>
          </a:p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u="none" spc="87">
                <a:solidFill>
                  <a:srgbClr val="FFFFFF"/>
                </a:solidFill>
                <a:latin typeface="Evolventa"/>
              </a:rPr>
              <a:t>организациями по вопросам организации и проведения социально-значимых мероприятий;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288470" y="349661"/>
            <a:ext cx="14066791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 dirty="0">
                <a:solidFill>
                  <a:srgbClr val="FFFFFF"/>
                </a:solidFill>
                <a:latin typeface="Clear Sans Regular Bold"/>
              </a:rPr>
              <a:t>НАПРАВЛЕНИЯ ДЕЯТЕЛЬНОСТИ</a:t>
            </a:r>
            <a:r>
              <a:rPr lang="en-US" sz="1200" spc="66" dirty="0">
                <a:solidFill>
                  <a:srgbClr val="FFFFFF"/>
                </a:solidFill>
                <a:latin typeface="Arimo Bold"/>
              </a:rPr>
              <a:t>  </a:t>
            </a:r>
            <a:r>
              <a:rPr lang="en-US" sz="3200" spc="66" dirty="0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ММОО «</a:t>
            </a: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Ассоциация</a:t>
            </a:r>
            <a:r>
              <a:rPr lang="en-US" sz="3200" spc="66" dirty="0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 </a:t>
            </a: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волонтеров</a:t>
            </a:r>
            <a:r>
              <a:rPr lang="en-US" sz="3200" spc="66" dirty="0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 </a:t>
            </a: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Уфы</a:t>
            </a:r>
            <a:r>
              <a:rPr lang="en-US" sz="3200" spc="66" dirty="0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 РБ»</a:t>
            </a:r>
            <a:r>
              <a:rPr lang="en-US" sz="3200" spc="66" dirty="0">
                <a:solidFill>
                  <a:srgbClr val="FFFFFF"/>
                </a:solidFill>
                <a:latin typeface="Arimo Bold"/>
              </a:rPr>
              <a:t> </a:t>
            </a:r>
            <a:endParaRPr lang="en-US" sz="2400" spc="66" dirty="0">
              <a:solidFill>
                <a:srgbClr val="FFFFFF"/>
              </a:solidFill>
              <a:latin typeface="Arimo Bold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9243793" y="7928928"/>
            <a:ext cx="6099551" cy="91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оказание помощи незащищённым слоям населения;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12656411" y="3610412"/>
            <a:ext cx="4602889" cy="384375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участие в организации и проведении событий спортивного, образовательного, патриотического, социально-культурного характера</a:t>
            </a:r>
          </a:p>
          <a:p>
            <a:pPr algn="ctr">
              <a:lnSpc>
                <a:spcPts val="3336"/>
              </a:lnSpc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 на территории</a:t>
            </a:r>
          </a:p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города  Уфы;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9629281" y="1693268"/>
            <a:ext cx="5328574" cy="91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участие в проектах культурной направленности;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3548085" y="7928928"/>
            <a:ext cx="4602889" cy="91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36"/>
              </a:lnSpc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пропаганда</a:t>
            </a:r>
          </a:p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 здорового образа жизни;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3188185" y="1693268"/>
            <a:ext cx="5830688" cy="91030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336"/>
              </a:lnSpc>
              <a:spcBef>
                <a:spcPct val="0"/>
              </a:spcBef>
            </a:pPr>
            <a:r>
              <a:rPr lang="en-US" sz="2566" spc="87">
                <a:solidFill>
                  <a:srgbClr val="FFFFFF"/>
                </a:solidFill>
                <a:latin typeface="Evolventa"/>
              </a:rPr>
              <a:t>развитие и популяризация добровольческой деятельности;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5561059" y="1028700"/>
            <a:ext cx="576941" cy="576941"/>
          </a:xfrm>
          <a:prstGeom prst="rect">
            <a:avLst/>
          </a:prstGeom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2899715" y="2928715"/>
            <a:ext cx="576941" cy="576941"/>
          </a:xfrm>
          <a:prstGeom prst="rect">
            <a:avLst/>
          </a:prstGeom>
        </p:spPr>
      </p:pic>
      <p:pic>
        <p:nvPicPr>
          <p:cNvPr id="15" name="Picture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2005098" y="1028700"/>
            <a:ext cx="576941" cy="576941"/>
          </a:xfrm>
          <a:prstGeom prst="rect">
            <a:avLst/>
          </a:prstGeom>
        </p:spPr>
      </p:pic>
      <p:pic>
        <p:nvPicPr>
          <p:cNvPr id="16" name="Picture 1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 rot="5400000">
            <a:off x="14957856" y="2928715"/>
            <a:ext cx="576941" cy="57694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60596" y="-80367"/>
            <a:ext cx="18573750" cy="10447734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862079" y="61040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500002" y="2285980"/>
            <a:ext cx="6154817" cy="6743326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rcRect/>
          <a:stretch>
            <a:fillRect/>
          </a:stretch>
        </p:blipFill>
        <p:spPr>
          <a:xfrm>
            <a:off x="14488157" y="1466212"/>
            <a:ext cx="7599686" cy="754441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10"/>
          <a:srcRect l="1448" t="4210" r="5319"/>
          <a:stretch>
            <a:fillRect/>
          </a:stretch>
        </p:blipFill>
        <p:spPr>
          <a:xfrm>
            <a:off x="7293286" y="2491720"/>
            <a:ext cx="10536415" cy="6089274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288470" y="349661"/>
            <a:ext cx="557360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количество</a:t>
            </a:r>
            <a:r>
              <a:rPr lang="en-US" sz="1400" spc="66" dirty="0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 </a:t>
            </a: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добровольцев</a:t>
            </a:r>
            <a:endParaRPr lang="en-US" sz="3200" spc="66" dirty="0">
              <a:solidFill>
                <a:srgbClr val="FFFFFF"/>
              </a:solidFill>
              <a:latin typeface="Clear Sans Regular Bold" charset="0"/>
              <a:cs typeface="Clear Sans Regular Bold" charset="0"/>
            </a:endParaRPr>
          </a:p>
        </p:txBody>
      </p:sp>
      <p:sp>
        <p:nvSpPr>
          <p:cNvPr id="9" name="TextBox 9"/>
          <p:cNvSpPr txBox="1"/>
          <p:nvPr/>
        </p:nvSpPr>
        <p:spPr>
          <a:xfrm>
            <a:off x="214250" y="3643302"/>
            <a:ext cx="291302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1"/>
              </a:lnSpc>
              <a:spcBef>
                <a:spcPct val="0"/>
              </a:spcBef>
            </a:pPr>
            <a:r>
              <a:rPr lang="ru-RU" sz="3870" spc="131" dirty="0" smtClean="0">
                <a:solidFill>
                  <a:srgbClr val="FFFFFF"/>
                </a:solidFill>
                <a:latin typeface="Evolventa Bold"/>
              </a:rPr>
              <a:t>6 038</a:t>
            </a:r>
            <a:r>
              <a:rPr lang="en-US" sz="3870" spc="131" dirty="0" smtClean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3870" spc="131" dirty="0" err="1">
                <a:solidFill>
                  <a:srgbClr val="FFFFFF"/>
                </a:solidFill>
                <a:latin typeface="Evolventa Bold"/>
              </a:rPr>
              <a:t>чел</a:t>
            </a:r>
            <a:r>
              <a:rPr lang="en-US" sz="3870" spc="131" dirty="0">
                <a:solidFill>
                  <a:srgbClr val="FFFFFF"/>
                </a:solidFill>
                <a:latin typeface="Evolventa Bold"/>
              </a:rPr>
              <a:t>.</a:t>
            </a:r>
          </a:p>
        </p:txBody>
      </p:sp>
      <p:sp>
        <p:nvSpPr>
          <p:cNvPr id="10" name="TextBox 10"/>
          <p:cNvSpPr txBox="1"/>
          <p:nvPr/>
        </p:nvSpPr>
        <p:spPr>
          <a:xfrm>
            <a:off x="1928762" y="2500294"/>
            <a:ext cx="291302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1"/>
              </a:lnSpc>
              <a:spcBef>
                <a:spcPct val="0"/>
              </a:spcBef>
            </a:pPr>
            <a:r>
              <a:rPr lang="en-US" sz="3870" spc="131" dirty="0">
                <a:solidFill>
                  <a:srgbClr val="FFFFFF"/>
                </a:solidFill>
                <a:latin typeface="Evolventa Bold"/>
              </a:rPr>
              <a:t>6 </a:t>
            </a:r>
            <a:r>
              <a:rPr lang="ru-RU" sz="3870" spc="131" dirty="0" smtClean="0">
                <a:solidFill>
                  <a:srgbClr val="FFFFFF"/>
                </a:solidFill>
                <a:latin typeface="Evolventa Bold"/>
              </a:rPr>
              <a:t>680</a:t>
            </a:r>
            <a:r>
              <a:rPr lang="en-US" sz="3870" spc="131" dirty="0" smtClean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3870" spc="131" dirty="0" err="1">
                <a:solidFill>
                  <a:srgbClr val="FFFFFF"/>
                </a:solidFill>
                <a:latin typeface="Evolventa Bold"/>
              </a:rPr>
              <a:t>чел</a:t>
            </a:r>
            <a:r>
              <a:rPr lang="en-US" sz="3870" spc="131" dirty="0">
                <a:solidFill>
                  <a:srgbClr val="FFFFFF"/>
                </a:solidFill>
                <a:latin typeface="Evolventa Bold"/>
              </a:rPr>
              <a:t>.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4209112" y="1294762"/>
            <a:ext cx="2913021" cy="64120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31"/>
              </a:lnSpc>
              <a:spcBef>
                <a:spcPct val="0"/>
              </a:spcBef>
            </a:pPr>
            <a:r>
              <a:rPr lang="ru-RU" sz="3870" spc="131" dirty="0" smtClean="0">
                <a:solidFill>
                  <a:srgbClr val="FFFFFF"/>
                </a:solidFill>
                <a:latin typeface="Evolventa Bold"/>
              </a:rPr>
              <a:t>10</a:t>
            </a:r>
            <a:r>
              <a:rPr lang="en-US" sz="3870" spc="131" dirty="0" smtClean="0">
                <a:solidFill>
                  <a:srgbClr val="FFFFFF"/>
                </a:solidFill>
                <a:latin typeface="Evolventa Bold"/>
              </a:rPr>
              <a:t> </a:t>
            </a:r>
            <a:r>
              <a:rPr lang="ru-RU" sz="3870" spc="131" dirty="0" smtClean="0">
                <a:solidFill>
                  <a:srgbClr val="FFFFFF"/>
                </a:solidFill>
                <a:latin typeface="Evolventa Bold"/>
              </a:rPr>
              <a:t>259</a:t>
            </a:r>
            <a:r>
              <a:rPr lang="en-US" sz="3870" spc="131" dirty="0" smtClean="0">
                <a:solidFill>
                  <a:srgbClr val="FFFFFF"/>
                </a:solidFill>
                <a:latin typeface="Evolventa Bold"/>
              </a:rPr>
              <a:t> </a:t>
            </a:r>
            <a:r>
              <a:rPr lang="en-US" sz="3870" spc="131" dirty="0" err="1">
                <a:solidFill>
                  <a:srgbClr val="FFFFFF"/>
                </a:solidFill>
                <a:latin typeface="Evolventa Bold"/>
              </a:rPr>
              <a:t>чел</a:t>
            </a:r>
            <a:r>
              <a:rPr lang="en-US" sz="3870" spc="131" dirty="0">
                <a:solidFill>
                  <a:srgbClr val="FFFFFF"/>
                </a:solidFill>
                <a:latin typeface="Evolventa Bold"/>
              </a:rPr>
              <a:t>.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857192" y="9144028"/>
            <a:ext cx="21291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7"/>
              </a:lnSpc>
              <a:spcBef>
                <a:spcPct val="0"/>
              </a:spcBef>
            </a:pP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20</a:t>
            </a:r>
            <a:r>
              <a:rPr lang="ru-RU" sz="2828" spc="96" dirty="0" smtClean="0">
                <a:solidFill>
                  <a:srgbClr val="FFFFFF"/>
                </a:solidFill>
                <a:latin typeface="Evolventa"/>
              </a:rPr>
              <a:t>20</a:t>
            </a: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28" spc="96" dirty="0" err="1">
                <a:solidFill>
                  <a:srgbClr val="FFFFFF"/>
                </a:solidFill>
                <a:latin typeface="Evolventa"/>
              </a:rPr>
              <a:t>год</a:t>
            </a:r>
            <a:endParaRPr lang="en-US" sz="2828" spc="96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2928894" y="8858276"/>
            <a:ext cx="21291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7"/>
              </a:lnSpc>
              <a:spcBef>
                <a:spcPct val="0"/>
              </a:spcBef>
            </a:pP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202</a:t>
            </a:r>
            <a:r>
              <a:rPr lang="ru-RU" sz="2828" spc="96" dirty="0" smtClean="0">
                <a:solidFill>
                  <a:srgbClr val="FFFFFF"/>
                </a:solidFill>
                <a:latin typeface="Evolventa"/>
              </a:rPr>
              <a:t>1</a:t>
            </a: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28" spc="96" dirty="0" err="1">
                <a:solidFill>
                  <a:srgbClr val="FFFFFF"/>
                </a:solidFill>
                <a:latin typeface="Evolventa"/>
              </a:rPr>
              <a:t>год</a:t>
            </a:r>
            <a:endParaRPr lang="en-US" sz="2828" spc="96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14" name="TextBox 14"/>
          <p:cNvSpPr txBox="1"/>
          <p:nvPr/>
        </p:nvSpPr>
        <p:spPr>
          <a:xfrm>
            <a:off x="4929158" y="8643962"/>
            <a:ext cx="2129147" cy="4744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677"/>
              </a:lnSpc>
              <a:spcBef>
                <a:spcPct val="0"/>
              </a:spcBef>
            </a:pP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202</a:t>
            </a:r>
            <a:r>
              <a:rPr lang="ru-RU" sz="2828" spc="96" dirty="0" smtClean="0">
                <a:solidFill>
                  <a:srgbClr val="FFFFFF"/>
                </a:solidFill>
                <a:latin typeface="Evolventa"/>
              </a:rPr>
              <a:t>2</a:t>
            </a:r>
            <a:r>
              <a:rPr lang="en-US" sz="2828" spc="96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28" spc="96" dirty="0" err="1">
                <a:solidFill>
                  <a:srgbClr val="FFFFFF"/>
                </a:solidFill>
                <a:latin typeface="Evolventa"/>
              </a:rPr>
              <a:t>год</a:t>
            </a:r>
            <a:endParaRPr lang="en-US" sz="2828" spc="96" dirty="0">
              <a:solidFill>
                <a:srgbClr val="FFFFFF"/>
              </a:solidFill>
              <a:latin typeface="Evolventa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Овал 26"/>
          <p:cNvSpPr/>
          <p:nvPr/>
        </p:nvSpPr>
        <p:spPr>
          <a:xfrm>
            <a:off x="4143340" y="1214410"/>
            <a:ext cx="2000264" cy="1857388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791359" y="6294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5"/>
              </a:ext>
            </a:extLst>
          </a:blip>
          <a:srcRect/>
          <a:stretch>
            <a:fillRect/>
          </a:stretch>
        </p:blipFill>
        <p:spPr>
          <a:xfrm>
            <a:off x="8215306" y="726601"/>
            <a:ext cx="9560399" cy="9560399"/>
          </a:xfrm>
          <a:prstGeom prst="rect">
            <a:avLst/>
          </a:prstGeom>
        </p:spPr>
      </p:pic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2663350" y="3131324"/>
            <a:ext cx="2012354" cy="2012354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alphaModFix amt="76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1667586" y="5762885"/>
            <a:ext cx="1933379" cy="1933379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667106" y="7866200"/>
            <a:ext cx="1996245" cy="1996245"/>
          </a:xfrm>
          <a:prstGeom prst="rect">
            <a:avLst/>
          </a:prstGeom>
        </p:spPr>
      </p:pic>
      <p:sp>
        <p:nvSpPr>
          <p:cNvPr id="8" name="AutoShape 8"/>
          <p:cNvSpPr/>
          <p:nvPr/>
        </p:nvSpPr>
        <p:spPr>
          <a:xfrm>
            <a:off x="3882620" y="5235915"/>
            <a:ext cx="1052276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9" name="Group 9"/>
          <p:cNvGrpSpPr>
            <a:grpSpLocks noChangeAspect="1"/>
          </p:cNvGrpSpPr>
          <p:nvPr/>
        </p:nvGrpSpPr>
        <p:grpSpPr>
          <a:xfrm>
            <a:off x="2928894" y="3286112"/>
            <a:ext cx="1977367" cy="1977359"/>
            <a:chOff x="0" y="0"/>
            <a:chExt cx="6350000" cy="6349975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8"/>
              <a:stretch>
                <a:fillRect l="-39014" r="-39014"/>
              </a:stretch>
            </a:blipFill>
          </p:spPr>
        </p:sp>
      </p:grpSp>
      <p:sp>
        <p:nvSpPr>
          <p:cNvPr id="11" name="AutoShape 11"/>
          <p:cNvSpPr/>
          <p:nvPr/>
        </p:nvSpPr>
        <p:spPr>
          <a:xfrm>
            <a:off x="2663350" y="7557785"/>
            <a:ext cx="13074456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2" name="Group 12"/>
          <p:cNvGrpSpPr>
            <a:grpSpLocks noChangeAspect="1"/>
          </p:cNvGrpSpPr>
          <p:nvPr/>
        </p:nvGrpSpPr>
        <p:grpSpPr>
          <a:xfrm>
            <a:off x="1425999" y="5540715"/>
            <a:ext cx="2026603" cy="2026595"/>
            <a:chOff x="0" y="0"/>
            <a:chExt cx="6350000" cy="6349975"/>
          </a:xfrm>
        </p:grpSpPr>
        <p:sp>
          <p:nvSpPr>
            <p:cNvPr id="13" name="Freeform 13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9"/>
              <a:stretch>
                <a:fillRect l="-16666" t="-26543" r="-52057"/>
              </a:stretch>
            </a:blipFill>
          </p:spPr>
        </p:sp>
      </p:grpSp>
      <p:sp>
        <p:nvSpPr>
          <p:cNvPr id="14" name="AutoShape 14"/>
          <p:cNvSpPr/>
          <p:nvPr/>
        </p:nvSpPr>
        <p:spPr>
          <a:xfrm>
            <a:off x="2513482" y="9434230"/>
            <a:ext cx="14921939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grpSp>
        <p:nvGrpSpPr>
          <p:cNvPr id="15" name="Group 15"/>
          <p:cNvGrpSpPr>
            <a:grpSpLocks noChangeAspect="1"/>
          </p:cNvGrpSpPr>
          <p:nvPr/>
        </p:nvGrpSpPr>
        <p:grpSpPr>
          <a:xfrm>
            <a:off x="819979" y="8016975"/>
            <a:ext cx="1977698" cy="1977690"/>
            <a:chOff x="0" y="0"/>
            <a:chExt cx="6350000" cy="6349975"/>
          </a:xfrm>
        </p:grpSpPr>
        <p:sp>
          <p:nvSpPr>
            <p:cNvPr id="16" name="Freeform 16"/>
            <p:cNvSpPr/>
            <p:nvPr/>
          </p:nvSpPr>
          <p:spPr>
            <a:xfrm>
              <a:off x="0" y="0"/>
              <a:ext cx="6350000" cy="6349974"/>
            </a:xfrm>
            <a:custGeom>
              <a:avLst/>
              <a:gdLst/>
              <a:ahLst/>
              <a:cxnLst/>
              <a:rect l="l" t="t" r="r" b="b"/>
              <a:pathLst>
                <a:path w="6350000" h="6349974">
                  <a:moveTo>
                    <a:pt x="6350000" y="3175025"/>
                  </a:moveTo>
                  <a:cubicBezTo>
                    <a:pt x="6350000" y="4928451"/>
                    <a:pt x="4928476" y="6349974"/>
                    <a:pt x="3175000" y="6349974"/>
                  </a:cubicBezTo>
                  <a:cubicBezTo>
                    <a:pt x="1421498" y="6349974"/>
                    <a:pt x="0" y="4928451"/>
                    <a:pt x="0" y="3175025"/>
                  </a:cubicBezTo>
                  <a:cubicBezTo>
                    <a:pt x="0" y="1421511"/>
                    <a:pt x="1421498" y="0"/>
                    <a:pt x="3175000" y="0"/>
                  </a:cubicBezTo>
                  <a:cubicBezTo>
                    <a:pt x="4928501" y="0"/>
                    <a:pt x="6350000" y="1421511"/>
                    <a:pt x="6350000" y="3175025"/>
                  </a:cubicBezTo>
                  <a:close/>
                </a:path>
              </a:pathLst>
            </a:custGeom>
            <a:blipFill>
              <a:blip r:embed="rId10"/>
              <a:stretch>
                <a:fillRect l="-44274" t="-10422" r="-16666" b="-10283"/>
              </a:stretch>
            </a:blipFill>
          </p:spPr>
        </p:sp>
      </p:grpSp>
      <p:sp>
        <p:nvSpPr>
          <p:cNvPr id="20" name="TextBox 20"/>
          <p:cNvSpPr txBox="1"/>
          <p:nvPr/>
        </p:nvSpPr>
        <p:spPr>
          <a:xfrm>
            <a:off x="3684138" y="7751900"/>
            <a:ext cx="13751284" cy="15064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751"/>
              </a:lnSpc>
            </a:pPr>
            <a:r>
              <a:rPr lang="en-US" sz="2885">
                <a:solidFill>
                  <a:srgbClr val="FFFFFF"/>
                </a:solidFill>
                <a:latin typeface="Evolventa"/>
              </a:rPr>
              <a:t>В 2017 году был сформирована Ассоциация волонтёров Уфы на базе МБУ </a:t>
            </a:r>
            <a:r>
              <a:rPr lang="en-US" sz="2885">
                <a:solidFill>
                  <a:srgbClr val="FFFFFF"/>
                </a:solidFill>
                <a:latin typeface="Evolventa Bold"/>
              </a:rPr>
              <a:t>«</a:t>
            </a:r>
            <a:r>
              <a:rPr lang="en-US" sz="2885">
                <a:solidFill>
                  <a:srgbClr val="FFFFFF"/>
                </a:solidFill>
                <a:latin typeface="Evolventa"/>
              </a:rPr>
              <a:t>Центр содействия занятости молодёжи</a:t>
            </a:r>
            <a:r>
              <a:rPr lang="en-US" sz="2885">
                <a:solidFill>
                  <a:srgbClr val="FFFFFF"/>
                </a:solidFill>
                <a:latin typeface="Evolventa Bold"/>
              </a:rPr>
              <a:t>» </a:t>
            </a:r>
            <a:r>
              <a:rPr lang="en-US" sz="2885">
                <a:solidFill>
                  <a:srgbClr val="FFFFFF"/>
                </a:solidFill>
                <a:latin typeface="Evolventa"/>
              </a:rPr>
              <a:t>ГО г. Уфа РБ при поддержке Комитета по делам молодёжи Администрации ГО г. Уфа РБ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67106" y="368711"/>
            <a:ext cx="6820337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КАК СОЗДАВАЛОСЬ ДВИЖЕНИЕ?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4211891" y="5936192"/>
            <a:ext cx="11913497" cy="145014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0"/>
              </a:lnSpc>
            </a:pPr>
            <a:r>
              <a:rPr lang="en-US" sz="2815">
                <a:solidFill>
                  <a:srgbClr val="FFFFFF"/>
                </a:solidFill>
                <a:latin typeface="Evolventa"/>
              </a:rPr>
              <a:t>Концепция развития Ассоциации волонтёров Уфы была поддержана Администрацией ГО г. Уфа РБ по итогам проведения крупных международных мероприятий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5300772" y="3614719"/>
            <a:ext cx="10437034" cy="142346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3660"/>
              </a:lnSpc>
            </a:pPr>
            <a:r>
              <a:rPr lang="en-US" sz="2815" dirty="0">
                <a:solidFill>
                  <a:srgbClr val="FFFFFF"/>
                </a:solidFill>
                <a:latin typeface="Evolventa"/>
              </a:rPr>
              <a:t>1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марта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2021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года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-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официальная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регистрация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ММОО «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Ассоциация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волонтеров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Уфы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РБ»</a:t>
            </a:r>
            <a:r>
              <a:rPr lang="ru-RU" sz="2815" dirty="0" smtClean="0">
                <a:solidFill>
                  <a:srgbClr val="FFFFFF"/>
                </a:solidFill>
                <a:latin typeface="Evolventa"/>
              </a:rPr>
              <a:t> в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качестве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юридического</a:t>
            </a:r>
            <a:r>
              <a:rPr lang="en-US" sz="2815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>
                <a:solidFill>
                  <a:srgbClr val="FFFFFF"/>
                </a:solidFill>
                <a:latin typeface="Evolventa"/>
              </a:rPr>
              <a:t>лица</a:t>
            </a:r>
            <a:endParaRPr lang="en-US" sz="2815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24" name="AutoShape 24"/>
          <p:cNvSpPr/>
          <p:nvPr/>
        </p:nvSpPr>
        <p:spPr>
          <a:xfrm>
            <a:off x="5215046" y="2996579"/>
            <a:ext cx="1052276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25" name="TextBox 25"/>
          <p:cNvSpPr txBox="1"/>
          <p:nvPr/>
        </p:nvSpPr>
        <p:spPr>
          <a:xfrm>
            <a:off x="6357918" y="857220"/>
            <a:ext cx="11211018" cy="28469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just">
              <a:lnSpc>
                <a:spcPts val="3660"/>
              </a:lnSpc>
            </a:pPr>
            <a:r>
              <a:rPr lang="ru-RU" sz="2815" dirty="0" smtClean="0">
                <a:solidFill>
                  <a:srgbClr val="FFFFFF"/>
                </a:solidFill>
                <a:latin typeface="Evolventa"/>
              </a:rPr>
              <a:t>17 сентября 2022 г. в Казани в рамках Добро. Конференции между АССОЦИАЦИЕЙ ВОЛОНТЕРСКИХ ЦЕНТРОВ и 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ММОО «</a:t>
            </a:r>
            <a:r>
              <a:rPr lang="en-US" sz="2815" dirty="0" err="1" smtClean="0">
                <a:solidFill>
                  <a:srgbClr val="FFFFFF"/>
                </a:solidFill>
                <a:latin typeface="Evolventa"/>
              </a:rPr>
              <a:t>Ассоциация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 smtClean="0">
                <a:solidFill>
                  <a:srgbClr val="FFFFFF"/>
                </a:solidFill>
                <a:latin typeface="Evolventa"/>
              </a:rPr>
              <a:t>волонтеров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 smtClean="0">
                <a:solidFill>
                  <a:srgbClr val="FFFFFF"/>
                </a:solidFill>
                <a:latin typeface="Evolventa"/>
              </a:rPr>
              <a:t>Уфы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 smtClean="0">
                <a:solidFill>
                  <a:srgbClr val="FFFFFF"/>
                </a:solidFill>
                <a:latin typeface="Evolventa"/>
              </a:rPr>
              <a:t>Республики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815" dirty="0" err="1" smtClean="0">
                <a:solidFill>
                  <a:srgbClr val="FFFFFF"/>
                </a:solidFill>
                <a:latin typeface="Evolventa"/>
              </a:rPr>
              <a:t>Башко</a:t>
            </a:r>
            <a:r>
              <a:rPr lang="ru-RU" sz="2815" dirty="0" err="1" smtClean="0">
                <a:solidFill>
                  <a:srgbClr val="FFFFFF"/>
                </a:solidFill>
                <a:latin typeface="Evolventa"/>
              </a:rPr>
              <a:t>ртостан</a:t>
            </a:r>
            <a:r>
              <a:rPr lang="en-US" sz="2815" dirty="0" smtClean="0">
                <a:solidFill>
                  <a:srgbClr val="FFFFFF"/>
                </a:solidFill>
                <a:latin typeface="Evolventa"/>
              </a:rPr>
              <a:t>»</a:t>
            </a:r>
            <a:r>
              <a:rPr lang="ru-RU" sz="2815" dirty="0" smtClean="0">
                <a:solidFill>
                  <a:srgbClr val="FFFFFF"/>
                </a:solidFill>
                <a:latin typeface="Evolventa"/>
              </a:rPr>
              <a:t> подписан лицензионный договор об  открытии </a:t>
            </a:r>
            <a:r>
              <a:rPr lang="ru-RU" sz="2815" dirty="0" err="1" smtClean="0">
                <a:solidFill>
                  <a:srgbClr val="FFFFFF"/>
                </a:solidFill>
                <a:latin typeface="Evolventa"/>
              </a:rPr>
              <a:t>Добро.Центра</a:t>
            </a:r>
            <a:r>
              <a:rPr lang="ru-RU" sz="2815" dirty="0" smtClean="0">
                <a:solidFill>
                  <a:srgbClr val="FFFFFF"/>
                </a:solidFill>
                <a:latin typeface="Evolventa"/>
              </a:rPr>
              <a:t> в городе Уфе</a:t>
            </a:r>
            <a:endParaRPr lang="en-US" sz="2815" dirty="0">
              <a:solidFill>
                <a:srgbClr val="FFFFFF"/>
              </a:solidFill>
              <a:latin typeface="Evolventa"/>
            </a:endParaRPr>
          </a:p>
          <a:p>
            <a:pPr algn="just">
              <a:lnSpc>
                <a:spcPts val="3660"/>
              </a:lnSpc>
            </a:pPr>
            <a:endParaRPr lang="en-US" sz="2815" dirty="0">
              <a:solidFill>
                <a:srgbClr val="FFFFFF"/>
              </a:solidFill>
              <a:latin typeface="Evolventa"/>
            </a:endParaRPr>
          </a:p>
        </p:txBody>
      </p:sp>
      <p:pic>
        <p:nvPicPr>
          <p:cNvPr id="31" name="Picture 5"/>
          <p:cNvPicPr>
            <a:picLocks noChangeAspect="1"/>
          </p:cNvPicPr>
          <p:nvPr/>
        </p:nvPicPr>
        <p:blipFill>
          <a:blip r:embed="rId6">
            <a:alphaModFix amt="77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="" xmlns:asvg="http://schemas.microsoft.com/office/drawing/2016/SVG/main" r:embed="rId7"/>
              </a:ext>
            </a:extLst>
          </a:blip>
          <a:srcRect/>
          <a:stretch>
            <a:fillRect/>
          </a:stretch>
        </p:blipFill>
        <p:spPr>
          <a:xfrm>
            <a:off x="3286084" y="1000096"/>
            <a:ext cx="2012354" cy="2012354"/>
          </a:xfrm>
          <a:prstGeom prst="rect">
            <a:avLst/>
          </a:prstGeom>
        </p:spPr>
      </p:pic>
      <p:pic>
        <p:nvPicPr>
          <p:cNvPr id="29" name="Рисунок 28" descr="fuvJQiico20.jpg"/>
          <p:cNvPicPr>
            <a:picLocks noChangeAspect="1"/>
          </p:cNvPicPr>
          <p:nvPr/>
        </p:nvPicPr>
        <p:blipFill>
          <a:blip r:embed="rId11" cstate="print"/>
          <a:srcRect l="13086" r="17773"/>
          <a:stretch>
            <a:fillRect/>
          </a:stretch>
        </p:blipFill>
        <p:spPr>
          <a:xfrm>
            <a:off x="3500398" y="928658"/>
            <a:ext cx="2000264" cy="1927925"/>
          </a:xfrm>
          <a:prstGeom prst="flowChartConnector">
            <a:avLst/>
          </a:prstGeom>
        </p:spPr>
      </p:pic>
    </p:spTree>
    <p:extLst>
      <p:ext uri="{BB962C8B-B14F-4D97-AF65-F5344CB8AC3E}">
        <p14:creationId xmlns:p14="http://schemas.microsoft.com/office/powerpoint/2010/main" val="1703630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7572" y="0"/>
            <a:ext cx="7237613" cy="107877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42875" y="-80367"/>
            <a:ext cx="18573750" cy="1044773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729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1678984" y="1398296"/>
            <a:ext cx="5895169" cy="58522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>
          <a:xfrm>
            <a:off x="1320754" y="2159606"/>
            <a:ext cx="7067483" cy="4708711"/>
          </a:xfrm>
          <a:prstGeom prst="rect">
            <a:avLst/>
          </a:prstGeom>
        </p:spPr>
      </p:pic>
      <p:sp>
        <p:nvSpPr>
          <p:cNvPr id="7" name="TextBox 7"/>
          <p:cNvSpPr txBox="1"/>
          <p:nvPr/>
        </p:nvSpPr>
        <p:spPr>
          <a:xfrm>
            <a:off x="644430" y="349661"/>
            <a:ext cx="557360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проекты</a:t>
            </a:r>
            <a:endParaRPr lang="en-US" sz="2800" spc="66" dirty="0">
              <a:solidFill>
                <a:srgbClr val="FFFFFF"/>
              </a:solidFill>
              <a:latin typeface="Clear Sans Regular Bold" charset="0"/>
              <a:cs typeface="Clear Sans Regular Bold" charset="0"/>
            </a:endParaRPr>
          </a:p>
        </p:txBody>
      </p:sp>
      <p:sp>
        <p:nvSpPr>
          <p:cNvPr id="8" name="TextBox 8"/>
          <p:cNvSpPr txBox="1"/>
          <p:nvPr/>
        </p:nvSpPr>
        <p:spPr>
          <a:xfrm>
            <a:off x="1843825" y="7629485"/>
            <a:ext cx="6021341" cy="13240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870"/>
              </a:lnSpc>
            </a:pPr>
            <a:r>
              <a:rPr lang="en-US" sz="3746" spc="127">
                <a:solidFill>
                  <a:srgbClr val="FFFFFF"/>
                </a:solidFill>
                <a:latin typeface="Evolventa"/>
              </a:rPr>
              <a:t>Международные </a:t>
            </a:r>
          </a:p>
          <a:p>
            <a:pPr marL="0" lvl="0" indent="0" algn="ctr">
              <a:lnSpc>
                <a:spcPts val="4870"/>
              </a:lnSpc>
              <a:spcBef>
                <a:spcPct val="0"/>
              </a:spcBef>
            </a:pPr>
            <a:r>
              <a:rPr lang="en-US" sz="3746" spc="127">
                <a:solidFill>
                  <a:srgbClr val="FFFFFF"/>
                </a:solidFill>
                <a:latin typeface="Evolventa"/>
              </a:rPr>
              <a:t>детские игры - 2019</a:t>
            </a:r>
          </a:p>
        </p:txBody>
      </p:sp>
      <p:pic>
        <p:nvPicPr>
          <p:cNvPr id="9" name="Picture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84093" y="1398296"/>
            <a:ext cx="5895169" cy="585229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9"/>
          <a:srcRect t="6301"/>
          <a:stretch>
            <a:fillRect/>
          </a:stretch>
        </p:blipFill>
        <p:spPr>
          <a:xfrm>
            <a:off x="9730638" y="2159606"/>
            <a:ext cx="7528662" cy="4708711"/>
          </a:xfrm>
          <a:prstGeom prst="rect">
            <a:avLst/>
          </a:prstGeom>
        </p:spPr>
      </p:pic>
      <p:sp>
        <p:nvSpPr>
          <p:cNvPr id="11" name="TextBox 11"/>
          <p:cNvSpPr txBox="1"/>
          <p:nvPr/>
        </p:nvSpPr>
        <p:spPr>
          <a:xfrm>
            <a:off x="10844931" y="7324685"/>
            <a:ext cx="6021341" cy="193361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870"/>
              </a:lnSpc>
              <a:spcBef>
                <a:spcPct val="0"/>
              </a:spcBef>
            </a:pPr>
            <a:r>
              <a:rPr lang="en-US" sz="3746" spc="127">
                <a:solidFill>
                  <a:srgbClr val="FFFFFF"/>
                </a:solidFill>
                <a:latin typeface="Evolventa"/>
              </a:rPr>
              <a:t>Городской штаб акции взаимопомощи #МЫВМЕСТЕ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-187572" y="0"/>
            <a:ext cx="7237613" cy="10787770"/>
          </a:xfrm>
          <a:prstGeom prst="rect">
            <a:avLst/>
          </a:prstGeom>
        </p:spPr>
      </p:pic>
      <p:pic>
        <p:nvPicPr>
          <p:cNvPr id="3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-187572" y="-83238"/>
            <a:ext cx="18573750" cy="10447734"/>
          </a:xfrm>
          <a:prstGeom prst="rect">
            <a:avLst/>
          </a:prstGeom>
        </p:spPr>
      </p:pic>
      <p:sp>
        <p:nvSpPr>
          <p:cNvPr id="4" name="AutoShape 4"/>
          <p:cNvSpPr/>
          <p:nvPr/>
        </p:nvSpPr>
        <p:spPr>
          <a:xfrm>
            <a:off x="2729631" y="59135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5" name="Picture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-931468" y="1398296"/>
            <a:ext cx="5895169" cy="5852295"/>
          </a:xfrm>
          <a:prstGeom prst="rect">
            <a:avLst/>
          </a:prstGeom>
        </p:spPr>
      </p:pic>
      <p:pic>
        <p:nvPicPr>
          <p:cNvPr id="6" name="Picture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rcRect/>
          <a:stretch>
            <a:fillRect/>
          </a:stretch>
        </p:blipFill>
        <p:spPr>
          <a:xfrm>
            <a:off x="13084093" y="1398296"/>
            <a:ext cx="5895169" cy="5852295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8"/>
          <a:srcRect t="7559" r="7985" b="2416"/>
          <a:stretch>
            <a:fillRect/>
          </a:stretch>
        </p:blipFill>
        <p:spPr>
          <a:xfrm>
            <a:off x="454449" y="2882040"/>
            <a:ext cx="4952250" cy="3633811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9"/>
          <a:srcRect l="2619" t="6513"/>
          <a:stretch>
            <a:fillRect/>
          </a:stretch>
        </p:blipFill>
        <p:spPr>
          <a:xfrm>
            <a:off x="12288120" y="2888866"/>
            <a:ext cx="5670641" cy="3626985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10"/>
          <a:srcRect l="7256" t="11811" r="3179"/>
          <a:stretch>
            <a:fillRect/>
          </a:stretch>
        </p:blipFill>
        <p:spPr>
          <a:xfrm>
            <a:off x="6114610" y="2882040"/>
            <a:ext cx="5539222" cy="3633811"/>
          </a:xfrm>
          <a:prstGeom prst="rect">
            <a:avLst/>
          </a:prstGeom>
        </p:spPr>
      </p:pic>
      <p:sp>
        <p:nvSpPr>
          <p:cNvPr id="10" name="TextBox 10"/>
          <p:cNvSpPr txBox="1"/>
          <p:nvPr/>
        </p:nvSpPr>
        <p:spPr>
          <a:xfrm>
            <a:off x="644430" y="349661"/>
            <a:ext cx="5573608" cy="48731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3200" spc="66" dirty="0" err="1">
                <a:solidFill>
                  <a:srgbClr val="FFFFFF"/>
                </a:solidFill>
                <a:latin typeface="Clear Sans Regular Bold" charset="0"/>
                <a:cs typeface="Clear Sans Regular Bold" charset="0"/>
              </a:rPr>
              <a:t>проекты</a:t>
            </a:r>
            <a:endParaRPr lang="en-US" sz="3200" spc="66" dirty="0">
              <a:solidFill>
                <a:srgbClr val="FFFFFF"/>
              </a:solidFill>
              <a:latin typeface="Clear Sans Regular Bold" charset="0"/>
              <a:cs typeface="Clear Sans Regular Bold" charset="0"/>
            </a:endParaRPr>
          </a:p>
        </p:txBody>
      </p:sp>
      <p:sp>
        <p:nvSpPr>
          <p:cNvPr id="11" name="TextBox 11"/>
          <p:cNvSpPr txBox="1"/>
          <p:nvPr/>
        </p:nvSpPr>
        <p:spPr>
          <a:xfrm>
            <a:off x="454449" y="7399363"/>
            <a:ext cx="4952250" cy="109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6"/>
              </a:lnSpc>
              <a:spcBef>
                <a:spcPct val="0"/>
              </a:spcBef>
            </a:pPr>
            <a:r>
              <a:rPr lang="en-US" sz="3081" spc="104" dirty="0" err="1">
                <a:solidFill>
                  <a:srgbClr val="FFFFFF"/>
                </a:solidFill>
                <a:latin typeface="Evolventa"/>
              </a:rPr>
              <a:t>Всероссийская</a:t>
            </a:r>
            <a:r>
              <a:rPr lang="en-US" sz="3081" spc="104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3081" spc="104" dirty="0" err="1">
                <a:solidFill>
                  <a:srgbClr val="FFFFFF"/>
                </a:solidFill>
                <a:latin typeface="Evolventa"/>
              </a:rPr>
              <a:t>перепись</a:t>
            </a:r>
            <a:r>
              <a:rPr lang="en-US" sz="3081" spc="104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3081" spc="104" dirty="0" err="1">
                <a:solidFill>
                  <a:srgbClr val="FFFFFF"/>
                </a:solidFill>
                <a:latin typeface="Evolventa"/>
              </a:rPr>
              <a:t>населения</a:t>
            </a:r>
            <a:endParaRPr lang="en-US" sz="3081" spc="104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12" name="TextBox 12"/>
          <p:cNvSpPr txBox="1"/>
          <p:nvPr/>
        </p:nvSpPr>
        <p:spPr>
          <a:xfrm>
            <a:off x="12112770" y="7418413"/>
            <a:ext cx="6021341" cy="10662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960"/>
              </a:lnSpc>
              <a:spcBef>
                <a:spcPct val="0"/>
              </a:spcBef>
            </a:pPr>
            <a:r>
              <a:rPr lang="en-US" sz="3046" spc="103">
                <a:solidFill>
                  <a:srgbClr val="FFFFFF"/>
                </a:solidFill>
                <a:latin typeface="Evolventa"/>
              </a:rPr>
              <a:t>Ежегодная городская премия «Волонтер года»</a:t>
            </a:r>
          </a:p>
        </p:txBody>
      </p:sp>
      <p:sp>
        <p:nvSpPr>
          <p:cNvPr id="13" name="TextBox 13"/>
          <p:cNvSpPr txBox="1"/>
          <p:nvPr/>
        </p:nvSpPr>
        <p:spPr>
          <a:xfrm>
            <a:off x="6408096" y="7399363"/>
            <a:ext cx="4952250" cy="109694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4006"/>
              </a:lnSpc>
              <a:spcBef>
                <a:spcPct val="0"/>
              </a:spcBef>
            </a:pPr>
            <a:r>
              <a:rPr lang="en-US" sz="3081" spc="104">
                <a:solidFill>
                  <a:srgbClr val="FFFFFF"/>
                </a:solidFill>
                <a:latin typeface="Evolventa"/>
              </a:rPr>
              <a:t>VI Всемирная Фольклориада CIOFF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6293015" y="610403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4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rcRect/>
          <a:stretch>
            <a:fillRect/>
          </a:stretch>
        </p:blipFill>
        <p:spPr>
          <a:xfrm>
            <a:off x="8117268" y="1838290"/>
            <a:ext cx="9560399" cy="9560399"/>
          </a:xfrm>
          <a:prstGeom prst="rect">
            <a:avLst/>
          </a:prstGeom>
        </p:spPr>
      </p:pic>
      <p:sp>
        <p:nvSpPr>
          <p:cNvPr id="5" name="AutoShape 5"/>
          <p:cNvSpPr/>
          <p:nvPr/>
        </p:nvSpPr>
        <p:spPr>
          <a:xfrm rot="-21280">
            <a:off x="7487377" y="3424658"/>
            <a:ext cx="9948111" cy="0"/>
          </a:xfrm>
          <a:prstGeom prst="line">
            <a:avLst/>
          </a:prstGeom>
          <a:ln w="9525" cap="flat">
            <a:solidFill>
              <a:srgbClr val="FFFFFF"/>
            </a:solidFill>
            <a:prstDash val="solid"/>
            <a:headEnd type="none" w="sm" len="sm"/>
            <a:tailEnd type="none" w="sm" len="sm"/>
          </a:ln>
        </p:spPr>
      </p:sp>
      <p:pic>
        <p:nvPicPr>
          <p:cNvPr id="7" name="Picture 7"/>
          <p:cNvPicPr>
            <a:picLocks noChangeAspect="1"/>
          </p:cNvPicPr>
          <p:nvPr/>
        </p:nvPicPr>
        <p:blipFill>
          <a:blip r:embed="rId6"/>
          <a:srcRect/>
          <a:stretch>
            <a:fillRect/>
          </a:stretch>
        </p:blipFill>
        <p:spPr>
          <a:xfrm>
            <a:off x="9451173" y="1799610"/>
            <a:ext cx="8536423" cy="5676721"/>
          </a:xfrm>
          <a:prstGeom prst="rect">
            <a:avLst/>
          </a:prstGeom>
        </p:spPr>
      </p:pic>
      <p:sp>
        <p:nvSpPr>
          <p:cNvPr id="8" name="TextBox 8"/>
          <p:cNvSpPr txBox="1"/>
          <p:nvPr/>
        </p:nvSpPr>
        <p:spPr>
          <a:xfrm>
            <a:off x="667106" y="368711"/>
            <a:ext cx="6820337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en-US" sz="2719" spc="149">
                <a:solidFill>
                  <a:srgbClr val="FFFFFF"/>
                </a:solidFill>
                <a:latin typeface="Clear Sans Regular Bold"/>
              </a:rPr>
              <a:t>ПЛАНИРУЕМЫЕ ПРОЕКТЫ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0" y="4637971"/>
            <a:ext cx="9451173" cy="89768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ru-RU" sz="2714" spc="157" dirty="0" smtClean="0">
                <a:solidFill>
                  <a:srgbClr val="FFFFFF"/>
                </a:solidFill>
                <a:latin typeface="Evolventa"/>
              </a:rPr>
              <a:t>«Уфа глазами волонтёров» – обучение и </a:t>
            </a:r>
            <a:r>
              <a:rPr lang="ru-RU" sz="2714" spc="157" smtClean="0">
                <a:solidFill>
                  <a:srgbClr val="FFFFFF"/>
                </a:solidFill>
                <a:latin typeface="Evolventa"/>
              </a:rPr>
              <a:t>формирование волонтёров - </a:t>
            </a:r>
            <a:r>
              <a:rPr lang="ru-RU" sz="2714" spc="157" dirty="0">
                <a:solidFill>
                  <a:srgbClr val="FFFFFF"/>
                </a:solidFill>
                <a:latin typeface="Evolventa"/>
              </a:rPr>
              <a:t>э</a:t>
            </a:r>
            <a:r>
              <a:rPr lang="ru-RU" sz="2714" spc="157" smtClean="0">
                <a:solidFill>
                  <a:srgbClr val="FFFFFF"/>
                </a:solidFill>
                <a:latin typeface="Evolventa"/>
              </a:rPr>
              <a:t>кскурсоводов </a:t>
            </a:r>
            <a:r>
              <a:rPr lang="ru-RU" sz="2714" spc="157" dirty="0" smtClean="0">
                <a:solidFill>
                  <a:srgbClr val="FFFFFF"/>
                </a:solidFill>
                <a:latin typeface="Evolventa"/>
              </a:rPr>
              <a:t>Уфы</a:t>
            </a:r>
            <a:endParaRPr lang="en-US" sz="2714" spc="157" dirty="0">
              <a:solidFill>
                <a:srgbClr val="FFFFFF"/>
              </a:solidFill>
              <a:latin typeface="Evolventa"/>
            </a:endParaRPr>
          </a:p>
        </p:txBody>
      </p:sp>
      <p:sp>
        <p:nvSpPr>
          <p:cNvPr id="10" name="TextBox 10"/>
          <p:cNvSpPr txBox="1"/>
          <p:nvPr/>
        </p:nvSpPr>
        <p:spPr>
          <a:xfrm>
            <a:off x="9865317" y="7729041"/>
            <a:ext cx="7812350" cy="97517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Проект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по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подготовке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 к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юбилею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основания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города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Уфы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«</a:t>
            </a:r>
            <a:r>
              <a:rPr lang="en-US" sz="2714" spc="157" dirty="0" err="1">
                <a:solidFill>
                  <a:srgbClr val="FFFFFF"/>
                </a:solidFill>
                <a:latin typeface="Evolventa"/>
              </a:rPr>
              <a:t>Волонтёры</a:t>
            </a:r>
            <a:r>
              <a:rPr lang="en-US" sz="2714" spc="157" dirty="0">
                <a:solidFill>
                  <a:srgbClr val="FFFFFF"/>
                </a:solidFill>
                <a:latin typeface="Evolventa"/>
              </a:rPr>
              <a:t> 450»</a:t>
            </a:r>
          </a:p>
        </p:txBody>
      </p:sp>
      <p:sp>
        <p:nvSpPr>
          <p:cNvPr id="11" name="TextBox 9"/>
          <p:cNvSpPr txBox="1"/>
          <p:nvPr/>
        </p:nvSpPr>
        <p:spPr>
          <a:xfrm>
            <a:off x="-2" y="9178677"/>
            <a:ext cx="9451173" cy="39953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528"/>
              </a:lnSpc>
            </a:pPr>
            <a:r>
              <a:rPr lang="ru-RU" sz="2714" spc="157" dirty="0" smtClean="0">
                <a:solidFill>
                  <a:srgbClr val="FFFFFF"/>
                </a:solidFill>
                <a:latin typeface="Evolventa"/>
              </a:rPr>
              <a:t>Образовательная школа «</a:t>
            </a:r>
            <a:r>
              <a:rPr lang="ru-RU" sz="2714" spc="157" dirty="0" err="1" smtClean="0">
                <a:solidFill>
                  <a:srgbClr val="FFFFFF"/>
                </a:solidFill>
                <a:latin typeface="Evolventa"/>
              </a:rPr>
              <a:t>Дустар</a:t>
            </a:r>
            <a:r>
              <a:rPr lang="ru-RU" sz="2714" spc="157" dirty="0" smtClean="0">
                <a:solidFill>
                  <a:srgbClr val="FFFFFF"/>
                </a:solidFill>
                <a:latin typeface="Evolventa"/>
              </a:rPr>
              <a:t>»</a:t>
            </a:r>
            <a:endParaRPr lang="en-US" sz="2714" spc="157" dirty="0">
              <a:solidFill>
                <a:srgbClr val="FFFFFF"/>
              </a:solidFill>
              <a:latin typeface="Evolventa"/>
            </a:endParaRPr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598" y="995529"/>
            <a:ext cx="5221975" cy="3479957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399" y="5585312"/>
            <a:ext cx="5978372" cy="335349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3"/>
              </a:ext>
            </a:extLst>
          </a:blip>
          <a:srcRect/>
          <a:stretch>
            <a:fillRect/>
          </a:stretch>
        </p:blipFill>
        <p:spPr>
          <a:xfrm>
            <a:off x="0" y="0"/>
            <a:ext cx="18297525" cy="10287000"/>
          </a:xfrm>
          <a:prstGeom prst="rect">
            <a:avLst/>
          </a:prstGeom>
        </p:spPr>
      </p:pic>
      <p:sp>
        <p:nvSpPr>
          <p:cNvPr id="3" name="AutoShape 3"/>
          <p:cNvSpPr/>
          <p:nvPr/>
        </p:nvSpPr>
        <p:spPr>
          <a:xfrm>
            <a:off x="5257800" y="600878"/>
            <a:ext cx="16230600" cy="0"/>
          </a:xfrm>
          <a:prstGeom prst="line">
            <a:avLst/>
          </a:prstGeom>
          <a:ln w="19050" cap="rnd">
            <a:solidFill>
              <a:srgbClr val="F3975E"/>
            </a:solidFill>
            <a:prstDash val="solid"/>
            <a:headEnd type="none" w="sm" len="sm"/>
            <a:tailEnd type="none" w="sm" len="sm"/>
          </a:ln>
        </p:spPr>
      </p:sp>
      <p:sp>
        <p:nvSpPr>
          <p:cNvPr id="8" name="TextBox 8"/>
          <p:cNvSpPr txBox="1"/>
          <p:nvPr/>
        </p:nvSpPr>
        <p:spPr>
          <a:xfrm>
            <a:off x="667106" y="368711"/>
            <a:ext cx="6820337" cy="4643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3806"/>
              </a:lnSpc>
              <a:spcBef>
                <a:spcPct val="0"/>
              </a:spcBef>
            </a:pPr>
            <a:r>
              <a:rPr lang="ru-RU" sz="2719" spc="149" dirty="0" smtClean="0">
                <a:solidFill>
                  <a:srgbClr val="FFFFFF"/>
                </a:solidFill>
                <a:latin typeface="Clear Sans Regular Bold"/>
              </a:rPr>
              <a:t>ПЛАТФОРМА  ДОБРО.</a:t>
            </a:r>
            <a:r>
              <a:rPr lang="en-US" sz="2719" spc="149" dirty="0" smtClean="0">
                <a:solidFill>
                  <a:srgbClr val="FFFFFF"/>
                </a:solidFill>
                <a:latin typeface="Clear Sans Regular Bold"/>
              </a:rPr>
              <a:t>RU</a:t>
            </a:r>
            <a:endParaRPr lang="en-US" sz="2719" spc="149" dirty="0">
              <a:solidFill>
                <a:srgbClr val="FFFFFF"/>
              </a:solidFill>
              <a:latin typeface="Clear Sans Regular Bold"/>
            </a:endParaRPr>
          </a:p>
        </p:txBody>
      </p:sp>
      <p:pic>
        <p:nvPicPr>
          <p:cNvPr id="10" name="Рисунок 9" descr="oG6ILzcseSY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26" y="2428856"/>
            <a:ext cx="5857916" cy="5857916"/>
          </a:xfrm>
          <a:prstGeom prst="rect">
            <a:avLst/>
          </a:prstGeom>
        </p:spPr>
      </p:pic>
      <p:pic>
        <p:nvPicPr>
          <p:cNvPr id="11" name="Рисунок 10" descr="WtAe2pSYrnU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15108" y="2643170"/>
            <a:ext cx="11263306" cy="53107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72919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4700</TotalTime>
  <Words>367</Words>
  <Application>Microsoft Office PowerPoint</Application>
  <PresentationFormat>Произвольный</PresentationFormat>
  <Paragraphs>57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20" baseType="lpstr">
      <vt:lpstr>Calibri</vt:lpstr>
      <vt:lpstr>Evolventa</vt:lpstr>
      <vt:lpstr>Clear Sans Regular Bold</vt:lpstr>
      <vt:lpstr>Arial</vt:lpstr>
      <vt:lpstr>Evolventa Bold</vt:lpstr>
      <vt:lpstr>Arimo Bold</vt:lpstr>
      <vt:lpstr>Intro</vt:lpstr>
      <vt:lpstr>Office Theme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Местная молодёжная общественная организация «Ассоциация волонтёров Уфы Республики Башкортостан», копия</dc:title>
  <dc:creator>Недопекина Елена Владимировна</dc:creator>
  <cp:lastModifiedBy>Ассоциация</cp:lastModifiedBy>
  <cp:revision>65</cp:revision>
  <dcterms:created xsi:type="dcterms:W3CDTF">2006-08-16T00:00:00Z</dcterms:created>
  <dcterms:modified xsi:type="dcterms:W3CDTF">2023-05-15T13:20:07Z</dcterms:modified>
  <dc:identifier>DAEyCn4RbhQ</dc:identifier>
</cp:coreProperties>
</file>