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56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6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8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35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5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8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3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9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4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7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568C2D-B4DA-43EE-9DB9-FFDB34ACE5D7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944179-F1DB-4CE0-97C7-B8C54C775C0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4159" y="658002"/>
            <a:ext cx="10058400" cy="39173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sz="7300" dirty="0" smtClean="0">
                <a:latin typeface="Arial Black" panose="020B0A04020102020204" pitchFamily="34" charset="0"/>
              </a:rPr>
              <a:t>МБОУ СОШ №97  </a:t>
            </a:r>
            <a:br>
              <a:rPr lang="ru-RU" sz="7300" dirty="0" smtClean="0">
                <a:latin typeface="Arial Black" panose="020B0A04020102020204" pitchFamily="34" charset="0"/>
              </a:rPr>
            </a:br>
            <a:r>
              <a:rPr lang="ru-RU" sz="7300" dirty="0" smtClean="0">
                <a:latin typeface="Arial Black" panose="020B0A04020102020204" pitchFamily="34" charset="0"/>
              </a:rPr>
              <a:t>г. </a:t>
            </a:r>
            <a:r>
              <a:rPr lang="ru-RU" dirty="0" smtClean="0">
                <a:latin typeface="Arial Black" panose="020B0A04020102020204" pitchFamily="34" charset="0"/>
              </a:rPr>
              <a:t>Кемерово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5757" y="812294"/>
            <a:ext cx="10058400" cy="222696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E48312"/>
                </a:solidFill>
                <a:latin typeface="Arial Black" panose="020B0A04020102020204" pitchFamily="34" charset="0"/>
              </a:rPr>
              <a:t>   Волонтёрский отряд</a:t>
            </a:r>
            <a:r>
              <a:rPr lang="ru-RU" sz="2800" dirty="0" smtClean="0">
                <a:solidFill>
                  <a:srgbClr val="E48312"/>
                </a:solidFill>
                <a:latin typeface="Arial Black" panose="020B0A04020102020204" pitchFamily="34" charset="0"/>
              </a:rPr>
              <a:t> «ДАНКО»</a:t>
            </a:r>
            <a:endParaRPr lang="ru-RU" sz="2800" dirty="0">
              <a:solidFill>
                <a:srgbClr val="E4831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Круговая 7"/>
          <p:cNvSpPr/>
          <p:nvPr/>
        </p:nvSpPr>
        <p:spPr>
          <a:xfrm>
            <a:off x="10253296" y="4554416"/>
            <a:ext cx="3877408" cy="3763107"/>
          </a:xfrm>
          <a:prstGeom prst="pie">
            <a:avLst>
              <a:gd name="adj1" fmla="val 10792974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0" y="0"/>
            <a:ext cx="2162908" cy="211120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уговая 10"/>
          <p:cNvSpPr/>
          <p:nvPr/>
        </p:nvSpPr>
        <p:spPr>
          <a:xfrm>
            <a:off x="11413880" y="5688622"/>
            <a:ext cx="1556239" cy="1494693"/>
          </a:xfrm>
          <a:prstGeom prst="pie">
            <a:avLst>
              <a:gd name="adj1" fmla="val 10799998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4224" y="439485"/>
            <a:ext cx="1426112" cy="1297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84" y="0"/>
            <a:ext cx="2869037" cy="28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96219"/>
            <a:ext cx="3200400" cy="42089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патриотических акциях</a:t>
            </a:r>
          </a:p>
          <a:p>
            <a:r>
              <a:rPr lang="ru-RU" sz="2000" dirty="0" smtClean="0"/>
              <a:t>1. Окна России и Окна Победы</a:t>
            </a:r>
            <a:endParaRPr lang="ru-RU" sz="2000" dirty="0"/>
          </a:p>
        </p:txBody>
      </p:sp>
      <p:sp>
        <p:nvSpPr>
          <p:cNvPr id="6" name="Круговая 5"/>
          <p:cNvSpPr/>
          <p:nvPr/>
        </p:nvSpPr>
        <p:spPr>
          <a:xfrm rot="5400000">
            <a:off x="-1121434" y="5753819"/>
            <a:ext cx="2242867" cy="2208362"/>
          </a:xfrm>
          <a:prstGeom prst="pie">
            <a:avLst>
              <a:gd name="adj1" fmla="val 10769223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6"/>
          <p:cNvSpPr/>
          <p:nvPr/>
        </p:nvSpPr>
        <p:spPr>
          <a:xfrm rot="5400000">
            <a:off x="-508959" y="6344375"/>
            <a:ext cx="1017917" cy="1027249"/>
          </a:xfrm>
          <a:prstGeom prst="pie">
            <a:avLst>
              <a:gd name="adj1" fmla="val 107446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>
            <a:off x="4097547" y="594359"/>
            <a:ext cx="2855344" cy="3684343"/>
          </a:xfrm>
          <a:prstGeom prst="halfFrame">
            <a:avLst>
              <a:gd name="adj1" fmla="val 16717"/>
              <a:gd name="adj2" fmla="val 124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8824822" y="2932981"/>
            <a:ext cx="3367177" cy="3131389"/>
          </a:xfrm>
          <a:prstGeom prst="halfFrame">
            <a:avLst>
              <a:gd name="adj1" fmla="val 12121"/>
              <a:gd name="adj2" fmla="val 8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451" y="124533"/>
            <a:ext cx="3781002" cy="561689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71" y="965453"/>
            <a:ext cx="4004813" cy="53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96219"/>
            <a:ext cx="3200400" cy="42089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 Встречи с ветеранами</a:t>
            </a:r>
            <a:endParaRPr lang="ru-RU" sz="2000" dirty="0"/>
          </a:p>
        </p:txBody>
      </p:sp>
      <p:sp>
        <p:nvSpPr>
          <p:cNvPr id="6" name="Круговая 5"/>
          <p:cNvSpPr/>
          <p:nvPr/>
        </p:nvSpPr>
        <p:spPr>
          <a:xfrm rot="5400000">
            <a:off x="-1121434" y="5753819"/>
            <a:ext cx="2242867" cy="2208362"/>
          </a:xfrm>
          <a:prstGeom prst="pie">
            <a:avLst>
              <a:gd name="adj1" fmla="val 10769223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6"/>
          <p:cNvSpPr/>
          <p:nvPr/>
        </p:nvSpPr>
        <p:spPr>
          <a:xfrm rot="5400000">
            <a:off x="-508959" y="6344375"/>
            <a:ext cx="1017917" cy="1027249"/>
          </a:xfrm>
          <a:prstGeom prst="pie">
            <a:avLst>
              <a:gd name="adj1" fmla="val 107446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>
            <a:off x="4097547" y="594359"/>
            <a:ext cx="2855344" cy="3684343"/>
          </a:xfrm>
          <a:prstGeom prst="halfFrame">
            <a:avLst>
              <a:gd name="adj1" fmla="val 16717"/>
              <a:gd name="adj2" fmla="val 124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8824822" y="2932981"/>
            <a:ext cx="3367177" cy="3131389"/>
          </a:xfrm>
          <a:prstGeom prst="halfFrame">
            <a:avLst>
              <a:gd name="adj1" fmla="val 12121"/>
              <a:gd name="adj2" fmla="val 8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72" y="932730"/>
            <a:ext cx="6801719" cy="4908457"/>
          </a:xfrm>
        </p:spPr>
      </p:pic>
    </p:spTree>
    <p:extLst>
      <p:ext uri="{BB962C8B-B14F-4D97-AF65-F5344CB8AC3E}">
        <p14:creationId xmlns:p14="http://schemas.microsoft.com/office/powerpoint/2010/main" val="31956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96219"/>
            <a:ext cx="3200400" cy="42089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3 Возложение цветов к Вечному огню</a:t>
            </a:r>
            <a:endParaRPr lang="ru-RU" sz="2000" dirty="0"/>
          </a:p>
        </p:txBody>
      </p:sp>
      <p:sp>
        <p:nvSpPr>
          <p:cNvPr id="6" name="Круговая 5"/>
          <p:cNvSpPr/>
          <p:nvPr/>
        </p:nvSpPr>
        <p:spPr>
          <a:xfrm rot="5400000">
            <a:off x="-1121434" y="5753819"/>
            <a:ext cx="2242867" cy="2208362"/>
          </a:xfrm>
          <a:prstGeom prst="pie">
            <a:avLst>
              <a:gd name="adj1" fmla="val 10769223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6"/>
          <p:cNvSpPr/>
          <p:nvPr/>
        </p:nvSpPr>
        <p:spPr>
          <a:xfrm rot="5400000">
            <a:off x="-508959" y="6344375"/>
            <a:ext cx="1017917" cy="1027249"/>
          </a:xfrm>
          <a:prstGeom prst="pie">
            <a:avLst>
              <a:gd name="adj1" fmla="val 107446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>
            <a:off x="4097547" y="594359"/>
            <a:ext cx="2855344" cy="3684343"/>
          </a:xfrm>
          <a:prstGeom prst="halfFrame">
            <a:avLst>
              <a:gd name="adj1" fmla="val 16717"/>
              <a:gd name="adj2" fmla="val 124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8824822" y="2932981"/>
            <a:ext cx="3367177" cy="3131389"/>
          </a:xfrm>
          <a:prstGeom prst="halfFrame">
            <a:avLst>
              <a:gd name="adj1" fmla="val 12121"/>
              <a:gd name="adj2" fmla="val 8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78" y="1061051"/>
            <a:ext cx="3803449" cy="500332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27" y="703915"/>
            <a:ext cx="3709790" cy="49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96219"/>
            <a:ext cx="3200400" cy="42089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4. Письма солдатам</a:t>
            </a:r>
            <a:endParaRPr lang="ru-RU" sz="2000" dirty="0"/>
          </a:p>
        </p:txBody>
      </p:sp>
      <p:sp>
        <p:nvSpPr>
          <p:cNvPr id="6" name="Круговая 5"/>
          <p:cNvSpPr/>
          <p:nvPr/>
        </p:nvSpPr>
        <p:spPr>
          <a:xfrm rot="5400000">
            <a:off x="-1121434" y="5753819"/>
            <a:ext cx="2242867" cy="2208362"/>
          </a:xfrm>
          <a:prstGeom prst="pie">
            <a:avLst>
              <a:gd name="adj1" fmla="val 10769223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6"/>
          <p:cNvSpPr/>
          <p:nvPr/>
        </p:nvSpPr>
        <p:spPr>
          <a:xfrm rot="5400000">
            <a:off x="-508959" y="6344375"/>
            <a:ext cx="1017917" cy="1027249"/>
          </a:xfrm>
          <a:prstGeom prst="pie">
            <a:avLst>
              <a:gd name="adj1" fmla="val 107446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>
            <a:off x="4097547" y="594359"/>
            <a:ext cx="2855344" cy="3684343"/>
          </a:xfrm>
          <a:prstGeom prst="halfFrame">
            <a:avLst>
              <a:gd name="adj1" fmla="val 16717"/>
              <a:gd name="adj2" fmla="val 124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8824822" y="2932981"/>
            <a:ext cx="3367177" cy="3131389"/>
          </a:xfrm>
          <a:prstGeom prst="halfFrame">
            <a:avLst>
              <a:gd name="adj1" fmla="val 12121"/>
              <a:gd name="adj2" fmla="val 8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47" y="0"/>
            <a:ext cx="4527127" cy="366768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10" y="2865424"/>
            <a:ext cx="5998234" cy="39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96219"/>
            <a:ext cx="3200400" cy="42089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также помощь в организации и проведении праздников и мастер-классов</a:t>
            </a:r>
            <a:endParaRPr lang="ru-RU" sz="2000" dirty="0"/>
          </a:p>
        </p:txBody>
      </p:sp>
      <p:sp>
        <p:nvSpPr>
          <p:cNvPr id="6" name="Круговая 5"/>
          <p:cNvSpPr/>
          <p:nvPr/>
        </p:nvSpPr>
        <p:spPr>
          <a:xfrm rot="5400000">
            <a:off x="-1121434" y="5753819"/>
            <a:ext cx="2242867" cy="2208362"/>
          </a:xfrm>
          <a:prstGeom prst="pie">
            <a:avLst>
              <a:gd name="adj1" fmla="val 10769223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6"/>
          <p:cNvSpPr/>
          <p:nvPr/>
        </p:nvSpPr>
        <p:spPr>
          <a:xfrm rot="5400000">
            <a:off x="-508959" y="6344375"/>
            <a:ext cx="1017917" cy="1027249"/>
          </a:xfrm>
          <a:prstGeom prst="pie">
            <a:avLst>
              <a:gd name="adj1" fmla="val 107446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>
            <a:off x="4097547" y="594359"/>
            <a:ext cx="2855344" cy="3684343"/>
          </a:xfrm>
          <a:prstGeom prst="halfFrame">
            <a:avLst>
              <a:gd name="adj1" fmla="val 16717"/>
              <a:gd name="adj2" fmla="val 124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8824822" y="2932981"/>
            <a:ext cx="3367177" cy="3131389"/>
          </a:xfrm>
          <a:prstGeom prst="halfFrame">
            <a:avLst>
              <a:gd name="adj1" fmla="val 12121"/>
              <a:gd name="adj2" fmla="val 8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9" y="0"/>
            <a:ext cx="4321834" cy="3204235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47" y="3204235"/>
            <a:ext cx="4712257" cy="34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96219"/>
            <a:ext cx="3200400" cy="420898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еще наши ребята участвуют в различных мероприятиях, организованных городом</a:t>
            </a:r>
            <a:endParaRPr lang="ru-RU" sz="2000" dirty="0"/>
          </a:p>
        </p:txBody>
      </p:sp>
      <p:sp>
        <p:nvSpPr>
          <p:cNvPr id="6" name="Круговая 5"/>
          <p:cNvSpPr/>
          <p:nvPr/>
        </p:nvSpPr>
        <p:spPr>
          <a:xfrm rot="5400000">
            <a:off x="-1121434" y="5753819"/>
            <a:ext cx="2242867" cy="2208362"/>
          </a:xfrm>
          <a:prstGeom prst="pie">
            <a:avLst>
              <a:gd name="adj1" fmla="val 10769223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6"/>
          <p:cNvSpPr/>
          <p:nvPr/>
        </p:nvSpPr>
        <p:spPr>
          <a:xfrm rot="5400000">
            <a:off x="-508959" y="6344375"/>
            <a:ext cx="1017917" cy="1027249"/>
          </a:xfrm>
          <a:prstGeom prst="pie">
            <a:avLst>
              <a:gd name="adj1" fmla="val 107446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>
            <a:off x="4097547" y="594359"/>
            <a:ext cx="2855344" cy="3684343"/>
          </a:xfrm>
          <a:prstGeom prst="halfFrame">
            <a:avLst>
              <a:gd name="adj1" fmla="val 16717"/>
              <a:gd name="adj2" fmla="val 124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8824822" y="2932981"/>
            <a:ext cx="3367177" cy="3131389"/>
          </a:xfrm>
          <a:prstGeom prst="halfFrame">
            <a:avLst>
              <a:gd name="adj1" fmla="val 12121"/>
              <a:gd name="adj2" fmla="val 8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77" y="1015040"/>
            <a:ext cx="5994426" cy="4495820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23" y="1342845"/>
            <a:ext cx="3295291" cy="4393721"/>
          </a:xfrm>
        </p:spPr>
      </p:pic>
    </p:spTree>
    <p:extLst>
      <p:ext uri="{BB962C8B-B14F-4D97-AF65-F5344CB8AC3E}">
        <p14:creationId xmlns:p14="http://schemas.microsoft.com/office/powerpoint/2010/main" val="22862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96219"/>
            <a:ext cx="3200400" cy="420898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Надеемся на новые встречи!</a:t>
            </a:r>
            <a:endParaRPr lang="ru-RU" sz="2000" dirty="0"/>
          </a:p>
        </p:txBody>
      </p:sp>
      <p:sp>
        <p:nvSpPr>
          <p:cNvPr id="6" name="Круговая 5"/>
          <p:cNvSpPr/>
          <p:nvPr/>
        </p:nvSpPr>
        <p:spPr>
          <a:xfrm rot="5400000">
            <a:off x="-1121434" y="5753819"/>
            <a:ext cx="2242867" cy="2208362"/>
          </a:xfrm>
          <a:prstGeom prst="pie">
            <a:avLst>
              <a:gd name="adj1" fmla="val 10769223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уговая 6"/>
          <p:cNvSpPr/>
          <p:nvPr/>
        </p:nvSpPr>
        <p:spPr>
          <a:xfrm rot="5400000">
            <a:off x="-508959" y="6344375"/>
            <a:ext cx="1017917" cy="1027249"/>
          </a:xfrm>
          <a:prstGeom prst="pie">
            <a:avLst>
              <a:gd name="adj1" fmla="val 1074460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>
            <a:off x="4097547" y="594359"/>
            <a:ext cx="2855344" cy="3684343"/>
          </a:xfrm>
          <a:prstGeom prst="halfFrame">
            <a:avLst>
              <a:gd name="adj1" fmla="val 16717"/>
              <a:gd name="adj2" fmla="val 1248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8824822" y="2932981"/>
            <a:ext cx="3367177" cy="3131389"/>
          </a:xfrm>
          <a:prstGeom prst="halfFrame">
            <a:avLst>
              <a:gd name="adj1" fmla="val 12121"/>
              <a:gd name="adj2" fmla="val 8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25217" y="2096217"/>
            <a:ext cx="5171537" cy="19389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 новых</a:t>
            </a:r>
          </a:p>
          <a:p>
            <a:pPr algn="ctr"/>
            <a:r>
              <a:rPr lang="ru-RU" sz="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добрых дел!!!</a:t>
            </a:r>
            <a:endParaRPr lang="ru-RU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6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30" y="352058"/>
            <a:ext cx="3200400" cy="120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СОЗДАНИЕ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98" y="1561279"/>
            <a:ext cx="3376863" cy="4450627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Волонтерский отряд "Данко"-объединение волонтеров МБОУ "СОШ № 97" г. Кемерово создан на базе СОШ № 97 в 2019 году</a:t>
            </a:r>
            <a:r>
              <a:rPr lang="ru-RU" sz="2000" dirty="0" smtClean="0"/>
              <a:t>. В 2023 году начали работать на платформе </a:t>
            </a:r>
            <a:r>
              <a:rPr lang="ru-RU" sz="2000" dirty="0" err="1" smtClean="0"/>
              <a:t>Добро.ру</a:t>
            </a:r>
            <a:r>
              <a:rPr lang="ru-RU" sz="2000" dirty="0" smtClean="0"/>
              <a:t> </a:t>
            </a:r>
            <a:r>
              <a:rPr lang="ru-RU" sz="2000" dirty="0"/>
              <a:t>Занимается социальным, событийным, патриотическим и экологическим направлениями добровольческой деятельности, а также пропагандой здорового образа жизни.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949"/>
            <a:ext cx="1133954" cy="1140051"/>
          </a:xfrm>
          <a:prstGeom prst="rect">
            <a:avLst/>
          </a:prstGeom>
        </p:spPr>
      </p:pic>
      <p:sp>
        <p:nvSpPr>
          <p:cNvPr id="9" name="Капля 8"/>
          <p:cNvSpPr/>
          <p:nvPr/>
        </p:nvSpPr>
        <p:spPr>
          <a:xfrm rot="10800000">
            <a:off x="0" y="6011906"/>
            <a:ext cx="832029" cy="8367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62" y="731838"/>
            <a:ext cx="3943350" cy="5257800"/>
          </a:xfrm>
        </p:spPr>
      </p:pic>
    </p:spTree>
    <p:extLst>
      <p:ext uri="{BB962C8B-B14F-4D97-AF65-F5344CB8AC3E}">
        <p14:creationId xmlns:p14="http://schemas.microsoft.com/office/powerpoint/2010/main" val="24048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0641" y="1754094"/>
            <a:ext cx="3200400" cy="4079589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Сначала это было всего несколько человек, но в 2023 году у нас открылся «Клуб Большой перемены» и число </a:t>
            </a:r>
            <a:r>
              <a:rPr lang="ru-RU" sz="2000" dirty="0" smtClean="0"/>
              <a:t>ребят-волонтеров </a:t>
            </a:r>
            <a:r>
              <a:rPr lang="ru-RU" sz="2000" dirty="0"/>
              <a:t>выросло</a:t>
            </a:r>
            <a:r>
              <a:rPr lang="ru-RU" sz="1800" dirty="0"/>
              <a:t>.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949"/>
            <a:ext cx="1133954" cy="1140051"/>
          </a:xfrm>
          <a:prstGeom prst="rect">
            <a:avLst/>
          </a:prstGeom>
        </p:spPr>
      </p:pic>
      <p:sp>
        <p:nvSpPr>
          <p:cNvPr id="12" name="Плюс 11"/>
          <p:cNvSpPr/>
          <p:nvPr/>
        </p:nvSpPr>
        <p:spPr>
          <a:xfrm rot="19172009">
            <a:off x="840258" y="5998763"/>
            <a:ext cx="474453" cy="46582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04" y="2515907"/>
            <a:ext cx="365792" cy="3596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81" y="235144"/>
            <a:ext cx="365792" cy="359695"/>
          </a:xfrm>
          <a:prstGeom prst="rect">
            <a:avLst/>
          </a:prstGeom>
        </p:spPr>
      </p:pic>
      <p:sp>
        <p:nvSpPr>
          <p:cNvPr id="15" name="Плюс 14"/>
          <p:cNvSpPr/>
          <p:nvPr/>
        </p:nvSpPr>
        <p:spPr>
          <a:xfrm rot="2178830">
            <a:off x="3228852" y="354120"/>
            <a:ext cx="491706" cy="419759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76752">
            <a:off x="123041" y="2488236"/>
            <a:ext cx="390178" cy="3231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526" y="6428518"/>
            <a:ext cx="390178" cy="323116"/>
          </a:xfrm>
          <a:prstGeom prst="rect">
            <a:avLst/>
          </a:prstGeom>
        </p:spPr>
      </p:pic>
      <p:sp>
        <p:nvSpPr>
          <p:cNvPr id="18" name="Половина рамки 17"/>
          <p:cNvSpPr/>
          <p:nvPr/>
        </p:nvSpPr>
        <p:spPr>
          <a:xfrm>
            <a:off x="6550337" y="3259552"/>
            <a:ext cx="4715761" cy="3168965"/>
          </a:xfrm>
          <a:prstGeom prst="halfFrame">
            <a:avLst>
              <a:gd name="adj1" fmla="val 9488"/>
              <a:gd name="adj2" fmla="val 10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6200000">
            <a:off x="4023637" y="1178093"/>
            <a:ext cx="3069025" cy="1609987"/>
          </a:xfrm>
          <a:prstGeom prst="halfFrame">
            <a:avLst>
              <a:gd name="adj1" fmla="val 16723"/>
              <a:gd name="adj2" fmla="val 16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5910"/>
            <a:ext cx="6492875" cy="4869656"/>
          </a:xfrm>
        </p:spPr>
      </p:pic>
    </p:spTree>
    <p:extLst>
      <p:ext uri="{BB962C8B-B14F-4D97-AF65-F5344CB8AC3E}">
        <p14:creationId xmlns:p14="http://schemas.microsoft.com/office/powerpoint/2010/main" val="15494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6199" y="936859"/>
            <a:ext cx="3200400" cy="337912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Ребята активно участвуют в экологических мероприятиях: </a:t>
            </a:r>
          </a:p>
          <a:p>
            <a:pPr algn="ctr"/>
            <a:r>
              <a:rPr lang="ru-RU" sz="2000" dirty="0" smtClean="0"/>
              <a:t>1. </a:t>
            </a:r>
            <a:r>
              <a:rPr lang="ru-RU" sz="2000" dirty="0" smtClean="0"/>
              <a:t>«Охота на шкаф»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949"/>
            <a:ext cx="1133954" cy="1140051"/>
          </a:xfrm>
          <a:prstGeom prst="rect">
            <a:avLst/>
          </a:prstGeom>
        </p:spPr>
      </p:pic>
      <p:sp>
        <p:nvSpPr>
          <p:cNvPr id="8" name="Половина рамки 7"/>
          <p:cNvSpPr/>
          <p:nvPr/>
        </p:nvSpPr>
        <p:spPr>
          <a:xfrm>
            <a:off x="4028536" y="301219"/>
            <a:ext cx="3554083" cy="3761117"/>
          </a:xfrm>
          <a:prstGeom prst="halfFrame">
            <a:avLst>
              <a:gd name="adj1" fmla="val 6149"/>
              <a:gd name="adj2" fmla="val 8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7931989" y="2255807"/>
            <a:ext cx="4572000" cy="3666227"/>
          </a:xfrm>
          <a:prstGeom prst="halfFrame">
            <a:avLst>
              <a:gd name="adj1" fmla="val 8732"/>
              <a:gd name="adj2" fmla="val 1037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91" y="620570"/>
            <a:ext cx="3604356" cy="48177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83" y="2256108"/>
            <a:ext cx="3304906" cy="44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544" y="835035"/>
            <a:ext cx="3200400" cy="5677204"/>
          </a:xfrm>
        </p:spPr>
        <p:txBody>
          <a:bodyPr>
            <a:normAutofit/>
          </a:bodyPr>
          <a:lstStyle/>
          <a:p>
            <a:pPr algn="ctr"/>
            <a:endParaRPr lang="ru-RU" sz="1800" dirty="0" smtClean="0"/>
          </a:p>
          <a:p>
            <a:pPr algn="ctr"/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949"/>
            <a:ext cx="1133954" cy="1140051"/>
          </a:xfrm>
          <a:prstGeom prst="rect">
            <a:avLst/>
          </a:prstGeom>
        </p:spPr>
      </p:pic>
      <p:sp>
        <p:nvSpPr>
          <p:cNvPr id="7" name="Сердце 6"/>
          <p:cNvSpPr/>
          <p:nvPr/>
        </p:nvSpPr>
        <p:spPr>
          <a:xfrm>
            <a:off x="1936630" y="5339752"/>
            <a:ext cx="241540" cy="24153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720" y="6156898"/>
            <a:ext cx="268247" cy="262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77" y="514467"/>
            <a:ext cx="268247" cy="2621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476" y="514467"/>
            <a:ext cx="268247" cy="2621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16284"/>
            <a:ext cx="268247" cy="2621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47" y="5397382"/>
            <a:ext cx="268247" cy="262151"/>
          </a:xfrm>
          <a:prstGeom prst="rect">
            <a:avLst/>
          </a:prstGeom>
        </p:spPr>
      </p:pic>
      <p:sp>
        <p:nvSpPr>
          <p:cNvPr id="13" name="Сердце 12"/>
          <p:cNvSpPr/>
          <p:nvPr/>
        </p:nvSpPr>
        <p:spPr>
          <a:xfrm>
            <a:off x="2976113" y="4735902"/>
            <a:ext cx="267419" cy="224287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996" y="6419048"/>
            <a:ext cx="298730" cy="2438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92536"/>
            <a:ext cx="298730" cy="2438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80" y="1974727"/>
            <a:ext cx="298730" cy="243861"/>
          </a:xfrm>
          <a:prstGeom prst="rect">
            <a:avLst/>
          </a:prstGeom>
        </p:spPr>
      </p:pic>
      <p:sp>
        <p:nvSpPr>
          <p:cNvPr id="17" name="Половина рамки 16"/>
          <p:cNvSpPr/>
          <p:nvPr/>
        </p:nvSpPr>
        <p:spPr>
          <a:xfrm rot="5400000">
            <a:off x="7627067" y="-1155119"/>
            <a:ext cx="2555558" cy="6419032"/>
          </a:xfrm>
          <a:prstGeom prst="halfFrame">
            <a:avLst>
              <a:gd name="adj1" fmla="val 11392"/>
              <a:gd name="adj2" fmla="val 9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16200000">
            <a:off x="4097899" y="2331221"/>
            <a:ext cx="4157227" cy="4018426"/>
          </a:xfrm>
          <a:prstGeom prst="halfFrame">
            <a:avLst>
              <a:gd name="adj1" fmla="val 6711"/>
              <a:gd name="adj2" fmla="val 1208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35" y="1293963"/>
            <a:ext cx="3422531" cy="4563374"/>
          </a:xfrm>
        </p:spPr>
      </p:pic>
      <p:sp>
        <p:nvSpPr>
          <p:cNvPr id="5" name="TextBox 4"/>
          <p:cNvSpPr txBox="1"/>
          <p:nvPr/>
        </p:nvSpPr>
        <p:spPr>
          <a:xfrm>
            <a:off x="1133954" y="2363080"/>
            <a:ext cx="2620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2. Добрые крышечки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79" y="1093305"/>
            <a:ext cx="2993265" cy="53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16989"/>
            <a:ext cx="3200400" cy="408821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3. Сбор макулатуры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949"/>
            <a:ext cx="1133954" cy="1140051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3027866">
            <a:off x="3023559" y="498541"/>
            <a:ext cx="1268083" cy="939574"/>
          </a:xfrm>
          <a:prstGeom prst="triangle">
            <a:avLst>
              <a:gd name="adj" fmla="val 13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156604" y="276045"/>
            <a:ext cx="373302" cy="577970"/>
          </a:xfrm>
          <a:prstGeom prst="triangle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овина рамки 8"/>
          <p:cNvSpPr/>
          <p:nvPr/>
        </p:nvSpPr>
        <p:spPr>
          <a:xfrm rot="5400000">
            <a:off x="7467600" y="-40257"/>
            <a:ext cx="3485071" cy="5963728"/>
          </a:xfrm>
          <a:prstGeom prst="halfFrame">
            <a:avLst>
              <a:gd name="adj1" fmla="val 11303"/>
              <a:gd name="adj2" fmla="val 7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18" y="1528164"/>
            <a:ext cx="4207972" cy="315597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38" y="3692106"/>
            <a:ext cx="3836878" cy="287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55" y="2090292"/>
            <a:ext cx="3200400" cy="42693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4. Субботники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949"/>
            <a:ext cx="1133954" cy="114005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355011" y="5633049"/>
            <a:ext cx="439947" cy="431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7" y="179428"/>
            <a:ext cx="457240" cy="451143"/>
          </a:xfrm>
          <a:prstGeom prst="rect">
            <a:avLst/>
          </a:prstGeom>
        </p:spPr>
      </p:pic>
      <p:sp>
        <p:nvSpPr>
          <p:cNvPr id="3" name="Половина рамки 2"/>
          <p:cNvSpPr/>
          <p:nvPr/>
        </p:nvSpPr>
        <p:spPr>
          <a:xfrm>
            <a:off x="8169215" y="630571"/>
            <a:ext cx="3122762" cy="2656093"/>
          </a:xfrm>
          <a:prstGeom prst="halfFrame">
            <a:avLst>
              <a:gd name="adj1" fmla="val 11248"/>
              <a:gd name="adj2" fmla="val 12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6200000">
            <a:off x="4049185" y="2360240"/>
            <a:ext cx="2514249" cy="2383019"/>
          </a:xfrm>
          <a:prstGeom prst="halfFrame">
            <a:avLst>
              <a:gd name="adj1" fmla="val 11613"/>
              <a:gd name="adj2" fmla="val 12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5400000">
            <a:off x="9319576" y="3030203"/>
            <a:ext cx="1682149" cy="3143983"/>
          </a:xfrm>
          <a:prstGeom prst="halfFrame">
            <a:avLst>
              <a:gd name="adj1" fmla="val 14871"/>
              <a:gd name="adj2" fmla="val 13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56115"/>
            <a:ext cx="4125332" cy="30939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26" y="3761120"/>
            <a:ext cx="6478865" cy="29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99" y="2486132"/>
            <a:ext cx="3200400" cy="33791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5. Посадка деревьев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949"/>
            <a:ext cx="1133954" cy="1140051"/>
          </a:xfrm>
          <a:prstGeom prst="rect">
            <a:avLst/>
          </a:prstGeom>
        </p:spPr>
      </p:pic>
      <p:sp>
        <p:nvSpPr>
          <p:cNvPr id="7" name="Хорда 6"/>
          <p:cNvSpPr/>
          <p:nvPr/>
        </p:nvSpPr>
        <p:spPr>
          <a:xfrm rot="11669213">
            <a:off x="2791768" y="4940034"/>
            <a:ext cx="1113903" cy="1228139"/>
          </a:xfrm>
          <a:prstGeom prst="chord">
            <a:avLst>
              <a:gd name="adj1" fmla="val 8184473"/>
              <a:gd name="adj2" fmla="val 18298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20880">
            <a:off x="32540" y="2197636"/>
            <a:ext cx="897408" cy="531118"/>
          </a:xfrm>
          <a:prstGeom prst="rect">
            <a:avLst/>
          </a:prstGeom>
        </p:spPr>
      </p:pic>
      <p:sp>
        <p:nvSpPr>
          <p:cNvPr id="9" name="Половина рамки 8"/>
          <p:cNvSpPr/>
          <p:nvPr/>
        </p:nvSpPr>
        <p:spPr>
          <a:xfrm rot="5400000">
            <a:off x="8003403" y="631637"/>
            <a:ext cx="3345115" cy="5032076"/>
          </a:xfrm>
          <a:prstGeom prst="halfFrame">
            <a:avLst>
              <a:gd name="adj1" fmla="val 15281"/>
              <a:gd name="adj2" fmla="val 6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8" y="0"/>
            <a:ext cx="3429000" cy="4572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52" y="1673525"/>
            <a:ext cx="3888356" cy="51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04845"/>
            <a:ext cx="3200400" cy="42003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6. Сбор корма для приютов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7949"/>
            <a:ext cx="1133954" cy="1140051"/>
          </a:xfrm>
          <a:prstGeom prst="rect">
            <a:avLst/>
          </a:prstGeom>
        </p:spPr>
      </p:pic>
      <p:sp>
        <p:nvSpPr>
          <p:cNvPr id="12" name="Хорда 11"/>
          <p:cNvSpPr/>
          <p:nvPr/>
        </p:nvSpPr>
        <p:spPr>
          <a:xfrm>
            <a:off x="-261159" y="4934662"/>
            <a:ext cx="1656271" cy="1646940"/>
          </a:xfrm>
          <a:prstGeom prst="chord">
            <a:avLst>
              <a:gd name="adj1" fmla="val 8373130"/>
              <a:gd name="adj2" fmla="val 20924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66" y="236097"/>
            <a:ext cx="3860088" cy="51467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04" y="1532624"/>
            <a:ext cx="3994032" cy="53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356</TotalTime>
  <Words>176</Words>
  <Application>Microsoft Office PowerPoint</Application>
  <PresentationFormat>Широкоэкранный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 Black</vt:lpstr>
      <vt:lpstr>Calibri</vt:lpstr>
      <vt:lpstr>Calibri Light</vt:lpstr>
      <vt:lpstr>Ретро</vt:lpstr>
      <vt:lpstr>   МБОУ СОШ №97   г. Кемерово</vt:lpstr>
      <vt:lpstr>СОЗДАНИЕ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ПОМНИМ!</dc:title>
  <dc:creator>Андрей</dc:creator>
  <cp:lastModifiedBy>Наталья</cp:lastModifiedBy>
  <cp:revision>24</cp:revision>
  <dcterms:created xsi:type="dcterms:W3CDTF">2023-05-29T11:17:50Z</dcterms:created>
  <dcterms:modified xsi:type="dcterms:W3CDTF">2023-06-20T14:49:59Z</dcterms:modified>
</cp:coreProperties>
</file>