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notesMasterIdLst>
    <p:notesMasterId r:id="rId15"/>
  </p:notesMasterIdLst>
  <p:sldIdLst>
    <p:sldId id="289" r:id="rId2"/>
    <p:sldId id="291" r:id="rId3"/>
    <p:sldId id="290" r:id="rId4"/>
    <p:sldId id="270" r:id="rId5"/>
    <p:sldId id="277" r:id="rId6"/>
    <p:sldId id="286" r:id="rId7"/>
    <p:sldId id="280" r:id="rId8"/>
    <p:sldId id="287" r:id="rId9"/>
    <p:sldId id="288" r:id="rId10"/>
    <p:sldId id="281" r:id="rId11"/>
    <p:sldId id="282" r:id="rId12"/>
    <p:sldId id="283" r:id="rId13"/>
    <p:sldId id="27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EFBFF9B-CDFF-42D8-A175-CB52CF26E438}">
          <p14:sldIdLst>
            <p14:sldId id="289"/>
            <p14:sldId id="291"/>
            <p14:sldId id="290"/>
            <p14:sldId id="270"/>
            <p14:sldId id="277"/>
            <p14:sldId id="286"/>
            <p14:sldId id="280"/>
            <p14:sldId id="287"/>
            <p14:sldId id="288"/>
            <p14:sldId id="281"/>
            <p14:sldId id="282"/>
            <p14:sldId id="283"/>
            <p14:sldId id="273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son2" initials="c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3423"/>
    <a:srgbClr val="FF7C8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6344" autoAdjust="0"/>
  </p:normalViewPr>
  <p:slideViewPr>
    <p:cSldViewPr snapToGrid="0">
      <p:cViewPr>
        <p:scale>
          <a:sx n="66" d="100"/>
          <a:sy n="66" d="100"/>
        </p:scale>
        <p:origin x="-858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2-27T13:49:30.216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9A10C-FA75-4CEC-8537-3BA7E7F6F34E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B847A-B41D-47FB-8DBD-438F729E2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725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B847A-B41D-47FB-8DBD-438F729E23F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234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611FF-48A2-4066-B737-550329E865FC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020B2-1D68-4A9F-BF16-E4F7141D02BA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419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611FF-48A2-4066-B737-550329E865FC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020B2-1D68-4A9F-BF16-E4F7141D0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360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611FF-48A2-4066-B737-550329E865FC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020B2-1D68-4A9F-BF16-E4F7141D0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308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611FF-48A2-4066-B737-550329E865FC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020B2-1D68-4A9F-BF16-E4F7141D0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656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611FF-48A2-4066-B737-550329E865FC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020B2-1D68-4A9F-BF16-E4F7141D02BA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472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611FF-48A2-4066-B737-550329E865FC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020B2-1D68-4A9F-BF16-E4F7141D0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095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611FF-48A2-4066-B737-550329E865FC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020B2-1D68-4A9F-BF16-E4F7141D0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498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611FF-48A2-4066-B737-550329E865FC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020B2-1D68-4A9F-BF16-E4F7141D0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28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611FF-48A2-4066-B737-550329E865FC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020B2-1D68-4A9F-BF16-E4F7141D0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093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C4611FF-48A2-4066-B737-550329E865FC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B020B2-1D68-4A9F-BF16-E4F7141D0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544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611FF-48A2-4066-B737-550329E865FC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020B2-1D68-4A9F-BF16-E4F7141D0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66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C4611FF-48A2-4066-B737-550329E865FC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8B020B2-1D68-4A9F-BF16-E4F7141D02BA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186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antik.cap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9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90313"/>
            <a:ext cx="12186960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822" y="0"/>
            <a:ext cx="8989706" cy="757901"/>
          </a:xfrm>
        </p:spPr>
        <p:txBody>
          <a:bodyPr>
            <a:normAutofit fontScale="90000"/>
          </a:bodyPr>
          <a:lstStyle/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altLang="ru-RU" dirty="0" smtClean="0">
                <a:solidFill>
                  <a:srgbClr val="000000"/>
                </a:solidFill>
                <a:latin typeface="Montserrat"/>
                <a:hlinkClick r:id="rId3"/>
              </a:rPr>
              <a:t/>
            </a:r>
            <a:br>
              <a:rPr lang="ru-RU" altLang="ru-RU" dirty="0" smtClean="0">
                <a:solidFill>
                  <a:srgbClr val="000000"/>
                </a:solidFill>
                <a:latin typeface="Montserrat"/>
                <a:hlinkClick r:id="rId3"/>
              </a:rPr>
            </a:br>
            <a:r>
              <a:rPr lang="ru-RU" altLang="ru-RU" sz="3100" dirty="0" smtClean="0">
                <a:solidFill>
                  <a:schemeClr val="accent2">
                    <a:lumMod val="75000"/>
                  </a:schemeClr>
                </a:solidFill>
                <a:latin typeface="+mn-lt"/>
                <a:hlinkClick r:id="rId3"/>
              </a:rPr>
              <a:t>Янтиковский муниципальный округ Чувашской Республики</a:t>
            </a:r>
            <a:r>
              <a:rPr lang="ru-RU" altLang="ru-RU" sz="3100" dirty="0">
                <a:solidFill>
                  <a:schemeClr val="accent2">
                    <a:lumMod val="75000"/>
                  </a:schemeClr>
                </a:solidFill>
                <a:latin typeface="+mn-lt"/>
                <a:hlinkClick r:id="rId3"/>
              </a:rPr>
              <a:t/>
            </a:r>
            <a:br>
              <a:rPr lang="ru-RU" altLang="ru-RU" sz="3100" dirty="0">
                <a:solidFill>
                  <a:schemeClr val="accent2">
                    <a:lumMod val="75000"/>
                  </a:schemeClr>
                </a:solidFill>
                <a:latin typeface="+mn-lt"/>
                <a:hlinkClick r:id="rId3"/>
              </a:rPr>
            </a:br>
            <a:r>
              <a:rPr lang="ru-RU" altLang="ru-RU" sz="3100" dirty="0" smtClean="0">
                <a:solidFill>
                  <a:schemeClr val="accent2">
                    <a:lumMod val="75000"/>
                  </a:schemeClr>
                </a:solidFill>
                <a:latin typeface="+mn-lt"/>
                <a:hlinkClick r:id="rId3"/>
              </a:rPr>
              <a:t>Тăвай </a:t>
            </a:r>
            <a:r>
              <a:rPr lang="ru-RU" altLang="ru-RU" sz="3100" dirty="0">
                <a:solidFill>
                  <a:schemeClr val="accent2">
                    <a:lumMod val="75000"/>
                  </a:schemeClr>
                </a:solidFill>
                <a:latin typeface="+mn-lt"/>
                <a:hlinkClick r:id="rId3"/>
              </a:rPr>
              <a:t>муниципаллă </a:t>
            </a:r>
            <a:r>
              <a:rPr lang="ru-RU" altLang="ru-RU" sz="3100" dirty="0" smtClean="0">
                <a:solidFill>
                  <a:schemeClr val="accent2">
                    <a:lumMod val="75000"/>
                  </a:schemeClr>
                </a:solidFill>
                <a:latin typeface="+mn-lt"/>
                <a:hlinkClick r:id="rId3"/>
              </a:rPr>
              <a:t>округӗ</a:t>
            </a:r>
            <a:endParaRPr lang="ru-RU" altLang="ru-RU" sz="31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Picture 2" descr="Янтиковский муниципальный округ Чувашской Республики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976" y="636717"/>
            <a:ext cx="2488396" cy="248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0419" y="1677209"/>
            <a:ext cx="825093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       </a:t>
            </a:r>
            <a:r>
              <a:rPr lang="ru-RU" sz="4000" dirty="0" smtClean="0"/>
              <a:t>     </a:t>
            </a:r>
            <a:r>
              <a:rPr lang="ru-RU" sz="2500" b="1" i="1" dirty="0" smtClean="0">
                <a:solidFill>
                  <a:schemeClr val="accent2">
                    <a:lumMod val="75000"/>
                  </a:schemeClr>
                </a:solidFill>
              </a:rPr>
              <a:t>Номинация  </a:t>
            </a:r>
            <a:r>
              <a:rPr lang="ru-RU" sz="2500" b="1" i="1" dirty="0" smtClean="0">
                <a:solidFill>
                  <a:schemeClr val="accent2">
                    <a:lumMod val="75000"/>
                  </a:schemeClr>
                </a:solidFill>
              </a:rPr>
              <a:t>«Лучшая практика»</a:t>
            </a:r>
          </a:p>
          <a:p>
            <a:r>
              <a:rPr lang="ru-RU" sz="54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5400" b="1" i="1" dirty="0" smtClean="0">
                <a:solidFill>
                  <a:schemeClr val="accent2">
                    <a:lumMod val="75000"/>
                  </a:schemeClr>
                </a:solidFill>
              </a:rPr>
              <a:t>      </a:t>
            </a:r>
            <a:r>
              <a:rPr lang="ru-RU" sz="6600" b="1" i="1" dirty="0" smtClean="0">
                <a:solidFill>
                  <a:schemeClr val="accent1">
                    <a:lumMod val="75000"/>
                  </a:schemeClr>
                </a:solidFill>
              </a:rPr>
              <a:t>«Мы вместе»</a:t>
            </a:r>
            <a:endParaRPr lang="ru-RU" sz="6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8512" y="1135748"/>
            <a:ext cx="81320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i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Всероссийский конкурс профессионального мастерства в сфере социального обслуживания</a:t>
            </a:r>
            <a:endParaRPr lang="ru-RU" sz="2500" b="1" i="1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8512" y="714738"/>
            <a:ext cx="8284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БУ «Янтиковский ЦСОН» Минтруда Чувашии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619" y="3400758"/>
            <a:ext cx="3612268" cy="240817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287296" y="5783131"/>
            <a:ext cx="44849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Директор Афанасьева </a:t>
            </a:r>
            <a:r>
              <a:rPr lang="ru-RU" b="1" dirty="0">
                <a:solidFill>
                  <a:schemeClr val="accent1"/>
                </a:solidFill>
              </a:rPr>
              <a:t>Марина Алексеевна</a:t>
            </a:r>
            <a:endParaRPr lang="ru-RU" b="1" dirty="0"/>
          </a:p>
        </p:txBody>
      </p:sp>
      <p:pic>
        <p:nvPicPr>
          <p:cNvPr id="1026" name="Picture 2" descr="C:\Users\ЦСОН\Downloads\IMG_20240305_123347_098~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263" y="3375799"/>
            <a:ext cx="1874313" cy="245809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217691" y="5771375"/>
            <a:ext cx="5366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Социальный работник Федорова Наталия Юрьевна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1929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111" y="3036433"/>
            <a:ext cx="2945332" cy="30226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4" name="Прямоугольник 33"/>
          <p:cNvSpPr/>
          <p:nvPr/>
        </p:nvSpPr>
        <p:spPr>
          <a:xfrm>
            <a:off x="725056" y="1218055"/>
            <a:ext cx="10384689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200"/>
              </a:lnSpc>
            </a:pPr>
            <a:r>
              <a:rPr lang="ru-RU" sz="5600" b="1" cap="all" dirty="0">
                <a:solidFill>
                  <a:schemeClr val="bg1"/>
                </a:solidFill>
                <a:latin typeface="Cera Pro" panose="00000500000000000000" pitchFamily="2" charset="0"/>
              </a:rPr>
              <a:t>Поездка </a:t>
            </a:r>
            <a:r>
              <a:rPr lang="ru-RU" sz="5600" b="1" cap="all" dirty="0" smtClean="0">
                <a:solidFill>
                  <a:schemeClr val="bg1"/>
                </a:solidFill>
                <a:latin typeface="Cera Pro" panose="00000500000000000000" pitchFamily="2" charset="0"/>
              </a:rPr>
              <a:t>волонтеров округ</a:t>
            </a:r>
            <a:endParaRPr lang="ru-RU" sz="5600" b="1" cap="all" dirty="0">
              <a:solidFill>
                <a:schemeClr val="bg1"/>
              </a:solidFill>
              <a:latin typeface="Cera Pro" panose="00000500000000000000" pitchFamily="2" charset="0"/>
            </a:endParaRPr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7" y="1737359"/>
            <a:ext cx="2903117" cy="43217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731" y="1737359"/>
            <a:ext cx="3241307" cy="43217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809" y="1730067"/>
            <a:ext cx="2613555" cy="22162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110" y="1734717"/>
            <a:ext cx="2945332" cy="2208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TextBox 17"/>
          <p:cNvSpPr txBox="1"/>
          <p:nvPr/>
        </p:nvSpPr>
        <p:spPr>
          <a:xfrm>
            <a:off x="390616" y="106143"/>
            <a:ext cx="11603115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5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ПОЕЗДКА ВОЛОНТЕРОВ В ЗОНУ СВО</a:t>
            </a:r>
            <a:endParaRPr lang="ru-RU" sz="5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405" y="3953083"/>
            <a:ext cx="2638959" cy="21060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4746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69343" y="840178"/>
            <a:ext cx="9394689" cy="782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200"/>
              </a:lnSpc>
            </a:pPr>
            <a:r>
              <a:rPr lang="ru-RU" sz="5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ОЦЕНКА ДЕЯТЕЛЬНОСТИ</a:t>
            </a:r>
            <a:endParaRPr lang="ru-RU" sz="5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75" y="1968191"/>
            <a:ext cx="3015924" cy="41869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53535"/>
            <a:ext cx="2939455" cy="41925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899" y="1864094"/>
            <a:ext cx="2939455" cy="41925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C:\Users\ЦСОН\Downloads\CCI0703202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184" y="1864094"/>
            <a:ext cx="2939331" cy="419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39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3778" y="222044"/>
            <a:ext cx="10937584" cy="146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200"/>
              </a:lnSpc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ОСВЕЩЕНИЕ ДЕЯТЕЛЬНОСТИ В СОЦСЕТЯХ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70" y="1689112"/>
            <a:ext cx="3471756" cy="5168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889" y="1059703"/>
            <a:ext cx="4335015" cy="26790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888" y="3812021"/>
            <a:ext cx="4335016" cy="30459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739" y="1689113"/>
            <a:ext cx="2855810" cy="5168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4222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3" name="Forma libre 9">
            <a:extLst>
              <a:ext uri="{FF2B5EF4-FFF2-40B4-BE49-F238E27FC236}">
                <a16:creationId xmlns="" xmlns:a16="http://schemas.microsoft.com/office/drawing/2014/main" id="{C93D9380-C907-124A-8809-863D2DFBB415}"/>
              </a:ext>
            </a:extLst>
          </p:cNvPr>
          <p:cNvSpPr/>
          <p:nvPr/>
        </p:nvSpPr>
        <p:spPr>
          <a:xfrm>
            <a:off x="777948" y="4321524"/>
            <a:ext cx="301831" cy="211578"/>
          </a:xfrm>
          <a:custGeom>
            <a:avLst/>
            <a:gdLst>
              <a:gd name="connsiteX0" fmla="*/ 5830005 w 5829300"/>
              <a:gd name="connsiteY0" fmla="*/ 390287 h 4086225"/>
              <a:gd name="connsiteX1" fmla="*/ 5830005 w 5829300"/>
              <a:gd name="connsiteY1" fmla="*/ 367617 h 4086225"/>
              <a:gd name="connsiteX2" fmla="*/ 5723049 w 5829300"/>
              <a:gd name="connsiteY2" fmla="*/ 115462 h 4086225"/>
              <a:gd name="connsiteX3" fmla="*/ 5715257 w 5829300"/>
              <a:gd name="connsiteY3" fmla="*/ 107671 h 4086225"/>
              <a:gd name="connsiteX4" fmla="*/ 5707466 w 5829300"/>
              <a:gd name="connsiteY4" fmla="*/ 99879 h 4086225"/>
              <a:gd name="connsiteX5" fmla="*/ 5661431 w 5829300"/>
              <a:gd name="connsiteY5" fmla="*/ 61627 h 4086225"/>
              <a:gd name="connsiteX6" fmla="*/ 5645849 w 5829300"/>
              <a:gd name="connsiteY6" fmla="*/ 53835 h 4086225"/>
              <a:gd name="connsiteX7" fmla="*/ 5592014 w 5829300"/>
              <a:gd name="connsiteY7" fmla="*/ 31166 h 4086225"/>
              <a:gd name="connsiteX8" fmla="*/ 5576431 w 5829300"/>
              <a:gd name="connsiteY8" fmla="*/ 23374 h 4086225"/>
              <a:gd name="connsiteX9" fmla="*/ 5507727 w 5829300"/>
              <a:gd name="connsiteY9" fmla="*/ 7791 h 4086225"/>
              <a:gd name="connsiteX10" fmla="*/ 5492144 w 5829300"/>
              <a:gd name="connsiteY10" fmla="*/ 7791 h 4086225"/>
              <a:gd name="connsiteX11" fmla="*/ 5407857 w 5829300"/>
              <a:gd name="connsiteY11" fmla="*/ 0 h 4086225"/>
              <a:gd name="connsiteX12" fmla="*/ 413642 w 5829300"/>
              <a:gd name="connsiteY12" fmla="*/ 0 h 4086225"/>
              <a:gd name="connsiteX13" fmla="*/ 321564 w 5829300"/>
              <a:gd name="connsiteY13" fmla="*/ 7791 h 4086225"/>
              <a:gd name="connsiteX14" fmla="*/ 298895 w 5829300"/>
              <a:gd name="connsiteY14" fmla="*/ 15583 h 4086225"/>
              <a:gd name="connsiteX15" fmla="*/ 237982 w 5829300"/>
              <a:gd name="connsiteY15" fmla="*/ 31166 h 4086225"/>
              <a:gd name="connsiteX16" fmla="*/ 222399 w 5829300"/>
              <a:gd name="connsiteY16" fmla="*/ 38957 h 4086225"/>
              <a:gd name="connsiteX17" fmla="*/ 168564 w 5829300"/>
              <a:gd name="connsiteY17" fmla="*/ 61627 h 4086225"/>
              <a:gd name="connsiteX18" fmla="*/ 160772 w 5829300"/>
              <a:gd name="connsiteY18" fmla="*/ 69418 h 4086225"/>
              <a:gd name="connsiteX19" fmla="*/ 114729 w 5829300"/>
              <a:gd name="connsiteY19" fmla="*/ 99879 h 4086225"/>
              <a:gd name="connsiteX20" fmla="*/ 92059 w 5829300"/>
              <a:gd name="connsiteY20" fmla="*/ 122549 h 4086225"/>
              <a:gd name="connsiteX21" fmla="*/ 0 w 5829300"/>
              <a:gd name="connsiteY21" fmla="*/ 329375 h 4086225"/>
              <a:gd name="connsiteX22" fmla="*/ 0 w 5829300"/>
              <a:gd name="connsiteY22" fmla="*/ 344957 h 4086225"/>
              <a:gd name="connsiteX23" fmla="*/ 0 w 5829300"/>
              <a:gd name="connsiteY23" fmla="*/ 3749040 h 4086225"/>
              <a:gd name="connsiteX24" fmla="*/ 0 w 5829300"/>
              <a:gd name="connsiteY24" fmla="*/ 3764623 h 4086225"/>
              <a:gd name="connsiteX25" fmla="*/ 145199 w 5829300"/>
              <a:gd name="connsiteY25" fmla="*/ 4016778 h 4086225"/>
              <a:gd name="connsiteX26" fmla="*/ 397354 w 5829300"/>
              <a:gd name="connsiteY26" fmla="*/ 4093274 h 4086225"/>
              <a:gd name="connsiteX27" fmla="*/ 5423440 w 5829300"/>
              <a:gd name="connsiteY27" fmla="*/ 4093274 h 4086225"/>
              <a:gd name="connsiteX28" fmla="*/ 5431232 w 5829300"/>
              <a:gd name="connsiteY28" fmla="*/ 4093274 h 4086225"/>
              <a:gd name="connsiteX29" fmla="*/ 5431232 w 5829300"/>
              <a:gd name="connsiteY29" fmla="*/ 4093274 h 4086225"/>
              <a:gd name="connsiteX30" fmla="*/ 5507727 w 5829300"/>
              <a:gd name="connsiteY30" fmla="*/ 4085482 h 4086225"/>
              <a:gd name="connsiteX31" fmla="*/ 5523310 w 5829300"/>
              <a:gd name="connsiteY31" fmla="*/ 4085482 h 4086225"/>
              <a:gd name="connsiteX32" fmla="*/ 5584222 w 5829300"/>
              <a:gd name="connsiteY32" fmla="*/ 4069900 h 4086225"/>
              <a:gd name="connsiteX33" fmla="*/ 5592014 w 5829300"/>
              <a:gd name="connsiteY33" fmla="*/ 4069900 h 4086225"/>
              <a:gd name="connsiteX34" fmla="*/ 5829291 w 5829300"/>
              <a:gd name="connsiteY34" fmla="*/ 3725666 h 4086225"/>
              <a:gd name="connsiteX35" fmla="*/ 5829291 w 5829300"/>
              <a:gd name="connsiteY35" fmla="*/ 3702996 h 4086225"/>
              <a:gd name="connsiteX36" fmla="*/ 5829291 w 5829300"/>
              <a:gd name="connsiteY36" fmla="*/ 3695205 h 4086225"/>
              <a:gd name="connsiteX37" fmla="*/ 5829291 w 5829300"/>
              <a:gd name="connsiteY37" fmla="*/ 3687413 h 4086225"/>
              <a:gd name="connsiteX38" fmla="*/ 5829291 w 5829300"/>
              <a:gd name="connsiteY38" fmla="*/ 412956 h 4086225"/>
              <a:gd name="connsiteX39" fmla="*/ 5829291 w 5829300"/>
              <a:gd name="connsiteY39" fmla="*/ 397373 h 4086225"/>
              <a:gd name="connsiteX40" fmla="*/ 5830005 w 5829300"/>
              <a:gd name="connsiteY40" fmla="*/ 390287 h 4086225"/>
              <a:gd name="connsiteX41" fmla="*/ 5340573 w 5829300"/>
              <a:gd name="connsiteY41" fmla="*/ 283340 h 4086225"/>
              <a:gd name="connsiteX42" fmla="*/ 2930938 w 5829300"/>
              <a:gd name="connsiteY42" fmla="*/ 2631348 h 4086225"/>
              <a:gd name="connsiteX43" fmla="*/ 2379879 w 5829300"/>
              <a:gd name="connsiteY43" fmla="*/ 2095871 h 4086225"/>
              <a:gd name="connsiteX44" fmla="*/ 2379879 w 5829300"/>
              <a:gd name="connsiteY44" fmla="*/ 2095871 h 4086225"/>
              <a:gd name="connsiteX45" fmla="*/ 490147 w 5829300"/>
              <a:gd name="connsiteY45" fmla="*/ 282626 h 4086225"/>
              <a:gd name="connsiteX46" fmla="*/ 5340573 w 5829300"/>
              <a:gd name="connsiteY46" fmla="*/ 282626 h 4086225"/>
              <a:gd name="connsiteX47" fmla="*/ 5340573 w 5829300"/>
              <a:gd name="connsiteY47" fmla="*/ 283340 h 4086225"/>
              <a:gd name="connsiteX48" fmla="*/ 284026 w 5829300"/>
              <a:gd name="connsiteY48" fmla="*/ 3656962 h 4086225"/>
              <a:gd name="connsiteX49" fmla="*/ 284026 w 5829300"/>
              <a:gd name="connsiteY49" fmla="*/ 474583 h 4086225"/>
              <a:gd name="connsiteX50" fmla="*/ 2066106 w 5829300"/>
              <a:gd name="connsiteY50" fmla="*/ 2187959 h 4086225"/>
              <a:gd name="connsiteX51" fmla="*/ 284026 w 5829300"/>
              <a:gd name="connsiteY51" fmla="*/ 3656962 h 4086225"/>
              <a:gd name="connsiteX52" fmla="*/ 2854442 w 5829300"/>
              <a:gd name="connsiteY52" fmla="*/ 3817039 h 4086225"/>
              <a:gd name="connsiteX53" fmla="*/ 536181 w 5829300"/>
              <a:gd name="connsiteY53" fmla="*/ 3817039 h 4086225"/>
              <a:gd name="connsiteX54" fmla="*/ 2272932 w 5829300"/>
              <a:gd name="connsiteY54" fmla="*/ 2394071 h 4086225"/>
              <a:gd name="connsiteX55" fmla="*/ 2831068 w 5829300"/>
              <a:gd name="connsiteY55" fmla="*/ 2937339 h 4086225"/>
              <a:gd name="connsiteX56" fmla="*/ 2899772 w 5829300"/>
              <a:gd name="connsiteY56" fmla="*/ 2975591 h 4086225"/>
              <a:gd name="connsiteX57" fmla="*/ 2907564 w 5829300"/>
              <a:gd name="connsiteY57" fmla="*/ 2975591 h 4086225"/>
              <a:gd name="connsiteX58" fmla="*/ 2923146 w 5829300"/>
              <a:gd name="connsiteY58" fmla="*/ 2975591 h 4086225"/>
              <a:gd name="connsiteX59" fmla="*/ 2923146 w 5829300"/>
              <a:gd name="connsiteY59" fmla="*/ 2975591 h 4086225"/>
              <a:gd name="connsiteX60" fmla="*/ 2938729 w 5829300"/>
              <a:gd name="connsiteY60" fmla="*/ 2975591 h 4086225"/>
              <a:gd name="connsiteX61" fmla="*/ 2946521 w 5829300"/>
              <a:gd name="connsiteY61" fmla="*/ 2975591 h 4086225"/>
              <a:gd name="connsiteX62" fmla="*/ 3015225 w 5829300"/>
              <a:gd name="connsiteY62" fmla="*/ 2937339 h 4086225"/>
              <a:gd name="connsiteX63" fmla="*/ 3542910 w 5829300"/>
              <a:gd name="connsiteY63" fmla="*/ 2424532 h 4086225"/>
              <a:gd name="connsiteX64" fmla="*/ 5286737 w 5829300"/>
              <a:gd name="connsiteY64" fmla="*/ 3817049 h 4086225"/>
              <a:gd name="connsiteX65" fmla="*/ 2854442 w 5829300"/>
              <a:gd name="connsiteY65" fmla="*/ 3817049 h 4086225"/>
              <a:gd name="connsiteX66" fmla="*/ 5546684 w 5829300"/>
              <a:gd name="connsiteY66" fmla="*/ 3664048 h 4086225"/>
              <a:gd name="connsiteX67" fmla="*/ 3756822 w 5829300"/>
              <a:gd name="connsiteY67" fmla="*/ 2218411 h 4086225"/>
              <a:gd name="connsiteX68" fmla="*/ 5546684 w 5829300"/>
              <a:gd name="connsiteY68" fmla="*/ 474574 h 4086225"/>
              <a:gd name="connsiteX69" fmla="*/ 5546684 w 5829300"/>
              <a:gd name="connsiteY69" fmla="*/ 3664048 h 408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5829300" h="4086225">
                <a:moveTo>
                  <a:pt x="5830005" y="390287"/>
                </a:moveTo>
                <a:lnTo>
                  <a:pt x="5830005" y="367617"/>
                </a:lnTo>
                <a:cubicBezTo>
                  <a:pt x="5830005" y="283331"/>
                  <a:pt x="5791753" y="184166"/>
                  <a:pt x="5723049" y="115462"/>
                </a:cubicBezTo>
                <a:lnTo>
                  <a:pt x="5715257" y="107671"/>
                </a:lnTo>
                <a:cubicBezTo>
                  <a:pt x="5715257" y="107671"/>
                  <a:pt x="5707466" y="107671"/>
                  <a:pt x="5707466" y="99879"/>
                </a:cubicBezTo>
                <a:cubicBezTo>
                  <a:pt x="5691883" y="84296"/>
                  <a:pt x="5677005" y="77210"/>
                  <a:pt x="5661431" y="61627"/>
                </a:cubicBezTo>
                <a:cubicBezTo>
                  <a:pt x="5653640" y="61627"/>
                  <a:pt x="5653640" y="53835"/>
                  <a:pt x="5645849" y="53835"/>
                </a:cubicBezTo>
                <a:cubicBezTo>
                  <a:pt x="5630266" y="46044"/>
                  <a:pt x="5607596" y="38252"/>
                  <a:pt x="5592014" y="31166"/>
                </a:cubicBezTo>
                <a:cubicBezTo>
                  <a:pt x="5584222" y="31166"/>
                  <a:pt x="5584222" y="23374"/>
                  <a:pt x="5576431" y="23374"/>
                </a:cubicBezTo>
                <a:cubicBezTo>
                  <a:pt x="5553761" y="15583"/>
                  <a:pt x="5530396" y="7791"/>
                  <a:pt x="5507727" y="7791"/>
                </a:cubicBezTo>
                <a:cubicBezTo>
                  <a:pt x="5499935" y="7791"/>
                  <a:pt x="5499935" y="7791"/>
                  <a:pt x="5492144" y="7791"/>
                </a:cubicBezTo>
                <a:cubicBezTo>
                  <a:pt x="5469475" y="7791"/>
                  <a:pt x="5438318" y="0"/>
                  <a:pt x="5407857" y="0"/>
                </a:cubicBezTo>
                <a:lnTo>
                  <a:pt x="413642" y="0"/>
                </a:lnTo>
                <a:cubicBezTo>
                  <a:pt x="383181" y="0"/>
                  <a:pt x="352730" y="0"/>
                  <a:pt x="321564" y="7791"/>
                </a:cubicBezTo>
                <a:cubicBezTo>
                  <a:pt x="313773" y="7791"/>
                  <a:pt x="305981" y="7791"/>
                  <a:pt x="298895" y="15583"/>
                </a:cubicBezTo>
                <a:cubicBezTo>
                  <a:pt x="276225" y="23374"/>
                  <a:pt x="252851" y="23374"/>
                  <a:pt x="237982" y="31166"/>
                </a:cubicBezTo>
                <a:cubicBezTo>
                  <a:pt x="230191" y="31166"/>
                  <a:pt x="230191" y="38957"/>
                  <a:pt x="222399" y="38957"/>
                </a:cubicBezTo>
                <a:cubicBezTo>
                  <a:pt x="206816" y="46749"/>
                  <a:pt x="184147" y="54540"/>
                  <a:pt x="168564" y="61627"/>
                </a:cubicBezTo>
                <a:lnTo>
                  <a:pt x="160772" y="69418"/>
                </a:lnTo>
                <a:cubicBezTo>
                  <a:pt x="145190" y="77210"/>
                  <a:pt x="130312" y="92088"/>
                  <a:pt x="114729" y="99879"/>
                </a:cubicBezTo>
                <a:cubicBezTo>
                  <a:pt x="106937" y="107671"/>
                  <a:pt x="99146" y="115462"/>
                  <a:pt x="92059" y="122549"/>
                </a:cubicBezTo>
                <a:cubicBezTo>
                  <a:pt x="38252" y="183471"/>
                  <a:pt x="7791" y="252879"/>
                  <a:pt x="0" y="329375"/>
                </a:cubicBezTo>
                <a:cubicBezTo>
                  <a:pt x="0" y="337166"/>
                  <a:pt x="0" y="337166"/>
                  <a:pt x="0" y="344957"/>
                </a:cubicBezTo>
                <a:lnTo>
                  <a:pt x="0" y="3749040"/>
                </a:lnTo>
                <a:cubicBezTo>
                  <a:pt x="0" y="3756832"/>
                  <a:pt x="0" y="3756832"/>
                  <a:pt x="0" y="3764623"/>
                </a:cubicBezTo>
                <a:cubicBezTo>
                  <a:pt x="15583" y="3871579"/>
                  <a:pt x="68704" y="3963657"/>
                  <a:pt x="145199" y="4016778"/>
                </a:cubicBezTo>
                <a:cubicBezTo>
                  <a:pt x="213903" y="4062813"/>
                  <a:pt x="298190" y="4093274"/>
                  <a:pt x="397354" y="4093274"/>
                </a:cubicBezTo>
                <a:lnTo>
                  <a:pt x="5423440" y="4093274"/>
                </a:lnTo>
                <a:cubicBezTo>
                  <a:pt x="5423440" y="4093274"/>
                  <a:pt x="5423440" y="4093274"/>
                  <a:pt x="5431232" y="4093274"/>
                </a:cubicBezTo>
                <a:lnTo>
                  <a:pt x="5431232" y="4093274"/>
                </a:lnTo>
                <a:cubicBezTo>
                  <a:pt x="5453901" y="4093274"/>
                  <a:pt x="5485057" y="4093274"/>
                  <a:pt x="5507727" y="4085482"/>
                </a:cubicBezTo>
                <a:cubicBezTo>
                  <a:pt x="5515518" y="4085482"/>
                  <a:pt x="5515518" y="4085482"/>
                  <a:pt x="5523310" y="4085482"/>
                </a:cubicBezTo>
                <a:cubicBezTo>
                  <a:pt x="5545979" y="4077691"/>
                  <a:pt x="5569353" y="4077691"/>
                  <a:pt x="5584222" y="4069900"/>
                </a:cubicBezTo>
                <a:lnTo>
                  <a:pt x="5592014" y="4069900"/>
                </a:lnTo>
                <a:cubicBezTo>
                  <a:pt x="5760587" y="4008987"/>
                  <a:pt x="5829291" y="3863073"/>
                  <a:pt x="5829291" y="3725666"/>
                </a:cubicBezTo>
                <a:lnTo>
                  <a:pt x="5829291" y="3702996"/>
                </a:lnTo>
                <a:lnTo>
                  <a:pt x="5829291" y="3695205"/>
                </a:lnTo>
                <a:lnTo>
                  <a:pt x="5829291" y="3687413"/>
                </a:lnTo>
                <a:lnTo>
                  <a:pt x="5829291" y="412956"/>
                </a:lnTo>
                <a:cubicBezTo>
                  <a:pt x="5829291" y="405165"/>
                  <a:pt x="5829291" y="405165"/>
                  <a:pt x="5829291" y="397373"/>
                </a:cubicBezTo>
                <a:cubicBezTo>
                  <a:pt x="5830005" y="398078"/>
                  <a:pt x="5830005" y="398078"/>
                  <a:pt x="5830005" y="390287"/>
                </a:cubicBezTo>
                <a:close/>
                <a:moveTo>
                  <a:pt x="5340573" y="283340"/>
                </a:moveTo>
                <a:lnTo>
                  <a:pt x="2930938" y="2631348"/>
                </a:lnTo>
                <a:lnTo>
                  <a:pt x="2379879" y="2095871"/>
                </a:lnTo>
                <a:lnTo>
                  <a:pt x="2379879" y="2095871"/>
                </a:lnTo>
                <a:lnTo>
                  <a:pt x="490147" y="282626"/>
                </a:lnTo>
                <a:lnTo>
                  <a:pt x="5340573" y="282626"/>
                </a:lnTo>
                <a:lnTo>
                  <a:pt x="5340573" y="283340"/>
                </a:lnTo>
                <a:close/>
                <a:moveTo>
                  <a:pt x="284026" y="3656962"/>
                </a:moveTo>
                <a:lnTo>
                  <a:pt x="284026" y="474583"/>
                </a:lnTo>
                <a:lnTo>
                  <a:pt x="2066106" y="2187959"/>
                </a:lnTo>
                <a:lnTo>
                  <a:pt x="284026" y="3656962"/>
                </a:lnTo>
                <a:close/>
                <a:moveTo>
                  <a:pt x="2854442" y="3817039"/>
                </a:moveTo>
                <a:lnTo>
                  <a:pt x="536181" y="3817039"/>
                </a:lnTo>
                <a:lnTo>
                  <a:pt x="2272932" y="2394071"/>
                </a:lnTo>
                <a:lnTo>
                  <a:pt x="2831068" y="2937339"/>
                </a:lnTo>
                <a:cubicBezTo>
                  <a:pt x="2853738" y="2960008"/>
                  <a:pt x="2877112" y="2967800"/>
                  <a:pt x="2899772" y="2975591"/>
                </a:cubicBezTo>
                <a:lnTo>
                  <a:pt x="2907564" y="2975591"/>
                </a:lnTo>
                <a:cubicBezTo>
                  <a:pt x="2915355" y="2975591"/>
                  <a:pt x="2915355" y="2975591"/>
                  <a:pt x="2923146" y="2975591"/>
                </a:cubicBezTo>
                <a:lnTo>
                  <a:pt x="2923146" y="2975591"/>
                </a:lnTo>
                <a:cubicBezTo>
                  <a:pt x="2930938" y="2975591"/>
                  <a:pt x="2938729" y="2975591"/>
                  <a:pt x="2938729" y="2975591"/>
                </a:cubicBezTo>
                <a:lnTo>
                  <a:pt x="2946521" y="2975591"/>
                </a:lnTo>
                <a:cubicBezTo>
                  <a:pt x="2969190" y="2967800"/>
                  <a:pt x="3000347" y="2960008"/>
                  <a:pt x="3015225" y="2937339"/>
                </a:cubicBezTo>
                <a:lnTo>
                  <a:pt x="3542910" y="2424532"/>
                </a:lnTo>
                <a:lnTo>
                  <a:pt x="5286737" y="3817049"/>
                </a:lnTo>
                <a:lnTo>
                  <a:pt x="2854442" y="3817049"/>
                </a:lnTo>
                <a:close/>
                <a:moveTo>
                  <a:pt x="5546684" y="3664048"/>
                </a:moveTo>
                <a:lnTo>
                  <a:pt x="3756822" y="2218411"/>
                </a:lnTo>
                <a:lnTo>
                  <a:pt x="5546684" y="474574"/>
                </a:lnTo>
                <a:lnTo>
                  <a:pt x="5546684" y="3664048"/>
                </a:lnTo>
                <a:close/>
              </a:path>
            </a:pathLst>
          </a:custGeom>
          <a:solidFill>
            <a:srgbClr val="007EF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" name="Forma libre 23">
            <a:extLst>
              <a:ext uri="{FF2B5EF4-FFF2-40B4-BE49-F238E27FC236}">
                <a16:creationId xmlns="" xmlns:a16="http://schemas.microsoft.com/office/drawing/2014/main" id="{AD715DED-9981-D246-BD9B-0F19EE25A00A}"/>
              </a:ext>
            </a:extLst>
          </p:cNvPr>
          <p:cNvSpPr/>
          <p:nvPr/>
        </p:nvSpPr>
        <p:spPr>
          <a:xfrm>
            <a:off x="4947912" y="4210372"/>
            <a:ext cx="227257" cy="322729"/>
          </a:xfrm>
          <a:custGeom>
            <a:avLst/>
            <a:gdLst>
              <a:gd name="connsiteX0" fmla="*/ 4773515 w 4823113"/>
              <a:gd name="connsiteY0" fmla="*/ 1936441 h 6849340"/>
              <a:gd name="connsiteX1" fmla="*/ 2421628 w 4823113"/>
              <a:gd name="connsiteY1" fmla="*/ 0 h 6849340"/>
              <a:gd name="connsiteX2" fmla="*/ 1939707 w 4823113"/>
              <a:gd name="connsiteY2" fmla="*/ 47227 h 6849340"/>
              <a:gd name="connsiteX3" fmla="*/ 409100 w 4823113"/>
              <a:gd name="connsiteY3" fmla="*/ 1067051 h 6849340"/>
              <a:gd name="connsiteX4" fmla="*/ 50501 w 4823113"/>
              <a:gd name="connsiteY4" fmla="*/ 2889790 h 6849340"/>
              <a:gd name="connsiteX5" fmla="*/ 465955 w 4823113"/>
              <a:gd name="connsiteY5" fmla="*/ 4042557 h 6849340"/>
              <a:gd name="connsiteX6" fmla="*/ 1741171 w 4823113"/>
              <a:gd name="connsiteY6" fmla="*/ 6167914 h 6849340"/>
              <a:gd name="connsiteX7" fmla="*/ 2119010 w 4823113"/>
              <a:gd name="connsiteY7" fmla="*/ 6677822 h 6849340"/>
              <a:gd name="connsiteX8" fmla="*/ 2119010 w 4823113"/>
              <a:gd name="connsiteY8" fmla="*/ 6687442 h 6849340"/>
              <a:gd name="connsiteX9" fmla="*/ 2146997 w 4823113"/>
              <a:gd name="connsiteY9" fmla="*/ 6725049 h 6849340"/>
              <a:gd name="connsiteX10" fmla="*/ 2156617 w 4823113"/>
              <a:gd name="connsiteY10" fmla="*/ 6734669 h 6849340"/>
              <a:gd name="connsiteX11" fmla="*/ 2412008 w 4823113"/>
              <a:gd name="connsiteY11" fmla="*/ 6857117 h 6849340"/>
              <a:gd name="connsiteX12" fmla="*/ 2695386 w 4823113"/>
              <a:gd name="connsiteY12" fmla="*/ 6705808 h 6849340"/>
              <a:gd name="connsiteX13" fmla="*/ 3696844 w 4823113"/>
              <a:gd name="connsiteY13" fmla="*/ 5251297 h 6849340"/>
              <a:gd name="connsiteX14" fmla="*/ 4707923 w 4823113"/>
              <a:gd name="connsiteY14" fmla="*/ 3163547 h 6849340"/>
              <a:gd name="connsiteX15" fmla="*/ 4773515 w 4823113"/>
              <a:gd name="connsiteY15" fmla="*/ 1936441 h 6849340"/>
              <a:gd name="connsiteX16" fmla="*/ 4366816 w 4823113"/>
              <a:gd name="connsiteY16" fmla="*/ 3060339 h 6849340"/>
              <a:gd name="connsiteX17" fmla="*/ 3394226 w 4823113"/>
              <a:gd name="connsiteY17" fmla="*/ 5063248 h 6849340"/>
              <a:gd name="connsiteX18" fmla="*/ 2421637 w 4823113"/>
              <a:gd name="connsiteY18" fmla="*/ 6480152 h 6849340"/>
              <a:gd name="connsiteX19" fmla="*/ 2412017 w 4823113"/>
              <a:gd name="connsiteY19" fmla="*/ 6489772 h 6849340"/>
              <a:gd name="connsiteX20" fmla="*/ 2402396 w 4823113"/>
              <a:gd name="connsiteY20" fmla="*/ 6470532 h 6849340"/>
              <a:gd name="connsiteX21" fmla="*/ 2392776 w 4823113"/>
              <a:gd name="connsiteY21" fmla="*/ 6460912 h 6849340"/>
              <a:gd name="connsiteX22" fmla="*/ 2392776 w 4823113"/>
              <a:gd name="connsiteY22" fmla="*/ 6460912 h 6849340"/>
              <a:gd name="connsiteX23" fmla="*/ 2024557 w 4823113"/>
              <a:gd name="connsiteY23" fmla="*/ 5951004 h 6849340"/>
              <a:gd name="connsiteX24" fmla="*/ 777328 w 4823113"/>
              <a:gd name="connsiteY24" fmla="*/ 3882494 h 6849340"/>
              <a:gd name="connsiteX25" fmla="*/ 389868 w 4823113"/>
              <a:gd name="connsiteY25" fmla="*/ 2805823 h 6849340"/>
              <a:gd name="connsiteX26" fmla="*/ 692495 w 4823113"/>
              <a:gd name="connsiteY26" fmla="*/ 1247230 h 6849340"/>
              <a:gd name="connsiteX27" fmla="*/ 2005316 w 4823113"/>
              <a:gd name="connsiteY27" fmla="*/ 377848 h 6849340"/>
              <a:gd name="connsiteX28" fmla="*/ 2420771 w 4823113"/>
              <a:gd name="connsiteY28" fmla="*/ 340242 h 6849340"/>
              <a:gd name="connsiteX29" fmla="*/ 4432425 w 4823113"/>
              <a:gd name="connsiteY29" fmla="*/ 2002917 h 6849340"/>
              <a:gd name="connsiteX30" fmla="*/ 4366816 w 4823113"/>
              <a:gd name="connsiteY30" fmla="*/ 3060339 h 6849340"/>
              <a:gd name="connsiteX31" fmla="*/ 2392768 w 4823113"/>
              <a:gd name="connsiteY31" fmla="*/ 1265596 h 6849340"/>
              <a:gd name="connsiteX32" fmla="*/ 1278481 w 4823113"/>
              <a:gd name="connsiteY32" fmla="*/ 2379882 h 6849340"/>
              <a:gd name="connsiteX33" fmla="*/ 2392768 w 4823113"/>
              <a:gd name="connsiteY33" fmla="*/ 3494168 h 6849340"/>
              <a:gd name="connsiteX34" fmla="*/ 3507054 w 4823113"/>
              <a:gd name="connsiteY34" fmla="*/ 2379882 h 6849340"/>
              <a:gd name="connsiteX35" fmla="*/ 2392768 w 4823113"/>
              <a:gd name="connsiteY35" fmla="*/ 1265596 h 6849340"/>
              <a:gd name="connsiteX36" fmla="*/ 2392768 w 4823113"/>
              <a:gd name="connsiteY36" fmla="*/ 3145181 h 6849340"/>
              <a:gd name="connsiteX37" fmla="*/ 1627460 w 4823113"/>
              <a:gd name="connsiteY37" fmla="*/ 2379873 h 6849340"/>
              <a:gd name="connsiteX38" fmla="*/ 2392768 w 4823113"/>
              <a:gd name="connsiteY38" fmla="*/ 1614565 h 6849340"/>
              <a:gd name="connsiteX39" fmla="*/ 3158075 w 4823113"/>
              <a:gd name="connsiteY39" fmla="*/ 2379873 h 6849340"/>
              <a:gd name="connsiteX40" fmla="*/ 2392768 w 4823113"/>
              <a:gd name="connsiteY40" fmla="*/ 3145181 h 684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823113" h="6849340">
                <a:moveTo>
                  <a:pt x="4773515" y="1936441"/>
                </a:moveTo>
                <a:cubicBezTo>
                  <a:pt x="4537365" y="793294"/>
                  <a:pt x="3564776" y="0"/>
                  <a:pt x="2421628" y="0"/>
                </a:cubicBezTo>
                <a:cubicBezTo>
                  <a:pt x="2260699" y="0"/>
                  <a:pt x="2100636" y="19240"/>
                  <a:pt x="1939707" y="47227"/>
                </a:cubicBezTo>
                <a:cubicBezTo>
                  <a:pt x="1306467" y="169675"/>
                  <a:pt x="768573" y="529157"/>
                  <a:pt x="409100" y="1067051"/>
                </a:cubicBezTo>
                <a:cubicBezTo>
                  <a:pt x="50501" y="1605828"/>
                  <a:pt x="-82442" y="2247805"/>
                  <a:pt x="50501" y="2889790"/>
                </a:cubicBezTo>
                <a:cubicBezTo>
                  <a:pt x="135343" y="3314865"/>
                  <a:pt x="305892" y="3711945"/>
                  <a:pt x="465955" y="4042557"/>
                </a:cubicBezTo>
                <a:cubicBezTo>
                  <a:pt x="777328" y="4703783"/>
                  <a:pt x="1184028" y="5374620"/>
                  <a:pt x="1741171" y="6167914"/>
                </a:cubicBezTo>
                <a:cubicBezTo>
                  <a:pt x="1863619" y="6337598"/>
                  <a:pt x="1986942" y="6508147"/>
                  <a:pt x="2119010" y="6677822"/>
                </a:cubicBezTo>
                <a:cubicBezTo>
                  <a:pt x="2119010" y="6677822"/>
                  <a:pt x="2119010" y="6677822"/>
                  <a:pt x="2119010" y="6687442"/>
                </a:cubicBezTo>
                <a:lnTo>
                  <a:pt x="2146997" y="6725049"/>
                </a:lnTo>
                <a:lnTo>
                  <a:pt x="2156617" y="6734669"/>
                </a:lnTo>
                <a:cubicBezTo>
                  <a:pt x="2223093" y="6819511"/>
                  <a:pt x="2317546" y="6857117"/>
                  <a:pt x="2412008" y="6857117"/>
                </a:cubicBezTo>
                <a:cubicBezTo>
                  <a:pt x="2478484" y="6857117"/>
                  <a:pt x="2591312" y="6829131"/>
                  <a:pt x="2695386" y="6705808"/>
                </a:cubicBezTo>
                <a:cubicBezTo>
                  <a:pt x="3073225" y="6214266"/>
                  <a:pt x="3394218" y="5733219"/>
                  <a:pt x="3696844" y="5251297"/>
                </a:cubicBezTo>
                <a:cubicBezTo>
                  <a:pt x="4037077" y="4703774"/>
                  <a:pt x="4452532" y="3976081"/>
                  <a:pt x="4707923" y="3163547"/>
                </a:cubicBezTo>
                <a:cubicBezTo>
                  <a:pt x="4839117" y="2748101"/>
                  <a:pt x="4858357" y="2332647"/>
                  <a:pt x="4773515" y="1936441"/>
                </a:cubicBezTo>
                <a:close/>
                <a:moveTo>
                  <a:pt x="4366816" y="3060339"/>
                </a:moveTo>
                <a:cubicBezTo>
                  <a:pt x="4121044" y="3835267"/>
                  <a:pt x="3715210" y="4534099"/>
                  <a:pt x="3394226" y="5063248"/>
                </a:cubicBezTo>
                <a:cubicBezTo>
                  <a:pt x="3101220" y="5535549"/>
                  <a:pt x="2780236" y="5998230"/>
                  <a:pt x="2421637" y="6480152"/>
                </a:cubicBezTo>
                <a:cubicBezTo>
                  <a:pt x="2421637" y="6480152"/>
                  <a:pt x="2421637" y="6489772"/>
                  <a:pt x="2412017" y="6489772"/>
                </a:cubicBezTo>
                <a:lnTo>
                  <a:pt x="2402396" y="6470532"/>
                </a:lnTo>
                <a:cubicBezTo>
                  <a:pt x="2402396" y="6470532"/>
                  <a:pt x="2402396" y="6460912"/>
                  <a:pt x="2392776" y="6460912"/>
                </a:cubicBezTo>
                <a:lnTo>
                  <a:pt x="2392776" y="6460912"/>
                </a:lnTo>
                <a:cubicBezTo>
                  <a:pt x="2270328" y="6291237"/>
                  <a:pt x="2147005" y="6120678"/>
                  <a:pt x="2024557" y="5951004"/>
                </a:cubicBezTo>
                <a:cubicBezTo>
                  <a:pt x="1477034" y="5176076"/>
                  <a:pt x="1079954" y="4524479"/>
                  <a:pt x="777328" y="3882494"/>
                </a:cubicBezTo>
                <a:cubicBezTo>
                  <a:pt x="626019" y="3571122"/>
                  <a:pt x="465955" y="3202028"/>
                  <a:pt x="389868" y="2805823"/>
                </a:cubicBezTo>
                <a:cubicBezTo>
                  <a:pt x="276165" y="2258300"/>
                  <a:pt x="389868" y="1700282"/>
                  <a:pt x="692495" y="1247230"/>
                </a:cubicBezTo>
                <a:cubicBezTo>
                  <a:pt x="995121" y="794177"/>
                  <a:pt x="1467423" y="481922"/>
                  <a:pt x="2005316" y="377848"/>
                </a:cubicBezTo>
                <a:cubicBezTo>
                  <a:pt x="2147005" y="349862"/>
                  <a:pt x="2279074" y="340242"/>
                  <a:pt x="2420771" y="340242"/>
                </a:cubicBezTo>
                <a:cubicBezTo>
                  <a:pt x="3402989" y="340242"/>
                  <a:pt x="4225144" y="1020708"/>
                  <a:pt x="4432425" y="2002917"/>
                </a:cubicBezTo>
                <a:cubicBezTo>
                  <a:pt x="4508504" y="2342267"/>
                  <a:pt x="4480518" y="2700866"/>
                  <a:pt x="4366816" y="3060339"/>
                </a:cubicBezTo>
                <a:close/>
                <a:moveTo>
                  <a:pt x="2392768" y="1265596"/>
                </a:moveTo>
                <a:cubicBezTo>
                  <a:pt x="1778777" y="1265596"/>
                  <a:pt x="1278481" y="1765883"/>
                  <a:pt x="1278481" y="2379882"/>
                </a:cubicBezTo>
                <a:cubicBezTo>
                  <a:pt x="1278481" y="2993881"/>
                  <a:pt x="1778769" y="3494168"/>
                  <a:pt x="2392768" y="3494168"/>
                </a:cubicBezTo>
                <a:cubicBezTo>
                  <a:pt x="3006767" y="3494168"/>
                  <a:pt x="3507054" y="2993881"/>
                  <a:pt x="3507054" y="2379882"/>
                </a:cubicBezTo>
                <a:cubicBezTo>
                  <a:pt x="3507054" y="1765883"/>
                  <a:pt x="3006758" y="1265596"/>
                  <a:pt x="2392768" y="1265596"/>
                </a:cubicBezTo>
                <a:close/>
                <a:moveTo>
                  <a:pt x="2392768" y="3145181"/>
                </a:moveTo>
                <a:cubicBezTo>
                  <a:pt x="1967693" y="3145181"/>
                  <a:pt x="1627460" y="2804948"/>
                  <a:pt x="1627460" y="2379873"/>
                </a:cubicBezTo>
                <a:cubicBezTo>
                  <a:pt x="1627460" y="1954799"/>
                  <a:pt x="1967693" y="1614565"/>
                  <a:pt x="2392768" y="1614565"/>
                </a:cubicBezTo>
                <a:cubicBezTo>
                  <a:pt x="2817843" y="1614565"/>
                  <a:pt x="3158075" y="1954799"/>
                  <a:pt x="3158075" y="2379873"/>
                </a:cubicBezTo>
                <a:cubicBezTo>
                  <a:pt x="3158075" y="2804948"/>
                  <a:pt x="2817834" y="3145181"/>
                  <a:pt x="2392768" y="3145181"/>
                </a:cubicBezTo>
                <a:close/>
              </a:path>
            </a:pathLst>
          </a:custGeom>
          <a:solidFill>
            <a:srgbClr val="007EF9"/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 dirty="0"/>
          </a:p>
        </p:txBody>
      </p:sp>
      <p:grpSp>
        <p:nvGrpSpPr>
          <p:cNvPr id="6" name="Gráfico 28">
            <a:extLst>
              <a:ext uri="{FF2B5EF4-FFF2-40B4-BE49-F238E27FC236}">
                <a16:creationId xmlns="" xmlns:a16="http://schemas.microsoft.com/office/drawing/2014/main" id="{523D30F0-3D4C-6B49-9C0B-959DA37A6FAB}"/>
              </a:ext>
            </a:extLst>
          </p:cNvPr>
          <p:cNvGrpSpPr/>
          <p:nvPr/>
        </p:nvGrpSpPr>
        <p:grpSpPr>
          <a:xfrm>
            <a:off x="821075" y="5123051"/>
            <a:ext cx="181191" cy="362382"/>
            <a:chOff x="947936" y="3959993"/>
            <a:chExt cx="181191" cy="362382"/>
          </a:xfrm>
          <a:solidFill>
            <a:srgbClr val="007EF9"/>
          </a:solidFill>
        </p:grpSpPr>
        <p:grpSp>
          <p:nvGrpSpPr>
            <p:cNvPr id="7" name="Gráfico 28">
              <a:extLst>
                <a:ext uri="{FF2B5EF4-FFF2-40B4-BE49-F238E27FC236}">
                  <a16:creationId xmlns="" xmlns:a16="http://schemas.microsoft.com/office/drawing/2014/main" id="{523D30F0-3D4C-6B49-9C0B-959DA37A6FAB}"/>
                </a:ext>
              </a:extLst>
            </p:cNvPr>
            <p:cNvGrpSpPr/>
            <p:nvPr/>
          </p:nvGrpSpPr>
          <p:grpSpPr>
            <a:xfrm>
              <a:off x="947936" y="3959993"/>
              <a:ext cx="181191" cy="362382"/>
              <a:chOff x="947936" y="3959993"/>
              <a:chExt cx="181191" cy="362382"/>
            </a:xfrm>
            <a:grpFill/>
          </p:grpSpPr>
          <p:sp>
            <p:nvSpPr>
              <p:cNvPr id="8" name="Forma libre 31">
                <a:extLst>
                  <a:ext uri="{FF2B5EF4-FFF2-40B4-BE49-F238E27FC236}">
                    <a16:creationId xmlns="" xmlns:a16="http://schemas.microsoft.com/office/drawing/2014/main" id="{21EFD619-8C06-474D-8F04-94F8E12B81F5}"/>
                  </a:ext>
                </a:extLst>
              </p:cNvPr>
              <p:cNvSpPr/>
              <p:nvPr/>
            </p:nvSpPr>
            <p:spPr>
              <a:xfrm>
                <a:off x="947936" y="3959993"/>
                <a:ext cx="181191" cy="362382"/>
              </a:xfrm>
              <a:custGeom>
                <a:avLst/>
                <a:gdLst>
                  <a:gd name="connsiteX0" fmla="*/ 148247 w 181191"/>
                  <a:gd name="connsiteY0" fmla="*/ 362382 h 362382"/>
                  <a:gd name="connsiteX1" fmla="*/ 181191 w 181191"/>
                  <a:gd name="connsiteY1" fmla="*/ 329438 h 362382"/>
                  <a:gd name="connsiteX2" fmla="*/ 181191 w 181191"/>
                  <a:gd name="connsiteY2" fmla="*/ 32944 h 362382"/>
                  <a:gd name="connsiteX3" fmla="*/ 148247 w 181191"/>
                  <a:gd name="connsiteY3" fmla="*/ 0 h 362382"/>
                  <a:gd name="connsiteX4" fmla="*/ 32944 w 181191"/>
                  <a:gd name="connsiteY4" fmla="*/ 0 h 362382"/>
                  <a:gd name="connsiteX5" fmla="*/ 0 w 181191"/>
                  <a:gd name="connsiteY5" fmla="*/ 32944 h 362382"/>
                  <a:gd name="connsiteX6" fmla="*/ 0 w 181191"/>
                  <a:gd name="connsiteY6" fmla="*/ 329438 h 362382"/>
                  <a:gd name="connsiteX7" fmla="*/ 32944 w 181191"/>
                  <a:gd name="connsiteY7" fmla="*/ 362382 h 362382"/>
                  <a:gd name="connsiteX8" fmla="*/ 148247 w 181191"/>
                  <a:gd name="connsiteY8" fmla="*/ 362382 h 362382"/>
                  <a:gd name="connsiteX9" fmla="*/ 16472 w 181191"/>
                  <a:gd name="connsiteY9" fmla="*/ 32944 h 362382"/>
                  <a:gd name="connsiteX10" fmla="*/ 23835 w 181191"/>
                  <a:gd name="connsiteY10" fmla="*/ 18844 h 362382"/>
                  <a:gd name="connsiteX11" fmla="*/ 32944 w 181191"/>
                  <a:gd name="connsiteY11" fmla="*/ 16472 h 362382"/>
                  <a:gd name="connsiteX12" fmla="*/ 148247 w 181191"/>
                  <a:gd name="connsiteY12" fmla="*/ 16472 h 362382"/>
                  <a:gd name="connsiteX13" fmla="*/ 157356 w 181191"/>
                  <a:gd name="connsiteY13" fmla="*/ 18844 h 362382"/>
                  <a:gd name="connsiteX14" fmla="*/ 164719 w 181191"/>
                  <a:gd name="connsiteY14" fmla="*/ 32944 h 362382"/>
                  <a:gd name="connsiteX15" fmla="*/ 164719 w 181191"/>
                  <a:gd name="connsiteY15" fmla="*/ 41180 h 362382"/>
                  <a:gd name="connsiteX16" fmla="*/ 16472 w 181191"/>
                  <a:gd name="connsiteY16" fmla="*/ 41180 h 362382"/>
                  <a:gd name="connsiteX17" fmla="*/ 16472 w 181191"/>
                  <a:gd name="connsiteY17" fmla="*/ 32944 h 362382"/>
                  <a:gd name="connsiteX18" fmla="*/ 16472 w 181191"/>
                  <a:gd name="connsiteY18" fmla="*/ 57652 h 362382"/>
                  <a:gd name="connsiteX19" fmla="*/ 164719 w 181191"/>
                  <a:gd name="connsiteY19" fmla="*/ 57652 h 362382"/>
                  <a:gd name="connsiteX20" fmla="*/ 164719 w 181191"/>
                  <a:gd name="connsiteY20" fmla="*/ 280022 h 362382"/>
                  <a:gd name="connsiteX21" fmla="*/ 16472 w 181191"/>
                  <a:gd name="connsiteY21" fmla="*/ 280022 h 362382"/>
                  <a:gd name="connsiteX22" fmla="*/ 16472 w 181191"/>
                  <a:gd name="connsiteY22" fmla="*/ 57652 h 362382"/>
                  <a:gd name="connsiteX23" fmla="*/ 16472 w 181191"/>
                  <a:gd name="connsiteY23" fmla="*/ 329438 h 362382"/>
                  <a:gd name="connsiteX24" fmla="*/ 16472 w 181191"/>
                  <a:gd name="connsiteY24" fmla="*/ 296494 h 362382"/>
                  <a:gd name="connsiteX25" fmla="*/ 164719 w 181191"/>
                  <a:gd name="connsiteY25" fmla="*/ 296494 h 362382"/>
                  <a:gd name="connsiteX26" fmla="*/ 164719 w 181191"/>
                  <a:gd name="connsiteY26" fmla="*/ 329438 h 362382"/>
                  <a:gd name="connsiteX27" fmla="*/ 157356 w 181191"/>
                  <a:gd name="connsiteY27" fmla="*/ 343538 h 362382"/>
                  <a:gd name="connsiteX28" fmla="*/ 148247 w 181191"/>
                  <a:gd name="connsiteY28" fmla="*/ 345910 h 362382"/>
                  <a:gd name="connsiteX29" fmla="*/ 32944 w 181191"/>
                  <a:gd name="connsiteY29" fmla="*/ 345910 h 362382"/>
                  <a:gd name="connsiteX30" fmla="*/ 23835 w 181191"/>
                  <a:gd name="connsiteY30" fmla="*/ 343538 h 362382"/>
                  <a:gd name="connsiteX31" fmla="*/ 16472 w 181191"/>
                  <a:gd name="connsiteY31" fmla="*/ 329438 h 362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1191" h="362382">
                    <a:moveTo>
                      <a:pt x="148247" y="362382"/>
                    </a:moveTo>
                    <a:cubicBezTo>
                      <a:pt x="148247" y="362382"/>
                      <a:pt x="181191" y="362382"/>
                      <a:pt x="181191" y="329438"/>
                    </a:cubicBezTo>
                    <a:lnTo>
                      <a:pt x="181191" y="32944"/>
                    </a:lnTo>
                    <a:cubicBezTo>
                      <a:pt x="181191" y="0"/>
                      <a:pt x="148247" y="0"/>
                      <a:pt x="148247" y="0"/>
                    </a:cubicBezTo>
                    <a:lnTo>
                      <a:pt x="32944" y="0"/>
                    </a:lnTo>
                    <a:cubicBezTo>
                      <a:pt x="32944" y="0"/>
                      <a:pt x="0" y="0"/>
                      <a:pt x="0" y="32944"/>
                    </a:cubicBezTo>
                    <a:lnTo>
                      <a:pt x="0" y="329438"/>
                    </a:lnTo>
                    <a:cubicBezTo>
                      <a:pt x="0" y="362382"/>
                      <a:pt x="32944" y="362382"/>
                      <a:pt x="32944" y="362382"/>
                    </a:cubicBezTo>
                    <a:lnTo>
                      <a:pt x="148247" y="362382"/>
                    </a:lnTo>
                    <a:close/>
                    <a:moveTo>
                      <a:pt x="16472" y="32944"/>
                    </a:moveTo>
                    <a:cubicBezTo>
                      <a:pt x="16472" y="25004"/>
                      <a:pt x="18943" y="21298"/>
                      <a:pt x="23835" y="18844"/>
                    </a:cubicBezTo>
                    <a:cubicBezTo>
                      <a:pt x="27310" y="17114"/>
                      <a:pt x="31148" y="16472"/>
                      <a:pt x="32944" y="16472"/>
                    </a:cubicBezTo>
                    <a:lnTo>
                      <a:pt x="148247" y="16472"/>
                    </a:lnTo>
                    <a:cubicBezTo>
                      <a:pt x="150043" y="16472"/>
                      <a:pt x="153881" y="17114"/>
                      <a:pt x="157356" y="18844"/>
                    </a:cubicBezTo>
                    <a:cubicBezTo>
                      <a:pt x="162248" y="21298"/>
                      <a:pt x="164719" y="25004"/>
                      <a:pt x="164719" y="32944"/>
                    </a:cubicBezTo>
                    <a:lnTo>
                      <a:pt x="164719" y="41180"/>
                    </a:lnTo>
                    <a:lnTo>
                      <a:pt x="16472" y="41180"/>
                    </a:lnTo>
                    <a:lnTo>
                      <a:pt x="16472" y="32944"/>
                    </a:lnTo>
                    <a:close/>
                    <a:moveTo>
                      <a:pt x="16472" y="57652"/>
                    </a:moveTo>
                    <a:lnTo>
                      <a:pt x="164719" y="57652"/>
                    </a:lnTo>
                    <a:lnTo>
                      <a:pt x="164719" y="280022"/>
                    </a:lnTo>
                    <a:lnTo>
                      <a:pt x="16472" y="280022"/>
                    </a:lnTo>
                    <a:lnTo>
                      <a:pt x="16472" y="57652"/>
                    </a:lnTo>
                    <a:close/>
                    <a:moveTo>
                      <a:pt x="16472" y="329438"/>
                    </a:moveTo>
                    <a:lnTo>
                      <a:pt x="16472" y="296494"/>
                    </a:lnTo>
                    <a:lnTo>
                      <a:pt x="164719" y="296494"/>
                    </a:lnTo>
                    <a:lnTo>
                      <a:pt x="164719" y="329438"/>
                    </a:lnTo>
                    <a:cubicBezTo>
                      <a:pt x="164719" y="337378"/>
                      <a:pt x="162248" y="341084"/>
                      <a:pt x="157356" y="343538"/>
                    </a:cubicBezTo>
                    <a:cubicBezTo>
                      <a:pt x="153881" y="345268"/>
                      <a:pt x="150043" y="345910"/>
                      <a:pt x="148247" y="345910"/>
                    </a:cubicBezTo>
                    <a:lnTo>
                      <a:pt x="32944" y="345910"/>
                    </a:lnTo>
                    <a:cubicBezTo>
                      <a:pt x="31148" y="345910"/>
                      <a:pt x="27310" y="345268"/>
                      <a:pt x="23835" y="343538"/>
                    </a:cubicBezTo>
                    <a:cubicBezTo>
                      <a:pt x="18943" y="341084"/>
                      <a:pt x="16472" y="337378"/>
                      <a:pt x="16472" y="329438"/>
                    </a:cubicBezTo>
                    <a:close/>
                  </a:path>
                </a:pathLst>
              </a:custGeom>
              <a:grpFill/>
              <a:ln w="4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" name="Forma libre 32">
                <a:extLst>
                  <a:ext uri="{FF2B5EF4-FFF2-40B4-BE49-F238E27FC236}">
                    <a16:creationId xmlns="" xmlns:a16="http://schemas.microsoft.com/office/drawing/2014/main" id="{351DDD21-A697-B748-BB48-D2043899BFAF}"/>
                  </a:ext>
                </a:extLst>
              </p:cNvPr>
              <p:cNvSpPr/>
              <p:nvPr/>
            </p:nvSpPr>
            <p:spPr>
              <a:xfrm>
                <a:off x="1013823" y="3984701"/>
                <a:ext cx="49416" cy="8236"/>
              </a:xfrm>
              <a:custGeom>
                <a:avLst/>
                <a:gdLst>
                  <a:gd name="connsiteX0" fmla="*/ 47225 w 49415"/>
                  <a:gd name="connsiteY0" fmla="*/ 0 h 8235"/>
                  <a:gd name="connsiteX1" fmla="*/ 2191 w 49415"/>
                  <a:gd name="connsiteY1" fmla="*/ 0 h 8235"/>
                  <a:gd name="connsiteX2" fmla="*/ 0 w 49415"/>
                  <a:gd name="connsiteY2" fmla="*/ 3640 h 8235"/>
                  <a:gd name="connsiteX3" fmla="*/ 0 w 49415"/>
                  <a:gd name="connsiteY3" fmla="*/ 4612 h 8235"/>
                  <a:gd name="connsiteX4" fmla="*/ 2191 w 49415"/>
                  <a:gd name="connsiteY4" fmla="*/ 8252 h 8235"/>
                  <a:gd name="connsiteX5" fmla="*/ 47225 w 49415"/>
                  <a:gd name="connsiteY5" fmla="*/ 8252 h 8235"/>
                  <a:gd name="connsiteX6" fmla="*/ 49416 w 49415"/>
                  <a:gd name="connsiteY6" fmla="*/ 4612 h 8235"/>
                  <a:gd name="connsiteX7" fmla="*/ 49416 w 49415"/>
                  <a:gd name="connsiteY7" fmla="*/ 3640 h 8235"/>
                  <a:gd name="connsiteX8" fmla="*/ 47225 w 49415"/>
                  <a:gd name="connsiteY8" fmla="*/ 0 h 8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415" h="8235">
                    <a:moveTo>
                      <a:pt x="47225" y="0"/>
                    </a:moveTo>
                    <a:lnTo>
                      <a:pt x="2191" y="0"/>
                    </a:lnTo>
                    <a:cubicBezTo>
                      <a:pt x="972" y="0"/>
                      <a:pt x="0" y="1598"/>
                      <a:pt x="0" y="3640"/>
                    </a:cubicBezTo>
                    <a:lnTo>
                      <a:pt x="0" y="4612"/>
                    </a:lnTo>
                    <a:cubicBezTo>
                      <a:pt x="0" y="6622"/>
                      <a:pt x="988" y="8252"/>
                      <a:pt x="2191" y="8252"/>
                    </a:cubicBezTo>
                    <a:lnTo>
                      <a:pt x="47225" y="8252"/>
                    </a:lnTo>
                    <a:cubicBezTo>
                      <a:pt x="48444" y="8252"/>
                      <a:pt x="49416" y="6655"/>
                      <a:pt x="49416" y="4612"/>
                    </a:cubicBezTo>
                    <a:lnTo>
                      <a:pt x="49416" y="3640"/>
                    </a:lnTo>
                    <a:cubicBezTo>
                      <a:pt x="49416" y="1631"/>
                      <a:pt x="48427" y="0"/>
                      <a:pt x="47225" y="0"/>
                    </a:cubicBezTo>
                    <a:close/>
                  </a:path>
                </a:pathLst>
              </a:custGeom>
              <a:grpFill/>
              <a:ln w="4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" name="Forma libre 33">
                <a:extLst>
                  <a:ext uri="{FF2B5EF4-FFF2-40B4-BE49-F238E27FC236}">
                    <a16:creationId xmlns="" xmlns:a16="http://schemas.microsoft.com/office/drawing/2014/main" id="{71F36700-CAF8-4C48-9DAA-4B74FAA3BA15}"/>
                  </a:ext>
                </a:extLst>
              </p:cNvPr>
              <p:cNvSpPr/>
              <p:nvPr/>
            </p:nvSpPr>
            <p:spPr>
              <a:xfrm>
                <a:off x="1022059" y="4264723"/>
                <a:ext cx="32944" cy="32944"/>
              </a:xfrm>
              <a:custGeom>
                <a:avLst/>
                <a:gdLst>
                  <a:gd name="connsiteX0" fmla="*/ 32944 w 32943"/>
                  <a:gd name="connsiteY0" fmla="*/ 16472 h 32943"/>
                  <a:gd name="connsiteX1" fmla="*/ 16472 w 32943"/>
                  <a:gd name="connsiteY1" fmla="*/ 32944 h 32943"/>
                  <a:gd name="connsiteX2" fmla="*/ 0 w 32943"/>
                  <a:gd name="connsiteY2" fmla="*/ 16472 h 32943"/>
                  <a:gd name="connsiteX3" fmla="*/ 16472 w 32943"/>
                  <a:gd name="connsiteY3" fmla="*/ 0 h 32943"/>
                  <a:gd name="connsiteX4" fmla="*/ 32944 w 32943"/>
                  <a:gd name="connsiteY4" fmla="*/ 16472 h 32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943" h="32943">
                    <a:moveTo>
                      <a:pt x="32944" y="16472"/>
                    </a:moveTo>
                    <a:cubicBezTo>
                      <a:pt x="32944" y="25569"/>
                      <a:pt x="25569" y="32944"/>
                      <a:pt x="16472" y="32944"/>
                    </a:cubicBezTo>
                    <a:cubicBezTo>
                      <a:pt x="7375" y="32944"/>
                      <a:pt x="0" y="25569"/>
                      <a:pt x="0" y="16472"/>
                    </a:cubicBezTo>
                    <a:cubicBezTo>
                      <a:pt x="0" y="7375"/>
                      <a:pt x="7375" y="0"/>
                      <a:pt x="16472" y="0"/>
                    </a:cubicBezTo>
                    <a:cubicBezTo>
                      <a:pt x="25569" y="0"/>
                      <a:pt x="32944" y="7375"/>
                      <a:pt x="32944" y="16472"/>
                    </a:cubicBezTo>
                    <a:close/>
                  </a:path>
                </a:pathLst>
              </a:custGeom>
              <a:grpFill/>
              <a:ln w="4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sp>
        <p:nvSpPr>
          <p:cNvPr id="11" name="Прямоугольник 10"/>
          <p:cNvSpPr/>
          <p:nvPr/>
        </p:nvSpPr>
        <p:spPr>
          <a:xfrm>
            <a:off x="600746" y="1116828"/>
            <a:ext cx="5963683" cy="1882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ru-RU" sz="56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БЛАГОДАРИМ</a:t>
            </a:r>
          </a:p>
          <a:p>
            <a:pPr>
              <a:lnSpc>
                <a:spcPts val="4500"/>
              </a:lnSpc>
            </a:pPr>
            <a:endParaRPr lang="ru-RU" sz="5600" b="1" dirty="0" smtClean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ts val="4500"/>
              </a:lnSpc>
            </a:pPr>
            <a:r>
              <a:rPr lang="ru-RU" sz="56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 ВНИМАНИЕ!</a:t>
            </a:r>
            <a:endParaRPr lang="ru-RU" sz="56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="" xmlns:a16="http://schemas.microsoft.com/office/drawing/2014/main" id="{82638826-F450-AD40-8305-E41982A2E001}"/>
              </a:ext>
            </a:extLst>
          </p:cNvPr>
          <p:cNvSpPr txBox="1"/>
          <p:nvPr/>
        </p:nvSpPr>
        <p:spPr>
          <a:xfrm>
            <a:off x="1165218" y="4281548"/>
            <a:ext cx="2215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defTabSz="238110">
              <a:defRPr/>
            </a:pPr>
            <a:r>
              <a:rPr lang="en-US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Roboto Th" pitchFamily="2" charset="0"/>
                <a:cs typeface="Arial" panose="020B0604020202020204" pitchFamily="34" charset="0"/>
              </a:rPr>
              <a:t>y</a:t>
            </a:r>
            <a:r>
              <a:rPr lang="en-US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Roboto Th" pitchFamily="2" charset="0"/>
                <a:cs typeface="Arial" panose="020B0604020202020204" pitchFamily="34" charset="0"/>
              </a:rPr>
              <a:t>antik_cson@mail.ru</a:t>
            </a:r>
            <a:endParaRPr lang="lt-LT" kern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Roboto Th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9">
            <a:extLst>
              <a:ext uri="{FF2B5EF4-FFF2-40B4-BE49-F238E27FC236}">
                <a16:creationId xmlns="" xmlns:a16="http://schemas.microsoft.com/office/drawing/2014/main" id="{228ED6B9-286C-CC4A-804A-B1EC1CC8A371}"/>
              </a:ext>
            </a:extLst>
          </p:cNvPr>
          <p:cNvSpPr txBox="1"/>
          <p:nvPr/>
        </p:nvSpPr>
        <p:spPr>
          <a:xfrm>
            <a:off x="1165218" y="5177656"/>
            <a:ext cx="2215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defTabSz="238110">
              <a:defRPr/>
            </a:pPr>
            <a:r>
              <a:rPr lang="es-ES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Roboto Th" pitchFamily="2" charset="0"/>
                <a:cs typeface="Arial" panose="020B0604020202020204" pitchFamily="34" charset="0"/>
              </a:rPr>
              <a:t>+7 (</a:t>
            </a:r>
            <a:r>
              <a:rPr lang="ru-RU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Roboto Th" pitchFamily="2" charset="0"/>
                <a:cs typeface="Arial" panose="020B0604020202020204" pitchFamily="34" charset="0"/>
              </a:rPr>
              <a:t>83548</a:t>
            </a:r>
            <a:r>
              <a:rPr lang="es-ES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Roboto Th" pitchFamily="2" charset="0"/>
                <a:cs typeface="Arial" panose="020B0604020202020204" pitchFamily="34" charset="0"/>
              </a:rPr>
              <a:t>) </a:t>
            </a:r>
            <a:r>
              <a:rPr lang="ru-RU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Roboto Th" pitchFamily="2" charset="0"/>
                <a:cs typeface="Arial" panose="020B0604020202020204" pitchFamily="34" charset="0"/>
              </a:rPr>
              <a:t>2-15-38</a:t>
            </a:r>
            <a:endParaRPr lang="lt-LT" kern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Roboto Th" pitchFamily="2" charset="0"/>
              <a:cs typeface="Arial" panose="020B0604020202020204" pitchFamily="34" charset="0"/>
            </a:endParaRPr>
          </a:p>
        </p:txBody>
      </p:sp>
      <p:sp>
        <p:nvSpPr>
          <p:cNvPr id="16" name="TextBox 9">
            <a:extLst>
              <a:ext uri="{FF2B5EF4-FFF2-40B4-BE49-F238E27FC236}">
                <a16:creationId xmlns="" xmlns:a16="http://schemas.microsoft.com/office/drawing/2014/main" id="{82638826-F450-AD40-8305-E41982A2E001}"/>
              </a:ext>
            </a:extLst>
          </p:cNvPr>
          <p:cNvSpPr txBox="1"/>
          <p:nvPr/>
        </p:nvSpPr>
        <p:spPr>
          <a:xfrm>
            <a:off x="710791" y="3616601"/>
            <a:ext cx="2215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defTabSz="238110">
              <a:defRPr/>
            </a:pPr>
            <a:r>
              <a:rPr lang="ru-RU" b="1" kern="0" dirty="0" smtClean="0">
                <a:latin typeface="Arial" panose="020B0604020202020204" pitchFamily="34" charset="0"/>
                <a:ea typeface="Roboto Th" pitchFamily="2" charset="0"/>
                <a:cs typeface="Arial" panose="020B0604020202020204" pitchFamily="34" charset="0"/>
              </a:rPr>
              <a:t>Контактные данные:</a:t>
            </a:r>
            <a:endParaRPr lang="lt-LT" b="1" kern="0" dirty="0">
              <a:latin typeface="Arial" panose="020B0604020202020204" pitchFamily="34" charset="0"/>
              <a:ea typeface="Roboto Th" pitchFamily="2" charset="0"/>
              <a:cs typeface="Arial" panose="020B0604020202020204" pitchFamily="34" charset="0"/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="" xmlns:a16="http://schemas.microsoft.com/office/drawing/2014/main" id="{EE1EC10A-1EFE-DA45-BD00-CE1F40F790DC}"/>
              </a:ext>
            </a:extLst>
          </p:cNvPr>
          <p:cNvSpPr txBox="1"/>
          <p:nvPr/>
        </p:nvSpPr>
        <p:spPr>
          <a:xfrm>
            <a:off x="5384323" y="4056048"/>
            <a:ext cx="26623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Чувашская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Республика, 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Янтиковский муниципал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ный округ, 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пр. Ленина, д. 22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0275" y="217689"/>
            <a:ext cx="3706689" cy="370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39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Практика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«Мы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вместе»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1"/>
                </a:solidFill>
              </a:rPr>
              <a:t>Участники </a:t>
            </a:r>
            <a:r>
              <a:rPr lang="ru-RU" b="1" i="1" dirty="0">
                <a:solidFill>
                  <a:schemeClr val="accent1"/>
                </a:solidFill>
              </a:rPr>
              <a:t>практики:</a:t>
            </a:r>
          </a:p>
          <a:p>
            <a:r>
              <a:rPr lang="ru-RU" b="1" i="1" dirty="0">
                <a:solidFill>
                  <a:schemeClr val="accent1"/>
                </a:solidFill>
              </a:rPr>
              <a:t>-«серебряные» волонтеры центра «Активное долголетие»</a:t>
            </a:r>
          </a:p>
          <a:p>
            <a:r>
              <a:rPr lang="ru-RU" b="1" i="1" dirty="0">
                <a:solidFill>
                  <a:schemeClr val="accent1"/>
                </a:solidFill>
              </a:rPr>
              <a:t>-волонтеры Янтиковского муниципального </a:t>
            </a:r>
            <a:r>
              <a:rPr lang="ru-RU" b="1" i="1" dirty="0" smtClean="0">
                <a:solidFill>
                  <a:schemeClr val="accent1"/>
                </a:solidFill>
              </a:rPr>
              <a:t>округа (18 пунктов плетения в округе)</a:t>
            </a:r>
            <a:endParaRPr lang="ru-RU" b="1" i="1" dirty="0">
              <a:solidFill>
                <a:schemeClr val="accent1"/>
              </a:solidFill>
            </a:endParaRPr>
          </a:p>
          <a:p>
            <a:r>
              <a:rPr lang="ru-RU" b="1" i="1" dirty="0">
                <a:solidFill>
                  <a:schemeClr val="accent1"/>
                </a:solidFill>
              </a:rPr>
              <a:t>-социальные партнеры </a:t>
            </a:r>
          </a:p>
          <a:p>
            <a:r>
              <a:rPr lang="ru-RU" b="1" i="1" dirty="0">
                <a:solidFill>
                  <a:schemeClr val="accent1"/>
                </a:solidFill>
              </a:rPr>
              <a:t>- матери участников СВО</a:t>
            </a:r>
          </a:p>
        </p:txBody>
      </p:sp>
      <p:pic>
        <p:nvPicPr>
          <p:cNvPr id="2050" name="Picture 2" descr="C:\Users\ЦСОН\Downloads\IMG_20240311_090752_8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314" y="3139055"/>
            <a:ext cx="3031291" cy="302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ЦСОН\Downloads\IMG_20240311_090758_9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686" y="3488138"/>
            <a:ext cx="3566805" cy="267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ЦСОН\Downloads\IMG_20240311_090711_9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257" y="4084070"/>
            <a:ext cx="2772228" cy="207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243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Цель: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Поддержка участников специальной военной операции.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AF3423"/>
                </a:solidFill>
              </a:rPr>
              <a:t>Задачи:</a:t>
            </a:r>
          </a:p>
          <a:p>
            <a:r>
              <a:rPr lang="ru-RU" sz="3200" dirty="0" smtClean="0">
                <a:solidFill>
                  <a:srgbClr val="AF3423"/>
                </a:solidFill>
              </a:rPr>
              <a:t>- проектирование </a:t>
            </a:r>
            <a:r>
              <a:rPr lang="ru-RU" sz="3200" dirty="0">
                <a:solidFill>
                  <a:srgbClr val="AF3423"/>
                </a:solidFill>
              </a:rPr>
              <a:t>и изготовление необходимых и полезных </a:t>
            </a:r>
            <a:r>
              <a:rPr lang="ru-RU" sz="3200" dirty="0" smtClean="0">
                <a:solidFill>
                  <a:srgbClr val="AF3423"/>
                </a:solidFill>
              </a:rPr>
              <a:t>приспособлений</a:t>
            </a:r>
          </a:p>
          <a:p>
            <a:r>
              <a:rPr lang="ru-RU" sz="3200" dirty="0" smtClean="0">
                <a:solidFill>
                  <a:srgbClr val="AF3423"/>
                </a:solidFill>
              </a:rPr>
              <a:t>- освещение </a:t>
            </a:r>
            <a:r>
              <a:rPr lang="ru-RU" sz="3200" dirty="0">
                <a:solidFill>
                  <a:srgbClr val="AF3423"/>
                </a:solidFill>
              </a:rPr>
              <a:t>этапов работы в СМИ и социальных </a:t>
            </a:r>
            <a:r>
              <a:rPr lang="ru-RU" sz="3200" dirty="0" smtClean="0">
                <a:solidFill>
                  <a:srgbClr val="AF3423"/>
                </a:solidFill>
              </a:rPr>
              <a:t>сетях</a:t>
            </a:r>
          </a:p>
          <a:p>
            <a:r>
              <a:rPr lang="ru-RU" sz="3200" dirty="0" smtClean="0">
                <a:solidFill>
                  <a:srgbClr val="AF3423"/>
                </a:solidFill>
              </a:rPr>
              <a:t>- вовлечение </a:t>
            </a:r>
            <a:r>
              <a:rPr lang="ru-RU" sz="3200" dirty="0">
                <a:solidFill>
                  <a:srgbClr val="AF3423"/>
                </a:solidFill>
              </a:rPr>
              <a:t>граждан «Серебряного» возраста в </a:t>
            </a:r>
            <a:r>
              <a:rPr lang="ru-RU" sz="3200" dirty="0" err="1">
                <a:solidFill>
                  <a:srgbClr val="AF3423"/>
                </a:solidFill>
              </a:rPr>
              <a:t>волонтерство</a:t>
            </a:r>
            <a:r>
              <a:rPr lang="ru-RU" sz="3200" dirty="0">
                <a:solidFill>
                  <a:srgbClr val="AF3423"/>
                </a:solidFill>
              </a:rPr>
              <a:t> и активизация их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956767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860113" y="5722640"/>
            <a:ext cx="8727233" cy="461666"/>
            <a:chOff x="860113" y="5775663"/>
            <a:chExt cx="8727233" cy="461666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491346" y="5775664"/>
              <a:ext cx="6096000" cy="4616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endParaRPr lang="ru-RU" sz="2400" dirty="0">
                <a:latin typeface="Cera Pro" panose="00000500000000000000" pitchFamily="2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860113" y="5775663"/>
              <a:ext cx="87724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2400" dirty="0">
                <a:latin typeface="Cera Pro" panose="00000500000000000000" pitchFamily="2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29810" y="710272"/>
            <a:ext cx="82239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600" b="1" dirty="0" smtClean="0">
                <a:ln w="0"/>
                <a:solidFill>
                  <a:schemeClr val="accent2">
                    <a:lumMod val="75000"/>
                  </a:schemeClr>
                </a:solidFill>
              </a:rPr>
              <a:t>ОПИСАНИЕ ПРАКТИКИ</a:t>
            </a:r>
            <a:endParaRPr lang="ru-RU" sz="5600" b="1" dirty="0">
              <a:ln w="0"/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41864" y="2336255"/>
            <a:ext cx="5909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Взаимодействие с фондами и </a:t>
            </a:r>
            <a:r>
              <a:rPr lang="ru-RU" sz="2400" dirty="0" smtClean="0"/>
              <a:t>волонтерами</a:t>
            </a:r>
            <a:endParaRPr lang="ru-RU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2041864" y="2797920"/>
            <a:ext cx="56796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Сбор и отправка гуманитарной </a:t>
            </a:r>
            <a:r>
              <a:rPr lang="ru-RU" sz="2400" dirty="0"/>
              <a:t>помощи</a:t>
            </a:r>
          </a:p>
          <a:p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2041864" y="3213296"/>
            <a:ext cx="84809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Изготовление </a:t>
            </a:r>
            <a:r>
              <a:rPr lang="ru-RU" sz="2400" dirty="0" smtClean="0"/>
              <a:t>полезных приспособлений для бойцов СВО (маскировочных сетей, маскировочных нашлемников, теплых вязанных носков, пошив теплых рукавиц, плащей, изготовление блиндажных свечей, розжигов, сушка фруктов)</a:t>
            </a:r>
            <a:endParaRPr lang="ru-RU" sz="2400" dirty="0"/>
          </a:p>
          <a:p>
            <a:endParaRPr lang="ru-RU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2041864" y="3976891"/>
            <a:ext cx="8077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Акции </a:t>
            </a:r>
            <a:r>
              <a:rPr lang="ru-RU" sz="2400" dirty="0"/>
              <a:t>«Письма бойцам</a:t>
            </a:r>
            <a:r>
              <a:rPr lang="ru-RU" sz="2400" dirty="0" smtClean="0"/>
              <a:t>», «Теплые носки солдату», «Душистый чай солдату»</a:t>
            </a:r>
            <a:endParaRPr lang="ru-RU" sz="2400" dirty="0"/>
          </a:p>
          <a:p>
            <a:endParaRPr lang="ru-RU" sz="2400" dirty="0"/>
          </a:p>
        </p:txBody>
      </p:sp>
      <p:sp>
        <p:nvSpPr>
          <p:cNvPr id="30" name="Стрелка вправо 29"/>
          <p:cNvSpPr/>
          <p:nvPr/>
        </p:nvSpPr>
        <p:spPr>
          <a:xfrm>
            <a:off x="1225118" y="2456117"/>
            <a:ext cx="512242" cy="221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>
            <a:off x="1214908" y="2991354"/>
            <a:ext cx="512242" cy="221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>
            <a:off x="1204698" y="3595287"/>
            <a:ext cx="512242" cy="221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>
            <a:off x="1186943" y="4914693"/>
            <a:ext cx="512242" cy="221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041864" y="5491808"/>
            <a:ext cx="6907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Освещение деятельности в социальных сетях</a:t>
            </a:r>
            <a:endParaRPr lang="ru-RU" sz="2400" dirty="0"/>
          </a:p>
        </p:txBody>
      </p:sp>
      <p:sp>
        <p:nvSpPr>
          <p:cNvPr id="28" name="Стрелка вправо 27"/>
          <p:cNvSpPr/>
          <p:nvPr/>
        </p:nvSpPr>
        <p:spPr>
          <a:xfrm>
            <a:off x="1200495" y="5615900"/>
            <a:ext cx="512242" cy="221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09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26" name="Freeform 7"/>
          <p:cNvSpPr/>
          <p:nvPr/>
        </p:nvSpPr>
        <p:spPr>
          <a:xfrm>
            <a:off x="528070" y="2894479"/>
            <a:ext cx="2463078" cy="1382515"/>
          </a:xfrm>
          <a:custGeom>
            <a:avLst/>
            <a:gdLst/>
            <a:ahLst/>
            <a:cxnLst/>
            <a:rect l="l" t="t" r="r" b="b"/>
            <a:pathLst>
              <a:path w="1024138" h="1505989">
                <a:moveTo>
                  <a:pt x="65702" y="0"/>
                </a:moveTo>
                <a:lnTo>
                  <a:pt x="958436" y="0"/>
                </a:lnTo>
                <a:cubicBezTo>
                  <a:pt x="975861" y="0"/>
                  <a:pt x="992573" y="6922"/>
                  <a:pt x="1004894" y="19244"/>
                </a:cubicBezTo>
                <a:cubicBezTo>
                  <a:pt x="1017216" y="31565"/>
                  <a:pt x="1024138" y="48277"/>
                  <a:pt x="1024138" y="65702"/>
                </a:cubicBezTo>
                <a:lnTo>
                  <a:pt x="1024138" y="1440287"/>
                </a:lnTo>
                <a:cubicBezTo>
                  <a:pt x="1024138" y="1476573"/>
                  <a:pt x="994722" y="1505989"/>
                  <a:pt x="958436" y="1505989"/>
                </a:cubicBezTo>
                <a:lnTo>
                  <a:pt x="65702" y="1505989"/>
                </a:lnTo>
                <a:cubicBezTo>
                  <a:pt x="29416" y="1505989"/>
                  <a:pt x="0" y="1476573"/>
                  <a:pt x="0" y="1440287"/>
                </a:cubicBezTo>
                <a:lnTo>
                  <a:pt x="0" y="65702"/>
                </a:lnTo>
                <a:cubicBezTo>
                  <a:pt x="0" y="48277"/>
                  <a:pt x="6922" y="31565"/>
                  <a:pt x="19244" y="19244"/>
                </a:cubicBezTo>
                <a:cubicBezTo>
                  <a:pt x="31565" y="6922"/>
                  <a:pt x="48277" y="0"/>
                  <a:pt x="65702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38100" cap="rnd">
            <a:solidFill>
              <a:srgbClr val="FFFFFF"/>
            </a:solidFill>
            <a:prstDash val="solid"/>
            <a:round/>
          </a:ln>
        </p:spPr>
      </p:sp>
      <p:sp>
        <p:nvSpPr>
          <p:cNvPr id="32" name="Прямоугольник 31"/>
          <p:cNvSpPr/>
          <p:nvPr/>
        </p:nvSpPr>
        <p:spPr>
          <a:xfrm>
            <a:off x="404261" y="2930211"/>
            <a:ext cx="27192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-150" dirty="0" smtClean="0">
                <a:solidFill>
                  <a:schemeClr val="bg1"/>
                </a:solidFill>
              </a:rPr>
              <a:t>Фонд</a:t>
            </a:r>
          </a:p>
          <a:p>
            <a:pPr algn="ctr"/>
            <a:r>
              <a:rPr lang="ru-RU" sz="2800" b="1" spc="-150" dirty="0" smtClean="0">
                <a:solidFill>
                  <a:schemeClr val="bg1"/>
                </a:solidFill>
              </a:rPr>
              <a:t>«</a:t>
            </a:r>
            <a:r>
              <a:rPr lang="ru-RU" sz="2800" b="1" spc="-150" dirty="0" err="1" smtClean="0">
                <a:solidFill>
                  <a:schemeClr val="bg1"/>
                </a:solidFill>
              </a:rPr>
              <a:t>ЗовЧувашии</a:t>
            </a:r>
            <a:r>
              <a:rPr lang="ru-RU" sz="2800" b="1" spc="-150" dirty="0" smtClean="0">
                <a:solidFill>
                  <a:schemeClr val="bg1"/>
                </a:solidFill>
              </a:rPr>
              <a:t>»</a:t>
            </a:r>
            <a:endParaRPr lang="ru-RU" sz="2800" b="1" spc="-150" dirty="0">
              <a:solidFill>
                <a:schemeClr val="bg1"/>
              </a:solidFill>
            </a:endParaRPr>
          </a:p>
        </p:txBody>
      </p:sp>
      <p:sp>
        <p:nvSpPr>
          <p:cNvPr id="35" name="Freeform 7"/>
          <p:cNvSpPr/>
          <p:nvPr/>
        </p:nvSpPr>
        <p:spPr>
          <a:xfrm>
            <a:off x="3610773" y="2891098"/>
            <a:ext cx="2257689" cy="1424110"/>
          </a:xfrm>
          <a:custGeom>
            <a:avLst/>
            <a:gdLst/>
            <a:ahLst/>
            <a:cxnLst/>
            <a:rect l="l" t="t" r="r" b="b"/>
            <a:pathLst>
              <a:path w="1024138" h="1505989">
                <a:moveTo>
                  <a:pt x="65702" y="0"/>
                </a:moveTo>
                <a:lnTo>
                  <a:pt x="958436" y="0"/>
                </a:lnTo>
                <a:cubicBezTo>
                  <a:pt x="975861" y="0"/>
                  <a:pt x="992573" y="6922"/>
                  <a:pt x="1004894" y="19244"/>
                </a:cubicBezTo>
                <a:cubicBezTo>
                  <a:pt x="1017216" y="31565"/>
                  <a:pt x="1024138" y="48277"/>
                  <a:pt x="1024138" y="65702"/>
                </a:cubicBezTo>
                <a:lnTo>
                  <a:pt x="1024138" y="1440287"/>
                </a:lnTo>
                <a:cubicBezTo>
                  <a:pt x="1024138" y="1476573"/>
                  <a:pt x="994722" y="1505989"/>
                  <a:pt x="958436" y="1505989"/>
                </a:cubicBezTo>
                <a:lnTo>
                  <a:pt x="65702" y="1505989"/>
                </a:lnTo>
                <a:cubicBezTo>
                  <a:pt x="29416" y="1505989"/>
                  <a:pt x="0" y="1476573"/>
                  <a:pt x="0" y="1440287"/>
                </a:cubicBezTo>
                <a:lnTo>
                  <a:pt x="0" y="65702"/>
                </a:lnTo>
                <a:cubicBezTo>
                  <a:pt x="0" y="48277"/>
                  <a:pt x="6922" y="31565"/>
                  <a:pt x="19244" y="19244"/>
                </a:cubicBezTo>
                <a:cubicBezTo>
                  <a:pt x="31565" y="6922"/>
                  <a:pt x="48277" y="0"/>
                  <a:pt x="65702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 cap="rnd">
            <a:solidFill>
              <a:srgbClr val="FFFFFF"/>
            </a:solidFill>
            <a:prstDash val="solid"/>
            <a:round/>
          </a:ln>
        </p:spPr>
      </p:sp>
      <p:sp>
        <p:nvSpPr>
          <p:cNvPr id="36" name="Прямоугольник 35"/>
          <p:cNvSpPr/>
          <p:nvPr/>
        </p:nvSpPr>
        <p:spPr>
          <a:xfrm>
            <a:off x="3359858" y="3088792"/>
            <a:ext cx="24854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-150" dirty="0" smtClean="0">
                <a:solidFill>
                  <a:schemeClr val="bg1"/>
                </a:solidFill>
              </a:rPr>
              <a:t>Фонд</a:t>
            </a:r>
          </a:p>
          <a:p>
            <a:pPr algn="ctr"/>
            <a:r>
              <a:rPr lang="ru-RU" sz="2800" b="1" spc="-150" dirty="0" smtClean="0">
                <a:solidFill>
                  <a:schemeClr val="bg1"/>
                </a:solidFill>
              </a:rPr>
              <a:t>«Перле»</a:t>
            </a:r>
            <a:endParaRPr lang="ru-RU" sz="2800" b="1" spc="-150" dirty="0">
              <a:solidFill>
                <a:schemeClr val="bg1"/>
              </a:solidFill>
            </a:endParaRPr>
          </a:p>
        </p:txBody>
      </p:sp>
      <p:sp>
        <p:nvSpPr>
          <p:cNvPr id="39" name="Freeform 7"/>
          <p:cNvSpPr/>
          <p:nvPr/>
        </p:nvSpPr>
        <p:spPr>
          <a:xfrm>
            <a:off x="6355773" y="2891098"/>
            <a:ext cx="2357528" cy="1424110"/>
          </a:xfrm>
          <a:custGeom>
            <a:avLst/>
            <a:gdLst/>
            <a:ahLst/>
            <a:cxnLst/>
            <a:rect l="l" t="t" r="r" b="b"/>
            <a:pathLst>
              <a:path w="1024138" h="1505989">
                <a:moveTo>
                  <a:pt x="65702" y="0"/>
                </a:moveTo>
                <a:lnTo>
                  <a:pt x="958436" y="0"/>
                </a:lnTo>
                <a:cubicBezTo>
                  <a:pt x="975861" y="0"/>
                  <a:pt x="992573" y="6922"/>
                  <a:pt x="1004894" y="19244"/>
                </a:cubicBezTo>
                <a:cubicBezTo>
                  <a:pt x="1017216" y="31565"/>
                  <a:pt x="1024138" y="48277"/>
                  <a:pt x="1024138" y="65702"/>
                </a:cubicBezTo>
                <a:lnTo>
                  <a:pt x="1024138" y="1440287"/>
                </a:lnTo>
                <a:cubicBezTo>
                  <a:pt x="1024138" y="1476573"/>
                  <a:pt x="994722" y="1505989"/>
                  <a:pt x="958436" y="1505989"/>
                </a:cubicBezTo>
                <a:lnTo>
                  <a:pt x="65702" y="1505989"/>
                </a:lnTo>
                <a:cubicBezTo>
                  <a:pt x="29416" y="1505989"/>
                  <a:pt x="0" y="1476573"/>
                  <a:pt x="0" y="1440287"/>
                </a:cubicBezTo>
                <a:lnTo>
                  <a:pt x="0" y="65702"/>
                </a:lnTo>
                <a:cubicBezTo>
                  <a:pt x="0" y="48277"/>
                  <a:pt x="6922" y="31565"/>
                  <a:pt x="19244" y="19244"/>
                </a:cubicBezTo>
                <a:cubicBezTo>
                  <a:pt x="31565" y="6922"/>
                  <a:pt x="48277" y="0"/>
                  <a:pt x="65702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rgbClr val="FFFFFF"/>
            </a:solidFill>
            <a:prstDash val="solid"/>
            <a:round/>
          </a:ln>
          <a:effectLst/>
        </p:spPr>
      </p:sp>
      <p:sp>
        <p:nvSpPr>
          <p:cNvPr id="40" name="Прямоугольник 39"/>
          <p:cNvSpPr/>
          <p:nvPr/>
        </p:nvSpPr>
        <p:spPr>
          <a:xfrm>
            <a:off x="6237172" y="3059672"/>
            <a:ext cx="25400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-150" dirty="0" smtClean="0">
                <a:solidFill>
                  <a:schemeClr val="bg1"/>
                </a:solidFill>
              </a:rPr>
              <a:t>«Серебряные» волонтеры</a:t>
            </a:r>
            <a:endParaRPr lang="ru-RU" sz="2800" b="1" spc="-15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7471" y="4315207"/>
            <a:ext cx="2368733" cy="22015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Freeform 7"/>
          <p:cNvSpPr/>
          <p:nvPr/>
        </p:nvSpPr>
        <p:spPr>
          <a:xfrm>
            <a:off x="9269789" y="2849503"/>
            <a:ext cx="2357528" cy="1424110"/>
          </a:xfrm>
          <a:custGeom>
            <a:avLst/>
            <a:gdLst/>
            <a:ahLst/>
            <a:cxnLst/>
            <a:rect l="l" t="t" r="r" b="b"/>
            <a:pathLst>
              <a:path w="1024138" h="1505989">
                <a:moveTo>
                  <a:pt x="65702" y="0"/>
                </a:moveTo>
                <a:lnTo>
                  <a:pt x="958436" y="0"/>
                </a:lnTo>
                <a:cubicBezTo>
                  <a:pt x="975861" y="0"/>
                  <a:pt x="992573" y="6922"/>
                  <a:pt x="1004894" y="19244"/>
                </a:cubicBezTo>
                <a:cubicBezTo>
                  <a:pt x="1017216" y="31565"/>
                  <a:pt x="1024138" y="48277"/>
                  <a:pt x="1024138" y="65702"/>
                </a:cubicBezTo>
                <a:lnTo>
                  <a:pt x="1024138" y="1440287"/>
                </a:lnTo>
                <a:cubicBezTo>
                  <a:pt x="1024138" y="1476573"/>
                  <a:pt x="994722" y="1505989"/>
                  <a:pt x="958436" y="1505989"/>
                </a:cubicBezTo>
                <a:lnTo>
                  <a:pt x="65702" y="1505989"/>
                </a:lnTo>
                <a:cubicBezTo>
                  <a:pt x="29416" y="1505989"/>
                  <a:pt x="0" y="1476573"/>
                  <a:pt x="0" y="1440287"/>
                </a:cubicBezTo>
                <a:lnTo>
                  <a:pt x="0" y="65702"/>
                </a:lnTo>
                <a:cubicBezTo>
                  <a:pt x="0" y="48277"/>
                  <a:pt x="6922" y="31565"/>
                  <a:pt x="19244" y="19244"/>
                </a:cubicBezTo>
                <a:cubicBezTo>
                  <a:pt x="31565" y="6922"/>
                  <a:pt x="48277" y="0"/>
                  <a:pt x="65702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rgbClr val="FFFFFF"/>
            </a:solidFill>
            <a:prstDash val="solid"/>
            <a:round/>
          </a:ln>
          <a:effectLst/>
        </p:spPr>
        <p:txBody>
          <a:bodyPr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Фонд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«Защитники Отечества»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773" y="4363038"/>
            <a:ext cx="2234549" cy="21081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772" y="4383198"/>
            <a:ext cx="2421497" cy="2133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74" y="4273613"/>
            <a:ext cx="2158533" cy="21585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28070" y="1054601"/>
            <a:ext cx="10914879" cy="1474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200"/>
              </a:lnSpc>
            </a:pPr>
            <a:r>
              <a:rPr lang="ru-RU" sz="5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ra Pro" panose="00000500000000000000" pitchFamily="2" charset="0"/>
              </a:rPr>
              <a:t>ВЗАМОДЕЙСТВИЕ С ФОНДАМИ И ВОЛОНТЁРАМИ</a:t>
            </a:r>
            <a:endParaRPr lang="ru-RU" sz="5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ra Pro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30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06822" y="965414"/>
            <a:ext cx="8641978" cy="7591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ts val="5200"/>
              </a:lnSpc>
            </a:pPr>
            <a:r>
              <a:rPr lang="ru-RU" sz="5600" b="1" dirty="0" smtClean="0">
                <a:solidFill>
                  <a:schemeClr val="accent1">
                    <a:lumMod val="75000"/>
                  </a:schemeClr>
                </a:solidFill>
              </a:rPr>
              <a:t>ГУМАНИТАРНАЯ ПОМОЩЬ</a:t>
            </a:r>
            <a:endParaRPr lang="ru-RU" sz="5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Freeform 7"/>
          <p:cNvSpPr/>
          <p:nvPr/>
        </p:nvSpPr>
        <p:spPr>
          <a:xfrm>
            <a:off x="585078" y="3280993"/>
            <a:ext cx="3319910" cy="3042240"/>
          </a:xfrm>
          <a:custGeom>
            <a:avLst/>
            <a:gdLst/>
            <a:ahLst/>
            <a:cxnLst/>
            <a:rect l="l" t="t" r="r" b="b"/>
            <a:pathLst>
              <a:path w="1024138" h="1505989">
                <a:moveTo>
                  <a:pt x="65702" y="0"/>
                </a:moveTo>
                <a:lnTo>
                  <a:pt x="958436" y="0"/>
                </a:lnTo>
                <a:cubicBezTo>
                  <a:pt x="975861" y="0"/>
                  <a:pt x="992573" y="6922"/>
                  <a:pt x="1004894" y="19244"/>
                </a:cubicBezTo>
                <a:cubicBezTo>
                  <a:pt x="1017216" y="31565"/>
                  <a:pt x="1024138" y="48277"/>
                  <a:pt x="1024138" y="65702"/>
                </a:cubicBezTo>
                <a:lnTo>
                  <a:pt x="1024138" y="1440287"/>
                </a:lnTo>
                <a:cubicBezTo>
                  <a:pt x="1024138" y="1476573"/>
                  <a:pt x="994722" y="1505989"/>
                  <a:pt x="958436" y="1505989"/>
                </a:cubicBezTo>
                <a:lnTo>
                  <a:pt x="65702" y="1505989"/>
                </a:lnTo>
                <a:cubicBezTo>
                  <a:pt x="29416" y="1505989"/>
                  <a:pt x="0" y="1476573"/>
                  <a:pt x="0" y="1440287"/>
                </a:cubicBezTo>
                <a:lnTo>
                  <a:pt x="0" y="65702"/>
                </a:lnTo>
                <a:cubicBezTo>
                  <a:pt x="0" y="48277"/>
                  <a:pt x="6922" y="31565"/>
                  <a:pt x="19244" y="19244"/>
                </a:cubicBezTo>
                <a:cubicBezTo>
                  <a:pt x="31565" y="6922"/>
                  <a:pt x="48277" y="0"/>
                  <a:pt x="65702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 cap="rnd">
            <a:solidFill>
              <a:srgbClr val="FFFFFF"/>
            </a:solidFill>
            <a:prstDash val="solid"/>
            <a:round/>
          </a:ln>
        </p:spPr>
      </p:sp>
      <p:sp>
        <p:nvSpPr>
          <p:cNvPr id="35" name="Freeform 7"/>
          <p:cNvSpPr/>
          <p:nvPr/>
        </p:nvSpPr>
        <p:spPr>
          <a:xfrm>
            <a:off x="4314711" y="2694193"/>
            <a:ext cx="3453984" cy="3639887"/>
          </a:xfrm>
          <a:custGeom>
            <a:avLst/>
            <a:gdLst/>
            <a:ahLst/>
            <a:cxnLst/>
            <a:rect l="l" t="t" r="r" b="b"/>
            <a:pathLst>
              <a:path w="1024138" h="1505989">
                <a:moveTo>
                  <a:pt x="65702" y="0"/>
                </a:moveTo>
                <a:lnTo>
                  <a:pt x="958436" y="0"/>
                </a:lnTo>
                <a:cubicBezTo>
                  <a:pt x="975861" y="0"/>
                  <a:pt x="992573" y="6922"/>
                  <a:pt x="1004894" y="19244"/>
                </a:cubicBezTo>
                <a:cubicBezTo>
                  <a:pt x="1017216" y="31565"/>
                  <a:pt x="1024138" y="48277"/>
                  <a:pt x="1024138" y="65702"/>
                </a:cubicBezTo>
                <a:lnTo>
                  <a:pt x="1024138" y="1440287"/>
                </a:lnTo>
                <a:cubicBezTo>
                  <a:pt x="1024138" y="1476573"/>
                  <a:pt x="994722" y="1505989"/>
                  <a:pt x="958436" y="1505989"/>
                </a:cubicBezTo>
                <a:lnTo>
                  <a:pt x="65702" y="1505989"/>
                </a:lnTo>
                <a:cubicBezTo>
                  <a:pt x="29416" y="1505989"/>
                  <a:pt x="0" y="1476573"/>
                  <a:pt x="0" y="1440287"/>
                </a:cubicBezTo>
                <a:lnTo>
                  <a:pt x="0" y="65702"/>
                </a:lnTo>
                <a:cubicBezTo>
                  <a:pt x="0" y="48277"/>
                  <a:pt x="6922" y="31565"/>
                  <a:pt x="19244" y="19244"/>
                </a:cubicBezTo>
                <a:cubicBezTo>
                  <a:pt x="31565" y="6922"/>
                  <a:pt x="48277" y="0"/>
                  <a:pt x="65702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 cap="rnd">
            <a:solidFill>
              <a:srgbClr val="FFFFFF"/>
            </a:solidFill>
            <a:prstDash val="solid"/>
            <a:round/>
          </a:ln>
        </p:spPr>
      </p:sp>
      <p:sp>
        <p:nvSpPr>
          <p:cNvPr id="39" name="Freeform 7"/>
          <p:cNvSpPr/>
          <p:nvPr/>
        </p:nvSpPr>
        <p:spPr>
          <a:xfrm>
            <a:off x="8178418" y="2727650"/>
            <a:ext cx="3577092" cy="3628505"/>
          </a:xfrm>
          <a:custGeom>
            <a:avLst/>
            <a:gdLst/>
            <a:ahLst/>
            <a:cxnLst/>
            <a:rect l="l" t="t" r="r" b="b"/>
            <a:pathLst>
              <a:path w="1024138" h="1505989">
                <a:moveTo>
                  <a:pt x="65702" y="0"/>
                </a:moveTo>
                <a:lnTo>
                  <a:pt x="958436" y="0"/>
                </a:lnTo>
                <a:cubicBezTo>
                  <a:pt x="975861" y="0"/>
                  <a:pt x="992573" y="6922"/>
                  <a:pt x="1004894" y="19244"/>
                </a:cubicBezTo>
                <a:cubicBezTo>
                  <a:pt x="1017216" y="31565"/>
                  <a:pt x="1024138" y="48277"/>
                  <a:pt x="1024138" y="65702"/>
                </a:cubicBezTo>
                <a:lnTo>
                  <a:pt x="1024138" y="1440287"/>
                </a:lnTo>
                <a:cubicBezTo>
                  <a:pt x="1024138" y="1476573"/>
                  <a:pt x="994722" y="1505989"/>
                  <a:pt x="958436" y="1505989"/>
                </a:cubicBezTo>
                <a:lnTo>
                  <a:pt x="65702" y="1505989"/>
                </a:lnTo>
                <a:cubicBezTo>
                  <a:pt x="29416" y="1505989"/>
                  <a:pt x="0" y="1476573"/>
                  <a:pt x="0" y="1440287"/>
                </a:cubicBezTo>
                <a:lnTo>
                  <a:pt x="0" y="65702"/>
                </a:lnTo>
                <a:cubicBezTo>
                  <a:pt x="0" y="48277"/>
                  <a:pt x="6922" y="31565"/>
                  <a:pt x="19244" y="19244"/>
                </a:cubicBezTo>
                <a:cubicBezTo>
                  <a:pt x="31565" y="6922"/>
                  <a:pt x="48277" y="0"/>
                  <a:pt x="65702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 cap="rnd">
            <a:solidFill>
              <a:srgbClr val="FFFFFF"/>
            </a:solidFill>
            <a:prstDash val="solid"/>
            <a:round/>
          </a:ln>
        </p:spPr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70" y="2727649"/>
            <a:ext cx="3290618" cy="2479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549000" y="5549249"/>
            <a:ext cx="3415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Собрано более 4 тонн гуманитарной помощи и доставлено в зону СВО</a:t>
            </a:r>
            <a:endParaRPr lang="ru-RU" sz="16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622" y="2620135"/>
            <a:ext cx="3425372" cy="26970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4374063" y="5410750"/>
            <a:ext cx="3394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 коробок лекарственных препаратов и средств личной гигиены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835" y="2611226"/>
            <a:ext cx="3577675" cy="2699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extBox 13"/>
          <p:cNvSpPr txBox="1"/>
          <p:nvPr/>
        </p:nvSpPr>
        <p:spPr>
          <a:xfrm>
            <a:off x="8469914" y="5410750"/>
            <a:ext cx="31347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Более 150 спальных мешков получено от </a:t>
            </a:r>
            <a:r>
              <a:rPr lang="ru-RU" dirty="0" err="1" smtClean="0"/>
              <a:t>ИП</a:t>
            </a:r>
            <a:r>
              <a:rPr lang="ru-RU" dirty="0" smtClean="0"/>
              <a:t> и направлено бойцам </a:t>
            </a:r>
            <a:endParaRPr lang="ru-RU" dirty="0"/>
          </a:p>
        </p:txBody>
      </p:sp>
      <p:pic>
        <p:nvPicPr>
          <p:cNvPr id="3074" name="Picture 2" descr="C:\Users\ЦСОН\Downloads\IMG_20240311_090851_27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171" y="311433"/>
            <a:ext cx="1929339" cy="217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26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9857" y="178536"/>
            <a:ext cx="7782359" cy="21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200"/>
              </a:lnSpc>
            </a:pPr>
            <a:r>
              <a:rPr lang="ru-RU" sz="5600" b="1" dirty="0" smtClean="0">
                <a:solidFill>
                  <a:schemeClr val="accent1">
                    <a:lumMod val="75000"/>
                  </a:schemeClr>
                </a:solidFill>
              </a:rPr>
              <a:t>ИЗГОТОВЛЕНИЕ МАСКИРОВОЧНЫХ СЕТЕЙ</a:t>
            </a:r>
            <a:endParaRPr lang="ru-RU" sz="5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724997" y="1747728"/>
            <a:ext cx="488834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cs typeface="Arial" panose="020B0604020202020204" pitchFamily="34" charset="0"/>
              </a:rPr>
              <a:t>На январь месяц изготовлено 198 </a:t>
            </a:r>
            <a:r>
              <a:rPr lang="ru-RU" sz="2000" i="1" dirty="0">
                <a:cs typeface="Arial" panose="020B0604020202020204" pitchFamily="34" charset="0"/>
              </a:rPr>
              <a:t>маскировочных сетей общей площадью </a:t>
            </a:r>
            <a:r>
              <a:rPr lang="ru-RU" sz="2000" i="1" dirty="0" smtClean="0">
                <a:cs typeface="Arial" panose="020B0604020202020204" pitchFamily="34" charset="0"/>
              </a:rPr>
              <a:t>3438 </a:t>
            </a:r>
            <a:r>
              <a:rPr lang="ru-RU" sz="2000" i="1" dirty="0">
                <a:cs typeface="Arial" panose="020B0604020202020204" pitchFamily="34" charset="0"/>
              </a:rPr>
              <a:t>кв</a:t>
            </a:r>
            <a:r>
              <a:rPr lang="ru-RU" sz="2000" i="1" dirty="0" smtClean="0">
                <a:cs typeface="Arial" panose="020B0604020202020204" pitchFamily="34" charset="0"/>
              </a:rPr>
              <a:t>. м. </a:t>
            </a:r>
          </a:p>
          <a:p>
            <a:pPr algn="just"/>
            <a:r>
              <a:rPr lang="ru-RU" sz="2000" i="1" dirty="0" smtClean="0">
                <a:cs typeface="Arial" panose="020B0604020202020204" pitchFamily="34" charset="0"/>
              </a:rPr>
              <a:t>В округе организовано 18 площадок по плетению маскировочных сетей.</a:t>
            </a:r>
            <a:endParaRPr lang="ru-RU" sz="2000" i="1" dirty="0"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16" y="3560595"/>
            <a:ext cx="2336275" cy="3115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527" y="3560595"/>
            <a:ext cx="2336275" cy="3115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790" y="138291"/>
            <a:ext cx="4189927" cy="3142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338" y="3560595"/>
            <a:ext cx="2336275" cy="3115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149" y="3560595"/>
            <a:ext cx="2336275" cy="3115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817" y="3560595"/>
            <a:ext cx="2249082" cy="3115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21" name="Прямая соединительная линия 20"/>
          <p:cNvCxnSpPr/>
          <p:nvPr/>
        </p:nvCxnSpPr>
        <p:spPr>
          <a:xfrm flipH="1">
            <a:off x="2649230" y="2076846"/>
            <a:ext cx="9078" cy="1112111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81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" y="0"/>
            <a:ext cx="12186584" cy="6858000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524645" y="453633"/>
            <a:ext cx="10781529" cy="1474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5200"/>
              </a:lnSpc>
            </a:pPr>
            <a:r>
              <a:rPr lang="ru-RU" sz="5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ИЗГОТОВЛЕНИЕ БЛИНДАЖНЫХ СВЕЧЕЙ</a:t>
            </a:r>
            <a:endParaRPr lang="ru-RU" sz="5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38946" y="2382029"/>
            <a:ext cx="10933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Изготовлено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более 1100 блиндажных свечей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45" y="2949693"/>
            <a:ext cx="2805564" cy="3740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720" y="2985872"/>
            <a:ext cx="2778429" cy="37045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204" y="2985872"/>
            <a:ext cx="3897520" cy="37045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7200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1918" y="384845"/>
            <a:ext cx="10800579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200"/>
              </a:lnSpc>
            </a:pPr>
            <a:r>
              <a:rPr lang="ru-RU" sz="5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АКЦИЯ «ПИСЬМА БОЙЦАМ»</a:t>
            </a:r>
            <a:endParaRPr lang="ru-RU" sz="5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084" y="2667653"/>
            <a:ext cx="3483102" cy="3483102"/>
          </a:xfrm>
          <a:prstGeom prst="roundRect">
            <a:avLst>
              <a:gd name="adj" fmla="val 6666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026" y="2667653"/>
            <a:ext cx="4535393" cy="34015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18" y="2660523"/>
            <a:ext cx="2612327" cy="34831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" name="Прямоугольник 23"/>
          <p:cNvSpPr/>
          <p:nvPr/>
        </p:nvSpPr>
        <p:spPr>
          <a:xfrm>
            <a:off x="775305" y="1249143"/>
            <a:ext cx="105529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cs typeface="Arial" panose="020B0604020202020204" pitchFamily="34" charset="0"/>
              </a:rPr>
              <a:t>В образовательных учреждениях Янтиковского муниципального округа проводится акция «Письма бойцам», в которой дети пишут письма в поддержку военнослужащих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="1" spc="-150" dirty="0">
              <a:latin typeface="Cera Pro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63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5208</TotalTime>
  <Words>334</Words>
  <Application>Microsoft Office PowerPoint</Application>
  <PresentationFormat>Произвольный</PresentationFormat>
  <Paragraphs>59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Ретро</vt:lpstr>
      <vt:lpstr> Янтиковский муниципальный округ Чувашской Республики Тăвай муниципаллă округӗ</vt:lpstr>
      <vt:lpstr> Практика «Мы вместе»</vt:lpstr>
      <vt:lpstr>Цель: Поддержка участников специальной военной операции.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Афанасьевский муниципальный округ Кировской области</dc:title>
  <dc:creator>User</dc:creator>
  <cp:lastModifiedBy>ЦСОН</cp:lastModifiedBy>
  <cp:revision>142</cp:revision>
  <dcterms:created xsi:type="dcterms:W3CDTF">2024-01-12T15:21:36Z</dcterms:created>
  <dcterms:modified xsi:type="dcterms:W3CDTF">2024-03-16T21:32:18Z</dcterms:modified>
</cp:coreProperties>
</file>