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6" r:id="rId3"/>
    <p:sldId id="257" r:id="rId4"/>
    <p:sldId id="258" r:id="rId5"/>
    <p:sldId id="264" r:id="rId6"/>
    <p:sldId id="265" r:id="rId7"/>
    <p:sldId id="269" r:id="rId8"/>
    <p:sldId id="259" r:id="rId9"/>
    <p:sldId id="260" r:id="rId10"/>
    <p:sldId id="261" r:id="rId11"/>
    <p:sldId id="262" r:id="rId12"/>
    <p:sldId id="263" r:id="rId13"/>
    <p:sldId id="270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9709F-13C5-481D-8B4D-8EE90F11CDFA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3E11B-AF0B-4DE3-80B9-5B85357E1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9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3E11B-AF0B-4DE3-80B9-5B85357E111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98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814B-39F6-472E-B8DA-27067C7F48C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DA8-63D4-4EFF-B21B-EB9F2EA78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2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814B-39F6-472E-B8DA-27067C7F48C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DA8-63D4-4EFF-B21B-EB9F2EA78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8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814B-39F6-472E-B8DA-27067C7F48C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DA8-63D4-4EFF-B21B-EB9F2EA78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792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814B-39F6-472E-B8DA-27067C7F48C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DA8-63D4-4EFF-B21B-EB9F2EA7852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0734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814B-39F6-472E-B8DA-27067C7F48C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DA8-63D4-4EFF-B21B-EB9F2EA78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34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814B-39F6-472E-B8DA-27067C7F48C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DA8-63D4-4EFF-B21B-EB9F2EA78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2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814B-39F6-472E-B8DA-27067C7F48C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DA8-63D4-4EFF-B21B-EB9F2EA78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79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814B-39F6-472E-B8DA-27067C7F48C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DA8-63D4-4EFF-B21B-EB9F2EA78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11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814B-39F6-472E-B8DA-27067C7F48C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DA8-63D4-4EFF-B21B-EB9F2EA78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3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814B-39F6-472E-B8DA-27067C7F48C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DA8-63D4-4EFF-B21B-EB9F2EA78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814B-39F6-472E-B8DA-27067C7F48C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DA8-63D4-4EFF-B21B-EB9F2EA78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8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814B-39F6-472E-B8DA-27067C7F48C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DA8-63D4-4EFF-B21B-EB9F2EA78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8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814B-39F6-472E-B8DA-27067C7F48C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DA8-63D4-4EFF-B21B-EB9F2EA78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56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814B-39F6-472E-B8DA-27067C7F48C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DA8-63D4-4EFF-B21B-EB9F2EA78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1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814B-39F6-472E-B8DA-27067C7F48C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DA8-63D4-4EFF-B21B-EB9F2EA78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2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814B-39F6-472E-B8DA-27067C7F48C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DA8-63D4-4EFF-B21B-EB9F2EA78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8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814B-39F6-472E-B8DA-27067C7F48C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DA8-63D4-4EFF-B21B-EB9F2EA78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E96814B-39F6-472E-B8DA-27067C7F48C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8CDA8-63D4-4EFF-B21B-EB9F2EA78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99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ukicultura.ru/" TargetMode="External"/><Relationship Id="rId2" Type="http://schemas.openxmlformats.org/officeDocument/2006/relationships/hyperlink" Target="mailto:kulture@vluki.reg60.r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klenina13@mail.ru" TargetMode="External"/><Relationship Id="rId2" Type="http://schemas.openxmlformats.org/officeDocument/2006/relationships/hyperlink" Target="mailto:lenina3kab@yandex.ru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20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E22C6-F4C0-4245-819F-0BD36FE73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2662766"/>
            <a:ext cx="8825658" cy="1599175"/>
          </a:xfrm>
        </p:spPr>
        <p:txBody>
          <a:bodyPr/>
          <a:lstStyle/>
          <a:p>
            <a:pPr algn="ctr"/>
            <a:r>
              <a:rPr lang="ru-RU" sz="2000" dirty="0"/>
              <a:t>Муниципальное Бюджетное Учреждение Культуры</a:t>
            </a:r>
            <a:br>
              <a:rPr lang="ru-RU" sz="2000" dirty="0"/>
            </a:br>
            <a:r>
              <a:rPr lang="ru-RU" sz="3600" dirty="0"/>
              <a:t>«Городской Дом культуры имени Ленина»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200403-1F35-4721-ABA5-87A17829A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3364" y="4590002"/>
            <a:ext cx="9845272" cy="861420"/>
          </a:xfrm>
        </p:spPr>
        <p:txBody>
          <a:bodyPr/>
          <a:lstStyle/>
          <a:p>
            <a:r>
              <a:rPr lang="ru-RU" dirty="0"/>
              <a:t>Город Великие луки, псковская область, российская федерация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D9F367-17A7-4E1A-B79D-C249439736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12" y="826785"/>
            <a:ext cx="3746976" cy="151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7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03647-B3AC-4D15-AE62-0571335A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65" y="1065277"/>
            <a:ext cx="9404723" cy="1400530"/>
          </a:xfrm>
        </p:spPr>
        <p:txBody>
          <a:bodyPr/>
          <a:lstStyle/>
          <a:p>
            <a:r>
              <a:rPr lang="ru-RU" sz="3200" dirty="0"/>
              <a:t>Волонтерский центр на базе МБУК «ГДК им. Ленина» начал свою работу 1 апреля 2021 года.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Руководителями являются:</a:t>
            </a:r>
            <a:br>
              <a:rPr lang="ru-RU" sz="3200" dirty="0"/>
            </a:br>
            <a:r>
              <a:rPr lang="ru-RU" sz="3200" dirty="0"/>
              <a:t>Дмитрий Лавренов – заместитель директора МБУК «ГДК им. Ленина»</a:t>
            </a:r>
            <a:br>
              <a:rPr lang="ru-RU" sz="3200" dirty="0"/>
            </a:br>
            <a:r>
              <a:rPr lang="ru-RU" sz="3200" dirty="0"/>
              <a:t>Роман </a:t>
            </a:r>
            <a:r>
              <a:rPr lang="ru-RU" sz="3200" dirty="0" smtClean="0"/>
              <a:t>Зимин – специалист высшей категории по жанрам творчества МБУК </a:t>
            </a:r>
            <a:r>
              <a:rPr lang="ru-RU" sz="3200" dirty="0"/>
              <a:t>«ГДК им. Ленина»</a:t>
            </a:r>
          </a:p>
        </p:txBody>
      </p:sp>
    </p:spTree>
    <p:extLst>
      <p:ext uri="{BB962C8B-B14F-4D97-AF65-F5344CB8AC3E}">
        <p14:creationId xmlns:p14="http://schemas.microsoft.com/office/powerpoint/2010/main" val="254696824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99264-6992-49FE-B909-354A526AC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3291934"/>
            <a:ext cx="8825657" cy="1915647"/>
          </a:xfrm>
        </p:spPr>
        <p:txBody>
          <a:bodyPr/>
          <a:lstStyle/>
          <a:p>
            <a:pPr algn="ctr"/>
            <a:r>
              <a:rPr lang="ru-RU" sz="3200" dirty="0"/>
              <a:t>В настоящий момент Волонтерским центром активно реализуется проект «</a:t>
            </a:r>
            <a:r>
              <a:rPr lang="ru-RU" sz="3200" dirty="0" err="1"/>
              <a:t>ЭКОтур</a:t>
            </a:r>
            <a:r>
              <a:rPr lang="ru-RU" sz="3200" dirty="0"/>
              <a:t>». Он направлен на сохранение, облагораживание и поддержание соответствующего состояния территорий памятников культурного, природного и исторического наследия Российской Федерации.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4CCD2D-B603-47CA-A9AF-6346CAFE6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6300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E8ED1-D8C7-4D9C-A156-3BC121C3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60" y="835858"/>
            <a:ext cx="9404723" cy="1400530"/>
          </a:xfrm>
        </p:spPr>
        <p:txBody>
          <a:bodyPr/>
          <a:lstStyle/>
          <a:p>
            <a:r>
              <a:rPr lang="ru-RU" sz="3000" dirty="0"/>
              <a:t>«</a:t>
            </a:r>
            <a:r>
              <a:rPr lang="ru-RU" sz="3000" dirty="0" err="1"/>
              <a:t>ЭКОтур</a:t>
            </a:r>
            <a:r>
              <a:rPr lang="ru-RU" sz="3000" dirty="0"/>
              <a:t>» (д. Старые Липы, </a:t>
            </a:r>
            <a:r>
              <a:rPr lang="ru-RU" sz="3000" dirty="0" err="1"/>
              <a:t>Локнянский</a:t>
            </a:r>
            <a:r>
              <a:rPr lang="ru-RU" sz="3000" dirty="0"/>
              <a:t> район)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72092CE-E6AB-4391-93CD-42394A9EC6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7" y="1960684"/>
            <a:ext cx="5250644" cy="3500429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202B91D6-23B3-4C81-887D-F9B3BB5427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05" y="1960684"/>
            <a:ext cx="5250645" cy="3500429"/>
          </a:xfrm>
        </p:spPr>
      </p:pic>
    </p:spTree>
    <p:extLst>
      <p:ext uri="{BB962C8B-B14F-4D97-AF65-F5344CB8AC3E}">
        <p14:creationId xmlns:p14="http://schemas.microsoft.com/office/powerpoint/2010/main" val="150341799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E8ED1-D8C7-4D9C-A156-3BC121C3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60" y="589673"/>
            <a:ext cx="9404723" cy="1400530"/>
          </a:xfrm>
        </p:spPr>
        <p:txBody>
          <a:bodyPr/>
          <a:lstStyle/>
          <a:p>
            <a:r>
              <a:rPr lang="ru-RU" sz="3000" dirty="0"/>
              <a:t>«</a:t>
            </a:r>
            <a:r>
              <a:rPr lang="ru-RU" sz="3000" dirty="0" err="1"/>
              <a:t>ЭКОтур</a:t>
            </a:r>
            <a:r>
              <a:rPr lang="ru-RU" sz="3000" dirty="0"/>
              <a:t>» (д. </a:t>
            </a:r>
            <a:r>
              <a:rPr lang="ru-RU" sz="3000" dirty="0" err="1" smtClean="0"/>
              <a:t>Полибино</a:t>
            </a:r>
            <a:r>
              <a:rPr lang="ru-RU" sz="3000" dirty="0" smtClean="0"/>
              <a:t>, Мемориальный музей-усадьба Софьи Васильевны Ковалевской, Великолукский район)</a:t>
            </a:r>
            <a:endParaRPr lang="ru-RU" sz="3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" y="2186790"/>
            <a:ext cx="5599967" cy="374060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22" y="2186790"/>
            <a:ext cx="5599967" cy="374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0883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64CE4-414A-4323-BA9B-BF31FBCC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7" y="1533171"/>
            <a:ext cx="9404723" cy="1400530"/>
          </a:xfrm>
        </p:spPr>
        <p:txBody>
          <a:bodyPr/>
          <a:lstStyle/>
          <a:p>
            <a:r>
              <a:rPr lang="ru-RU" sz="3000" b="0" i="0" dirty="0">
                <a:solidFill>
                  <a:schemeClr val="tx1"/>
                </a:solidFill>
                <a:effectLst/>
              </a:rPr>
              <a:t>АНО "Центр культуры и спорта "Культурный код"</a:t>
            </a:r>
            <a:endParaRPr lang="ru-RU" sz="3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74DFFE-19AD-4C43-B8BE-60817E0B0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10" y="2933701"/>
            <a:ext cx="9877778" cy="2115980"/>
          </a:xfrm>
        </p:spPr>
      </p:pic>
    </p:spTree>
    <p:extLst>
      <p:ext uri="{BB962C8B-B14F-4D97-AF65-F5344CB8AC3E}">
        <p14:creationId xmlns:p14="http://schemas.microsoft.com/office/powerpoint/2010/main" val="158804096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A795C-7386-4883-9F2D-32414C1D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62218"/>
            <a:ext cx="9404723" cy="1400530"/>
          </a:xfrm>
        </p:spPr>
        <p:txBody>
          <a:bodyPr/>
          <a:lstStyle/>
          <a:p>
            <a:pPr algn="ctr"/>
            <a:r>
              <a:rPr lang="ru-RU" sz="1900" b="0" i="0" dirty="0">
                <a:solidFill>
                  <a:schemeClr val="tx1"/>
                </a:solidFill>
                <a:effectLst/>
              </a:rPr>
              <a:t>Автономная некоммерческая организация "Центр культуры и спорта "Культурный код" направлена на решение задач по следующим направлениям: в социальной сфере, сфере культуры и искусства, в организации и проведении различных по форме и тематике культурно-массовых мероприятий, в сфере развития современных форм организации культурного досуга с учетом потребностей различных социально-возрастных групп населения, в сфере организации спортивных мероприятий, волонтерского движения в сфере оказания помощи незащищенным слоям населения.</a:t>
            </a:r>
            <a:br>
              <a:rPr lang="ru-RU" sz="1900" b="0" i="0" dirty="0">
                <a:solidFill>
                  <a:schemeClr val="tx1"/>
                </a:solidFill>
                <a:effectLst/>
              </a:rPr>
            </a:br>
            <a:r>
              <a:rPr lang="ru-RU" sz="1900" b="0" i="0" dirty="0">
                <a:solidFill>
                  <a:srgbClr val="252525"/>
                </a:solidFill>
                <a:effectLst/>
              </a:rPr>
              <a:t> </a:t>
            </a:r>
            <a:br>
              <a:rPr lang="ru-RU" sz="1900" b="0" i="0" dirty="0">
                <a:solidFill>
                  <a:srgbClr val="252525"/>
                </a:solidFill>
                <a:effectLst/>
              </a:rPr>
            </a:br>
            <a:r>
              <a:rPr lang="ru-RU" sz="1900" b="1" i="0" dirty="0">
                <a:solidFill>
                  <a:srgbClr val="252525"/>
                </a:solidFill>
                <a:effectLst/>
              </a:rPr>
              <a:t>Адрес:</a:t>
            </a:r>
            <a:r>
              <a:rPr lang="ru-RU" sz="1900" b="0" i="0" dirty="0">
                <a:solidFill>
                  <a:srgbClr val="252525"/>
                </a:solidFill>
                <a:effectLst/>
              </a:rPr>
              <a:t/>
            </a:r>
            <a:br>
              <a:rPr lang="ru-RU" sz="1900" b="0" i="0" dirty="0">
                <a:solidFill>
                  <a:srgbClr val="252525"/>
                </a:solidFill>
                <a:effectLst/>
              </a:rPr>
            </a:br>
            <a:r>
              <a:rPr lang="ru-RU" sz="1900" b="0" i="0" dirty="0">
                <a:solidFill>
                  <a:srgbClr val="252525"/>
                </a:solidFill>
                <a:effectLst/>
              </a:rPr>
              <a:t>182111, Псковская область, город Великие Луки, улица Малышева, д. 13</a:t>
            </a:r>
            <a:br>
              <a:rPr lang="ru-RU" sz="1900" b="0" i="0" dirty="0">
                <a:solidFill>
                  <a:srgbClr val="252525"/>
                </a:solidFill>
                <a:effectLst/>
              </a:rPr>
            </a:br>
            <a:r>
              <a:rPr lang="ru-RU" sz="1900" b="0" i="0" dirty="0">
                <a:solidFill>
                  <a:srgbClr val="252525"/>
                </a:solidFill>
                <a:effectLst/>
              </a:rPr>
              <a:t> </a:t>
            </a:r>
            <a:br>
              <a:rPr lang="ru-RU" sz="1900" b="0" i="0" dirty="0">
                <a:solidFill>
                  <a:srgbClr val="252525"/>
                </a:solidFill>
                <a:effectLst/>
              </a:rPr>
            </a:br>
            <a:r>
              <a:rPr lang="ru-RU" sz="1900" b="1" i="0" dirty="0">
                <a:solidFill>
                  <a:srgbClr val="252525"/>
                </a:solidFill>
                <a:effectLst/>
              </a:rPr>
              <a:t>Режим работы организации:</a:t>
            </a:r>
            <a:r>
              <a:rPr lang="ru-RU" sz="1900" b="0" i="0" dirty="0">
                <a:solidFill>
                  <a:srgbClr val="252525"/>
                </a:solidFill>
                <a:effectLst/>
              </a:rPr>
              <a:t/>
            </a:r>
            <a:br>
              <a:rPr lang="ru-RU" sz="1900" b="0" i="0" dirty="0">
                <a:solidFill>
                  <a:srgbClr val="252525"/>
                </a:solidFill>
                <a:effectLst/>
              </a:rPr>
            </a:br>
            <a:r>
              <a:rPr lang="ru-RU" sz="1900" b="0" i="0" dirty="0">
                <a:solidFill>
                  <a:srgbClr val="252525"/>
                </a:solidFill>
                <a:effectLst/>
              </a:rPr>
              <a:t>Понедельник - Пятница</a:t>
            </a:r>
            <a:br>
              <a:rPr lang="ru-RU" sz="1900" b="0" i="0" dirty="0">
                <a:solidFill>
                  <a:srgbClr val="252525"/>
                </a:solidFill>
                <a:effectLst/>
              </a:rPr>
            </a:br>
            <a:r>
              <a:rPr lang="ru-RU" sz="1900" b="0" i="0" dirty="0">
                <a:solidFill>
                  <a:srgbClr val="252525"/>
                </a:solidFill>
                <a:effectLst/>
              </a:rPr>
              <a:t>10.00 - 18.00</a:t>
            </a:r>
            <a:br>
              <a:rPr lang="ru-RU" sz="1900" b="0" i="0" dirty="0">
                <a:solidFill>
                  <a:srgbClr val="252525"/>
                </a:solidFill>
                <a:effectLst/>
              </a:rPr>
            </a:br>
            <a:r>
              <a:rPr lang="ru-RU" sz="1900" b="0" i="0" dirty="0">
                <a:solidFill>
                  <a:srgbClr val="252525"/>
                </a:solidFill>
                <a:effectLst/>
              </a:rPr>
              <a:t>Обед: 13.00 - 14.00</a:t>
            </a:r>
            <a:br>
              <a:rPr lang="ru-RU" sz="1900" b="0" i="0" dirty="0">
                <a:solidFill>
                  <a:srgbClr val="252525"/>
                </a:solidFill>
                <a:effectLst/>
              </a:rPr>
            </a:br>
            <a:r>
              <a:rPr lang="ru-RU" sz="1900" b="0" i="0" dirty="0">
                <a:solidFill>
                  <a:srgbClr val="252525"/>
                </a:solidFill>
                <a:effectLst/>
              </a:rPr>
              <a:t>Суббота, Воскресенье</a:t>
            </a:r>
            <a:br>
              <a:rPr lang="ru-RU" sz="1900" b="0" i="0" dirty="0">
                <a:solidFill>
                  <a:srgbClr val="252525"/>
                </a:solidFill>
                <a:effectLst/>
              </a:rPr>
            </a:br>
            <a:r>
              <a:rPr lang="ru-RU" sz="1900" b="0" i="0" dirty="0">
                <a:solidFill>
                  <a:srgbClr val="252525"/>
                </a:solidFill>
                <a:effectLst/>
              </a:rPr>
              <a:t>Выходные</a:t>
            </a:r>
            <a:br>
              <a:rPr lang="ru-RU" sz="1900" b="0" i="0" dirty="0">
                <a:solidFill>
                  <a:srgbClr val="252525"/>
                </a:solidFill>
                <a:effectLst/>
              </a:rPr>
            </a:br>
            <a:r>
              <a:rPr lang="ru-RU" sz="1900" b="0" i="0" dirty="0">
                <a:solidFill>
                  <a:srgbClr val="252525"/>
                </a:solidFill>
                <a:effectLst/>
              </a:rPr>
              <a:t> </a:t>
            </a:r>
            <a:br>
              <a:rPr lang="ru-RU" sz="1900" b="0" i="0" dirty="0">
                <a:solidFill>
                  <a:srgbClr val="252525"/>
                </a:solidFill>
                <a:effectLst/>
              </a:rPr>
            </a:br>
            <a:r>
              <a:rPr lang="ru-RU" sz="1900" b="1" i="0" dirty="0">
                <a:solidFill>
                  <a:srgbClr val="252525"/>
                </a:solidFill>
                <a:effectLst/>
              </a:rPr>
              <a:t>Председатель</a:t>
            </a:r>
            <a:r>
              <a:rPr lang="ru-RU" sz="1900" b="0" i="0" dirty="0">
                <a:solidFill>
                  <a:srgbClr val="252525"/>
                </a:solidFill>
                <a:effectLst/>
              </a:rPr>
              <a:t> АНО "ЦКС "Культурный код" - Коротков Сергей Юрьевич.</a:t>
            </a:r>
            <a:br>
              <a:rPr lang="ru-RU" sz="1900" b="0" i="0" dirty="0">
                <a:solidFill>
                  <a:srgbClr val="252525"/>
                </a:solidFill>
                <a:effectLst/>
              </a:rPr>
            </a:b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3719840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4D701-2FBB-4C16-AA13-E6082A3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E8DDEC-8AD3-478E-A6FD-2C3D7189D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43" y="318939"/>
            <a:ext cx="8593914" cy="6086343"/>
          </a:xfrm>
        </p:spPr>
      </p:pic>
    </p:spTree>
    <p:extLst>
      <p:ext uri="{BB962C8B-B14F-4D97-AF65-F5344CB8AC3E}">
        <p14:creationId xmlns:p14="http://schemas.microsoft.com/office/powerpoint/2010/main" val="209634593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FE4F1-9841-4465-A9A0-FA5A4458D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E14615-0A1A-44B1-9736-48219F56B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967666"/>
            <a:ext cx="8825658" cy="5291091"/>
          </a:xfrm>
        </p:spPr>
        <p:txBody>
          <a:bodyPr>
            <a:normAutofit fontScale="77500" lnSpcReduction="20000"/>
          </a:bodyPr>
          <a:lstStyle/>
          <a:p>
            <a:r>
              <a:rPr lang="ru-RU" sz="2000" b="0" i="0" dirty="0">
                <a:solidFill>
                  <a:schemeClr val="tx1"/>
                </a:solidFill>
                <a:effectLst/>
              </a:rPr>
              <a:t>«Городской Дом культуры имени Ленина» открыт с 1927 года.</a:t>
            </a:r>
          </a:p>
          <a:p>
            <a:r>
              <a:rPr lang="ru-RU" sz="2000" b="0" i="0" dirty="0">
                <a:solidFill>
                  <a:schemeClr val="tx1"/>
                </a:solidFill>
                <a:effectLst/>
              </a:rPr>
              <a:t> Учредителем МБУК "ГДК им. Ленина" и собственником его имущества является муниципальное образование «Город Великие Луки». </a:t>
            </a:r>
            <a:br>
              <a:rPr lang="ru-RU" sz="2000" b="0" i="0" dirty="0">
                <a:solidFill>
                  <a:schemeClr val="tx1"/>
                </a:solidFill>
                <a:effectLst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</a:rPr>
              <a:t>Функции и полномочия Собственника осуществляет Администрация города Великие Луки в лице комитета по управлению муниципальным имуществом города Великие Луки. Функции и полномочия Учредителя осуществляет Администрация города Великие Луки в лице комитета культуры Администрации города Великие Луки:</a:t>
            </a:r>
          </a:p>
          <a:p>
            <a:r>
              <a:rPr lang="ru-RU" sz="2000" b="0" i="0" dirty="0">
                <a:solidFill>
                  <a:schemeClr val="tx1"/>
                </a:solidFill>
                <a:effectLst/>
              </a:rPr>
              <a:t/>
            </a:r>
            <a:br>
              <a:rPr lang="ru-RU" sz="2000" b="0" i="0" dirty="0">
                <a:solidFill>
                  <a:schemeClr val="tx1"/>
                </a:solidFill>
                <a:effectLst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</a:rPr>
              <a:t>адрес: 182113 г. Великие Луки, ул. К. Либкнехта, д. 9/14;</a:t>
            </a:r>
            <a:br>
              <a:rPr lang="ru-RU" sz="2000" b="0" i="0" dirty="0">
                <a:solidFill>
                  <a:schemeClr val="tx1"/>
                </a:solidFill>
                <a:effectLst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</a:rPr>
              <a:t>телефон: 8(81153)3-11-57 — председатель комитета;</a:t>
            </a:r>
            <a:br>
              <a:rPr lang="ru-RU" sz="2000" b="0" i="0" dirty="0">
                <a:solidFill>
                  <a:schemeClr val="tx1"/>
                </a:solidFill>
                <a:effectLst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</a:rPr>
              <a:t>8(81153)3-11-14 — заместитель председателя.</a:t>
            </a:r>
            <a:br>
              <a:rPr lang="ru-RU" sz="2000" b="0" i="0" dirty="0">
                <a:solidFill>
                  <a:schemeClr val="tx1"/>
                </a:solidFill>
                <a:effectLst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</a:rPr>
              <a:t>электронная почта: </a:t>
            </a:r>
            <a:r>
              <a:rPr lang="ru-RU" sz="2000" b="0" i="0" dirty="0">
                <a:solidFill>
                  <a:schemeClr val="tx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kulture@vluki.reg60.ru</a:t>
            </a:r>
            <a:endParaRPr lang="ru-RU" sz="2000" b="0" i="0" dirty="0">
              <a:solidFill>
                <a:schemeClr val="tx1"/>
              </a:solidFill>
              <a:effectLst/>
            </a:endParaRPr>
          </a:p>
          <a:p>
            <a:r>
              <a:rPr lang="ru-RU" sz="2000" b="0" i="0" dirty="0">
                <a:solidFill>
                  <a:schemeClr val="tx1"/>
                </a:solidFill>
                <a:effectLst/>
              </a:rPr>
              <a:t/>
            </a:r>
            <a:br>
              <a:rPr lang="ru-RU" sz="2000" b="0" i="0" dirty="0">
                <a:solidFill>
                  <a:schemeClr val="tx1"/>
                </a:solidFill>
                <a:effectLst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</a:rPr>
              <a:t>Председатель Комитета культуры Администрации города Великие Луки: Романюк Анжелика Владимировна.</a:t>
            </a:r>
            <a:br>
              <a:rPr lang="ru-RU" sz="2000" b="0" i="0" dirty="0">
                <a:solidFill>
                  <a:schemeClr val="tx1"/>
                </a:solidFill>
                <a:effectLst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</a:rPr>
              <a:t>График работы: с 9-00 — 18-00, перерыв с 13-00 — 14-00.</a:t>
            </a:r>
            <a:br>
              <a:rPr lang="ru-RU" sz="2000" b="0" i="0" dirty="0">
                <a:solidFill>
                  <a:schemeClr val="tx1"/>
                </a:solidFill>
                <a:effectLst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</a:rPr>
              <a:t>Прием граждан с 16-00 — 18-00 (Понедельник), запись по телефону: 3-11-54.</a:t>
            </a:r>
            <a:br>
              <a:rPr lang="ru-RU" sz="2000" b="0" i="0" dirty="0">
                <a:solidFill>
                  <a:schemeClr val="tx1"/>
                </a:solidFill>
                <a:effectLst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</a:rPr>
              <a:t>Официальный сайт комитета культуры Администрации города Великие </a:t>
            </a:r>
            <a:r>
              <a:rPr lang="ru-RU" sz="2000" b="0" i="0" dirty="0" err="1">
                <a:solidFill>
                  <a:schemeClr val="tx1"/>
                </a:solidFill>
                <a:effectLst/>
              </a:rPr>
              <a:t>Луки:</a:t>
            </a:r>
            <a:r>
              <a:rPr lang="ru-RU" sz="2000" b="0" i="0" u="none" strike="noStrike" dirty="0" err="1">
                <a:solidFill>
                  <a:srgbClr val="58C1BA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</a:t>
            </a:r>
            <a:r>
              <a:rPr lang="ru-RU" sz="2000" b="0" i="0" u="none" strike="noStrike" dirty="0">
                <a:solidFill>
                  <a:schemeClr val="tx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://www.vlukicultura.ru</a:t>
            </a:r>
            <a:r>
              <a:rPr lang="ru-RU" sz="2000" b="0" i="0" dirty="0">
                <a:solidFill>
                  <a:schemeClr val="tx1"/>
                </a:solidFill>
                <a:effectLst/>
              </a:rPr>
              <a:t/>
            </a:r>
            <a:br>
              <a:rPr lang="ru-RU" sz="2000" b="0" i="0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847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4431E-6050-4242-BA14-587507F8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52268"/>
          </a:xfrm>
        </p:spPr>
        <p:txBody>
          <a:bodyPr/>
          <a:lstStyle/>
          <a:p>
            <a:r>
              <a:rPr lang="ru-RU" sz="2000" b="1" i="0" dirty="0">
                <a:solidFill>
                  <a:srgbClr val="252525"/>
                </a:solidFill>
                <a:effectLst/>
              </a:rPr>
              <a:t>Адрес учреждения:</a:t>
            </a:r>
            <a:r>
              <a:rPr lang="ru-RU" sz="2000" b="0" i="0" dirty="0">
                <a:solidFill>
                  <a:srgbClr val="252525"/>
                </a:solidFill>
                <a:effectLst/>
              </a:rPr>
              <a:t/>
            </a:r>
            <a:br>
              <a:rPr lang="ru-RU" sz="2000" b="0" i="0" dirty="0">
                <a:solidFill>
                  <a:srgbClr val="252525"/>
                </a:solidFill>
                <a:effectLst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</a:rPr>
              <a:t>МБУК «ГДК им. Ленина»: Российская Федерация, 182111, город Великие Луки, ул. Малышева,13.</a:t>
            </a:r>
            <a:br>
              <a:rPr lang="ru-RU" sz="2000" b="0" i="0" dirty="0">
                <a:solidFill>
                  <a:schemeClr val="tx1"/>
                </a:solidFill>
                <a:effectLst/>
              </a:rPr>
            </a:br>
            <a:r>
              <a:rPr lang="ru-RU" sz="2000" b="0" i="0" dirty="0">
                <a:solidFill>
                  <a:srgbClr val="252525"/>
                </a:solidFill>
                <a:effectLst/>
              </a:rPr>
              <a:t> </a:t>
            </a:r>
            <a:br>
              <a:rPr lang="ru-RU" sz="2000" b="0" i="0" dirty="0">
                <a:solidFill>
                  <a:srgbClr val="252525"/>
                </a:solidFill>
                <a:effectLst/>
              </a:rPr>
            </a:br>
            <a:r>
              <a:rPr lang="ru-RU" sz="2000" b="1" i="0" dirty="0">
                <a:solidFill>
                  <a:srgbClr val="252525"/>
                </a:solidFill>
                <a:effectLst/>
              </a:rPr>
              <a:t>Режим работы:</a:t>
            </a:r>
            <a:r>
              <a:rPr lang="ru-RU" sz="2000" b="0" i="0" dirty="0">
                <a:solidFill>
                  <a:srgbClr val="252525"/>
                </a:solidFill>
                <a:effectLst/>
              </a:rPr>
              <a:t/>
            </a:r>
            <a:br>
              <a:rPr lang="ru-RU" sz="2000" b="0" i="0" dirty="0">
                <a:solidFill>
                  <a:srgbClr val="252525"/>
                </a:solidFill>
                <a:effectLst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</a:rPr>
              <a:t>График работы: с 10:00 до 19:00</a:t>
            </a:r>
            <a:br>
              <a:rPr lang="ru-RU" sz="2000" b="0" i="0" dirty="0">
                <a:solidFill>
                  <a:schemeClr val="tx1"/>
                </a:solidFill>
                <a:effectLst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</a:rPr>
              <a:t>Обеденный перерыв: с 13:00 до 14:00</a:t>
            </a:r>
            <a:r>
              <a:rPr lang="ru-RU" sz="2000" b="0" i="0" dirty="0">
                <a:solidFill>
                  <a:srgbClr val="252525"/>
                </a:solidFill>
                <a:effectLst/>
              </a:rPr>
              <a:t/>
            </a:r>
            <a:br>
              <a:rPr lang="ru-RU" sz="2000" b="0" i="0" dirty="0">
                <a:solidFill>
                  <a:srgbClr val="252525"/>
                </a:solidFill>
                <a:effectLst/>
              </a:rPr>
            </a:br>
            <a:r>
              <a:rPr lang="ru-RU" sz="2000" b="0" i="0" dirty="0">
                <a:solidFill>
                  <a:srgbClr val="252525"/>
                </a:solidFill>
                <a:effectLst/>
              </a:rPr>
              <a:t> </a:t>
            </a:r>
            <a:br>
              <a:rPr lang="ru-RU" sz="2000" b="0" i="0" dirty="0">
                <a:solidFill>
                  <a:srgbClr val="252525"/>
                </a:solidFill>
                <a:effectLst/>
              </a:rPr>
            </a:br>
            <a:r>
              <a:rPr lang="ru-RU" sz="2000" b="1" i="0" dirty="0">
                <a:solidFill>
                  <a:srgbClr val="252525"/>
                </a:solidFill>
                <a:effectLst/>
              </a:rPr>
              <a:t>Контактная информация:</a:t>
            </a:r>
            <a:r>
              <a:rPr lang="ru-RU" sz="2000" b="0" i="0" dirty="0">
                <a:solidFill>
                  <a:srgbClr val="252525"/>
                </a:solidFill>
                <a:effectLst/>
              </a:rPr>
              <a:t/>
            </a:r>
            <a:br>
              <a:rPr lang="ru-RU" sz="2000" b="0" i="0" dirty="0">
                <a:solidFill>
                  <a:srgbClr val="252525"/>
                </a:solidFill>
                <a:effectLst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</a:rPr>
              <a:t>Директор: Сергеева Ольга Викторовна (действует на основании Устава МБУК "ГДК им. Ленина")</a:t>
            </a:r>
            <a:br>
              <a:rPr lang="ru-RU" sz="2000" b="0" i="0" dirty="0">
                <a:solidFill>
                  <a:schemeClr val="tx1"/>
                </a:solidFill>
                <a:effectLst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</a:rPr>
              <a:t>Заместитель директора по административно-хозяйственной части: </a:t>
            </a:r>
            <a:r>
              <a:rPr lang="ru-RU" sz="2000" b="0" i="0" dirty="0" err="1">
                <a:solidFill>
                  <a:schemeClr val="tx1"/>
                </a:solidFill>
                <a:effectLst/>
              </a:rPr>
              <a:t>Фроленкова</a:t>
            </a:r>
            <a:r>
              <a:rPr lang="ru-RU" sz="2000" b="0" i="0" dirty="0">
                <a:solidFill>
                  <a:schemeClr val="tx1"/>
                </a:solidFill>
                <a:effectLst/>
              </a:rPr>
              <a:t> Ольга Ивановна</a:t>
            </a:r>
            <a:br>
              <a:rPr lang="ru-RU" sz="2000" b="0" i="0" dirty="0">
                <a:solidFill>
                  <a:schemeClr val="tx1"/>
                </a:solidFill>
                <a:effectLst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</a:rPr>
              <a:t>Телефон / факс: 8 (81153) 6-12-07 – директор; заместитель директора по административно-хозяйственной части; заместитель директора по организационно-массовой работе.</a:t>
            </a:r>
            <a:br>
              <a:rPr lang="ru-RU" sz="2000" b="0" i="0" dirty="0">
                <a:solidFill>
                  <a:schemeClr val="tx1"/>
                </a:solidFill>
                <a:effectLst/>
              </a:rPr>
            </a:br>
            <a:r>
              <a:rPr lang="ru-RU" sz="2000" b="0" i="0" dirty="0">
                <a:solidFill>
                  <a:schemeClr val="bg1"/>
                </a:solidFill>
                <a:effectLst/>
              </a:rPr>
              <a:t>E-mail:</a:t>
            </a:r>
            <a:r>
              <a:rPr lang="ru-RU" sz="2000" b="0" i="0" u="none" strike="noStrike" dirty="0">
                <a:solidFill>
                  <a:schemeClr val="tx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lenina3kab@yandex.ru</a:t>
            </a:r>
            <a:r>
              <a:rPr lang="ru-RU" sz="2000" b="0" i="0" dirty="0">
                <a:solidFill>
                  <a:schemeClr val="tx1"/>
                </a:solidFill>
                <a:effectLst/>
              </a:rPr>
              <a:t/>
            </a:r>
            <a:br>
              <a:rPr lang="ru-RU" sz="2000" b="0" i="0" dirty="0">
                <a:solidFill>
                  <a:schemeClr val="tx1"/>
                </a:solidFill>
                <a:effectLst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</a:rPr>
              <a:t>            </a:t>
            </a:r>
            <a:r>
              <a:rPr lang="ru-RU" sz="2000" b="0" i="0" u="none" strike="noStrike" dirty="0">
                <a:solidFill>
                  <a:schemeClr val="tx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dklenina13@mail.ru</a:t>
            </a:r>
            <a:r>
              <a:rPr lang="ru-RU" sz="2000" b="0" i="0" dirty="0">
                <a:solidFill>
                  <a:schemeClr val="tx1"/>
                </a:solidFill>
                <a:effectLst/>
              </a:rPr>
              <a:t/>
            </a:r>
            <a:br>
              <a:rPr lang="ru-RU" sz="2000" b="0" i="0" dirty="0">
                <a:solidFill>
                  <a:schemeClr val="tx1"/>
                </a:solidFill>
                <a:effectLst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0029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E9F8E-5459-49ED-9248-60D444A7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55" y="706606"/>
            <a:ext cx="11122090" cy="1981200"/>
          </a:xfrm>
        </p:spPr>
        <p:txBody>
          <a:bodyPr/>
          <a:lstStyle/>
          <a:p>
            <a:pPr algn="ctr"/>
            <a:r>
              <a:rPr lang="ru-RU" sz="2400" dirty="0"/>
              <a:t>Структура учреждения культуры</a:t>
            </a:r>
            <a:br>
              <a:rPr lang="ru-RU" sz="2400" dirty="0"/>
            </a:br>
            <a:r>
              <a:rPr lang="ru-RU" sz="2400" dirty="0"/>
              <a:t>МБУК «Городской Дом Культуры имени Ленина» г. Великие Луки</a:t>
            </a:r>
            <a:br>
              <a:rPr lang="ru-RU" sz="2400" dirty="0"/>
            </a:br>
            <a:r>
              <a:rPr lang="ru-RU" sz="2400" dirty="0" smtClean="0"/>
              <a:t>78,5 </a:t>
            </a:r>
            <a:r>
              <a:rPr lang="ru-RU" sz="2400" dirty="0"/>
              <a:t>штатных единиц.</a:t>
            </a:r>
          </a:p>
        </p:txBody>
      </p: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0C816C15-3C9F-45FD-AF20-45EDC2AC2899}"/>
              </a:ext>
            </a:extLst>
          </p:cNvPr>
          <p:cNvGrpSpPr/>
          <p:nvPr/>
        </p:nvGrpSpPr>
        <p:grpSpPr>
          <a:xfrm>
            <a:off x="609713" y="2153517"/>
            <a:ext cx="10991234" cy="3669596"/>
            <a:chOff x="1227377" y="1519334"/>
            <a:chExt cx="8420562" cy="3239765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F38986AA-AE7A-4A72-8796-AC951BE579C7}"/>
                </a:ext>
              </a:extLst>
            </p:cNvPr>
            <p:cNvSpPr/>
            <p:nvPr/>
          </p:nvSpPr>
          <p:spPr>
            <a:xfrm>
              <a:off x="4714043" y="1519334"/>
              <a:ext cx="1381957" cy="2384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Директор (1 ед.)</a:t>
              </a:r>
              <a:endParaRPr lang="ru-RU" sz="1200" dirty="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AFD728D-CD1F-407D-BFAA-C0DE6EC023CB}"/>
                </a:ext>
              </a:extLst>
            </p:cNvPr>
            <p:cNvSpPr/>
            <p:nvPr/>
          </p:nvSpPr>
          <p:spPr>
            <a:xfrm>
              <a:off x="7819141" y="3230429"/>
              <a:ext cx="1598284" cy="3145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/>
                <a:t>Художественный салон</a:t>
              </a:r>
            </a:p>
            <a:p>
              <a:pPr algn="ctr"/>
              <a:r>
                <a:rPr lang="ru-RU" sz="1050" dirty="0"/>
                <a:t> (2,5 ед.)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FFD63E3-9526-4736-990B-941E72E47BE4}"/>
                </a:ext>
              </a:extLst>
            </p:cNvPr>
            <p:cNvSpPr/>
            <p:nvPr/>
          </p:nvSpPr>
          <p:spPr>
            <a:xfrm>
              <a:off x="7819141" y="1789742"/>
              <a:ext cx="1828798" cy="2581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/>
                <a:t>Студия звукозаписи «Гамма» (1,5 ед.) </a:t>
              </a:r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1A1E5F2D-1A84-472F-9A75-BE1F243B3E6A}"/>
                </a:ext>
              </a:extLst>
            </p:cNvPr>
            <p:cNvCxnSpPr/>
            <p:nvPr/>
          </p:nvCxnSpPr>
          <p:spPr>
            <a:xfrm flipV="1">
              <a:off x="6096000" y="1629882"/>
              <a:ext cx="32255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60A8B355-4FA2-4865-9F45-4760BE19F3F5}"/>
                </a:ext>
              </a:extLst>
            </p:cNvPr>
            <p:cNvCxnSpPr>
              <a:stCxn id="4" idx="1"/>
            </p:cNvCxnSpPr>
            <p:nvPr/>
          </p:nvCxnSpPr>
          <p:spPr>
            <a:xfrm flipH="1" flipV="1">
              <a:off x="4350058" y="1638556"/>
              <a:ext cx="36398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0694A296-D484-49EC-BD32-5F4AE9EFD02C}"/>
                </a:ext>
              </a:extLst>
            </p:cNvPr>
            <p:cNvCxnSpPr/>
            <p:nvPr/>
          </p:nvCxnSpPr>
          <p:spPr>
            <a:xfrm>
              <a:off x="4347073" y="1645901"/>
              <a:ext cx="1554" cy="1118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793D3323-6ACB-47E1-9702-67DB26C4525A}"/>
                </a:ext>
              </a:extLst>
            </p:cNvPr>
            <p:cNvSpPr/>
            <p:nvPr/>
          </p:nvSpPr>
          <p:spPr>
            <a:xfrm>
              <a:off x="6221685" y="1798414"/>
              <a:ext cx="1321854" cy="2568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/>
                <a:t>Заместитель директора по </a:t>
              </a:r>
              <a:r>
                <a:rPr lang="ru-RU" sz="900" dirty="0" smtClean="0"/>
                <a:t>ОМР (1 ед.)</a:t>
              </a:r>
              <a:endParaRPr lang="ru-RU" sz="900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6C72DF5E-C227-4C48-A8C2-EABCA175948B}"/>
                </a:ext>
              </a:extLst>
            </p:cNvPr>
            <p:cNvSpPr/>
            <p:nvPr/>
          </p:nvSpPr>
          <p:spPr>
            <a:xfrm>
              <a:off x="3073695" y="1772713"/>
              <a:ext cx="1367156" cy="2568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/>
                <a:t>Заместитель директора по </a:t>
              </a:r>
              <a:r>
                <a:rPr lang="ru-RU" sz="900" dirty="0" smtClean="0"/>
                <a:t>АХЧ (1ед.)</a:t>
              </a:r>
              <a:endParaRPr lang="ru-RU" sz="900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2C001812-39E0-4812-8BBD-D74D2F78C584}"/>
                </a:ext>
              </a:extLst>
            </p:cNvPr>
            <p:cNvSpPr/>
            <p:nvPr/>
          </p:nvSpPr>
          <p:spPr>
            <a:xfrm>
              <a:off x="1227377" y="2299384"/>
              <a:ext cx="1713310" cy="4821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/>
                <a:t>Отдел по содержанию и обслуживанию здания и </a:t>
              </a:r>
              <a:r>
                <a:rPr lang="ru-RU" sz="1050" dirty="0" smtClean="0"/>
                <a:t>имущества (18,5 </a:t>
              </a:r>
              <a:r>
                <a:rPr lang="ru-RU" sz="1050" dirty="0"/>
                <a:t>ед.)</a:t>
              </a: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DF6E7775-5A9C-48DD-BB67-DD8DE3DA2541}"/>
                </a:ext>
              </a:extLst>
            </p:cNvPr>
            <p:cNvSpPr/>
            <p:nvPr/>
          </p:nvSpPr>
          <p:spPr>
            <a:xfrm>
              <a:off x="3048609" y="2299384"/>
              <a:ext cx="1396981" cy="401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/>
                <a:t>Менеджер по кадрам и </a:t>
              </a:r>
              <a:r>
                <a:rPr lang="ru-RU" sz="1050" dirty="0" smtClean="0"/>
                <a:t>делопроизводств(1 </a:t>
              </a:r>
              <a:r>
                <a:rPr lang="ru-RU" sz="1050" dirty="0"/>
                <a:t>ед.)</a:t>
              </a: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AAB471FB-8D43-4199-BE7B-A9C8073D67B2}"/>
                </a:ext>
              </a:extLst>
            </p:cNvPr>
            <p:cNvSpPr/>
            <p:nvPr/>
          </p:nvSpPr>
          <p:spPr>
            <a:xfrm>
              <a:off x="1242120" y="3674506"/>
              <a:ext cx="1667113" cy="4556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/>
                <a:t>Отдел звукотехнической аппаратуры </a:t>
              </a:r>
              <a:r>
                <a:rPr lang="ru-RU" sz="1050" dirty="0" smtClean="0"/>
                <a:t>(</a:t>
              </a:r>
              <a:r>
                <a:rPr lang="ru-RU" sz="1050" dirty="0"/>
                <a:t>3,5 ед.)</a:t>
              </a: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0170678F-89F7-47BD-AD63-53F3609E9231}"/>
                </a:ext>
              </a:extLst>
            </p:cNvPr>
            <p:cNvSpPr/>
            <p:nvPr/>
          </p:nvSpPr>
          <p:spPr>
            <a:xfrm>
              <a:off x="1242119" y="3014509"/>
              <a:ext cx="1683825" cy="394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/>
                <a:t>Электротехнический </a:t>
              </a:r>
              <a:endParaRPr lang="ru-RU" sz="1050" dirty="0" smtClean="0"/>
            </a:p>
            <a:p>
              <a:pPr algn="ctr"/>
              <a:r>
                <a:rPr lang="ru-RU" sz="1050" dirty="0" smtClean="0"/>
                <a:t>отдел (</a:t>
              </a:r>
              <a:r>
                <a:rPr lang="ru-RU" sz="1050" dirty="0"/>
                <a:t>3 ед.)</a:t>
              </a:r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0F0804B4-0C08-42FC-B1A4-35BC95E994B8}"/>
                </a:ext>
              </a:extLst>
            </p:cNvPr>
            <p:cNvSpPr/>
            <p:nvPr/>
          </p:nvSpPr>
          <p:spPr>
            <a:xfrm>
              <a:off x="6221685" y="3230429"/>
              <a:ext cx="1276552" cy="4705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/>
                <a:t>Отдел </a:t>
              </a:r>
              <a:r>
                <a:rPr lang="ru-RU" sz="1000" dirty="0" smtClean="0"/>
                <a:t>обеспечения творческой деятельности(7 ед</a:t>
              </a:r>
              <a:r>
                <a:rPr lang="ru-RU" sz="1000" dirty="0"/>
                <a:t>.)</a:t>
              </a:r>
            </a:p>
          </p:txBody>
        </p:sp>
        <p:cxnSp>
          <p:nvCxnSpPr>
            <p:cNvPr id="83" name="Прямая соединительная линия 82">
              <a:extLst>
                <a:ext uri="{FF2B5EF4-FFF2-40B4-BE49-F238E27FC236}">
                  <a16:creationId xmlns:a16="http://schemas.microsoft.com/office/drawing/2014/main" id="{A988C11F-A845-44D1-917F-839BE42E87DC}"/>
                </a:ext>
              </a:extLst>
            </p:cNvPr>
            <p:cNvCxnSpPr>
              <a:cxnSpLocks/>
            </p:cNvCxnSpPr>
            <p:nvPr/>
          </p:nvCxnSpPr>
          <p:spPr>
            <a:xfrm>
              <a:off x="2084032" y="4758106"/>
              <a:ext cx="193877" cy="9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17FB5677-E98E-4F03-B15E-FCC64F6762F4}"/>
                </a:ext>
              </a:extLst>
            </p:cNvPr>
            <p:cNvSpPr/>
            <p:nvPr/>
          </p:nvSpPr>
          <p:spPr>
            <a:xfrm>
              <a:off x="6221685" y="2409379"/>
              <a:ext cx="1276552" cy="582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/>
                <a:t>Отдел </a:t>
              </a:r>
              <a:r>
                <a:rPr lang="ru-RU" sz="1050" dirty="0" smtClean="0"/>
                <a:t>проектной деятельности </a:t>
              </a:r>
            </a:p>
            <a:p>
              <a:pPr algn="ctr"/>
              <a:r>
                <a:rPr lang="ru-RU" sz="1050" dirty="0" smtClean="0"/>
                <a:t>и молодежных </a:t>
              </a:r>
            </a:p>
            <a:p>
              <a:pPr algn="ctr"/>
              <a:r>
                <a:rPr lang="ru-RU" sz="1050" dirty="0" smtClean="0"/>
                <a:t>инициатив(3 </a:t>
              </a:r>
              <a:r>
                <a:rPr lang="ru-RU" sz="1050" dirty="0"/>
                <a:t>ед.)</a:t>
              </a:r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6DEF3BD1-8475-4B8B-82C3-22561FCD8725}"/>
                </a:ext>
              </a:extLst>
            </p:cNvPr>
            <p:cNvSpPr/>
            <p:nvPr/>
          </p:nvSpPr>
          <p:spPr>
            <a:xfrm>
              <a:off x="6221685" y="3939860"/>
              <a:ext cx="1276552" cy="7393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/>
                <a:t>Творческие самодеятельные коллективы</a:t>
              </a:r>
            </a:p>
            <a:p>
              <a:pPr algn="ctr"/>
              <a:r>
                <a:rPr lang="ru-RU" sz="1050" dirty="0"/>
                <a:t> (</a:t>
              </a:r>
              <a:r>
                <a:rPr lang="ru-RU" sz="1050" dirty="0" smtClean="0"/>
                <a:t>32,5 </a:t>
              </a:r>
              <a:r>
                <a:rPr lang="ru-RU" sz="1050" dirty="0"/>
                <a:t>ед.)</a:t>
              </a: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7961983" y="2305195"/>
            <a:ext cx="0" cy="164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385680" y="2280115"/>
            <a:ext cx="3021716" cy="24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15" idx="0"/>
          </p:cNvCxnSpPr>
          <p:nvPr/>
        </p:nvCxnSpPr>
        <p:spPr>
          <a:xfrm>
            <a:off x="10407396" y="2288557"/>
            <a:ext cx="0" cy="171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25" idx="1"/>
          </p:cNvCxnSpPr>
          <p:nvPr/>
        </p:nvCxnSpPr>
        <p:spPr>
          <a:xfrm flipH="1" flipV="1">
            <a:off x="1962773" y="2585962"/>
            <a:ext cx="105691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49" idx="0"/>
          </p:cNvCxnSpPr>
          <p:nvPr/>
        </p:nvCxnSpPr>
        <p:spPr>
          <a:xfrm flipV="1">
            <a:off x="3898669" y="2877804"/>
            <a:ext cx="0" cy="159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962773" y="2595891"/>
            <a:ext cx="0" cy="441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962773" y="3583129"/>
            <a:ext cx="0" cy="267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962773" y="4294394"/>
            <a:ext cx="0" cy="270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9213844" y="3133235"/>
            <a:ext cx="1867119" cy="618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Отдел по сохранению нематериального культурного наследия и развития туризма (3 ед.)</a:t>
            </a:r>
            <a:endParaRPr lang="ru-RU" sz="1050" dirty="0"/>
          </a:p>
        </p:txBody>
      </p:sp>
      <p:cxnSp>
        <p:nvCxnSpPr>
          <p:cNvPr id="100" name="Прямая соединительная линия 99"/>
          <p:cNvCxnSpPr>
            <a:stCxn id="24" idx="3"/>
          </p:cNvCxnSpPr>
          <p:nvPr/>
        </p:nvCxnSpPr>
        <p:spPr>
          <a:xfrm>
            <a:off x="8854105" y="2615074"/>
            <a:ext cx="1580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9029578" y="2618507"/>
            <a:ext cx="8792" cy="803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9056014" y="3421916"/>
            <a:ext cx="15782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>
            <a:stCxn id="87" idx="2"/>
          </p:cNvCxnSpPr>
          <p:nvPr/>
        </p:nvCxnSpPr>
        <p:spPr>
          <a:xfrm flipH="1">
            <a:off x="10147403" y="3751312"/>
            <a:ext cx="1" cy="306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24" idx="1"/>
          </p:cNvCxnSpPr>
          <p:nvPr/>
        </p:nvCxnSpPr>
        <p:spPr>
          <a:xfrm flipH="1">
            <a:off x="6964654" y="2615074"/>
            <a:ext cx="164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6964654" y="2615074"/>
            <a:ext cx="0" cy="876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endCxn id="85" idx="1"/>
          </p:cNvCxnSpPr>
          <p:nvPr/>
        </p:nvCxnSpPr>
        <p:spPr>
          <a:xfrm>
            <a:off x="6964654" y="3491359"/>
            <a:ext cx="164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6964654" y="3491359"/>
            <a:ext cx="0" cy="566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>
            <a:stCxn id="81" idx="1"/>
          </p:cNvCxnSpPr>
          <p:nvPr/>
        </p:nvCxnSpPr>
        <p:spPr>
          <a:xfrm flipH="1">
            <a:off x="6964654" y="4358127"/>
            <a:ext cx="164055" cy="2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V="1">
            <a:off x="6964654" y="4057747"/>
            <a:ext cx="0" cy="279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>
            <a:stCxn id="81" idx="2"/>
            <a:endCxn id="93" idx="0"/>
          </p:cNvCxnSpPr>
          <p:nvPr/>
        </p:nvCxnSpPr>
        <p:spPr>
          <a:xfrm>
            <a:off x="7961841" y="4624624"/>
            <a:ext cx="0" cy="270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55570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18F10-97D4-4A2E-BA4E-0073C2EB3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436230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На базе Дома культуры свою деятельность ведут: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	</a:t>
            </a:r>
            <a:r>
              <a:rPr lang="ru-RU" sz="3200" dirty="0"/>
              <a:t>- </a:t>
            </a:r>
            <a:r>
              <a:rPr lang="ru-RU" sz="3200" dirty="0" smtClean="0"/>
              <a:t>17 </a:t>
            </a:r>
            <a:r>
              <a:rPr lang="ru-RU" sz="3200" dirty="0"/>
              <a:t>творческих коллективов</a:t>
            </a:r>
            <a:br>
              <a:rPr lang="ru-RU" sz="3200" dirty="0"/>
            </a:br>
            <a:r>
              <a:rPr lang="ru-RU" sz="3200" dirty="0"/>
              <a:t>	- 1 творческое объединение</a:t>
            </a:r>
            <a:br>
              <a:rPr lang="ru-RU" sz="3200" dirty="0"/>
            </a:br>
            <a:r>
              <a:rPr lang="ru-RU" sz="3200" dirty="0"/>
              <a:t>	- видеостудия «</a:t>
            </a:r>
            <a:r>
              <a:rPr lang="en-US" sz="3200" dirty="0"/>
              <a:t>Free Spirit</a:t>
            </a:r>
            <a:r>
              <a:rPr lang="ru-RU" sz="3200" dirty="0"/>
              <a:t>»</a:t>
            </a:r>
            <a:br>
              <a:rPr lang="ru-RU" sz="3200" dirty="0"/>
            </a:br>
            <a:r>
              <a:rPr lang="ru-RU" sz="3200" dirty="0"/>
              <a:t>	- студия звукозаписи «Гамма»</a:t>
            </a:r>
            <a:br>
              <a:rPr lang="ru-RU" sz="3200" dirty="0"/>
            </a:br>
            <a:r>
              <a:rPr lang="ru-RU" sz="3200" dirty="0"/>
              <a:t>- Художественный салон (филиал МБУК «ГДК им. Ленина</a:t>
            </a:r>
            <a:r>
              <a:rPr lang="ru-RU" sz="3200" dirty="0" smtClean="0"/>
              <a:t>)</a:t>
            </a:r>
            <a:br>
              <a:rPr lang="ru-RU" sz="3200" dirty="0" smtClean="0"/>
            </a:br>
            <a:r>
              <a:rPr lang="ru-RU" sz="3200" dirty="0" smtClean="0"/>
              <a:t>-Ремесленный </a:t>
            </a:r>
            <a:r>
              <a:rPr lang="ru-RU" sz="3200" dirty="0" err="1" smtClean="0"/>
              <a:t>коворкинг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8530527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6494470-179E-40CD-B1D1-D069C4A0B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502" y="4784160"/>
            <a:ext cx="2142725" cy="21427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175889-B386-41F9-B7EB-AF9EDE5BCF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45911"/>
            <a:ext cx="1903101" cy="19031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E11EF-81A4-45C1-9683-167A6E0F1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DA6F253-9472-4B5A-9A72-E92BAC2195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76" y="-18684"/>
            <a:ext cx="2688266" cy="2642941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D55D4A-CC81-4162-A551-8BA3D4D5B21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00" y="5197944"/>
            <a:ext cx="1677916" cy="16779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77B2431-C618-42FD-B6DD-2F642BCE8E1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570" y="2518244"/>
            <a:ext cx="2679700" cy="26797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5FB7D6-7C3E-4C95-BE2B-EF3E43B6D45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12" y="2463704"/>
            <a:ext cx="2734240" cy="273424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44AB7D0-459F-4691-856B-96016987B23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502" y="2463704"/>
            <a:ext cx="2734240" cy="273424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AC0EB55-21FB-4B69-BD68-4C0D8113F86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7" y="3301362"/>
            <a:ext cx="1980460" cy="198046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2F216F6-B997-4F47-82B7-6F2EA4BDA19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0" y="1641339"/>
            <a:ext cx="1980461" cy="19804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67F2149-8D43-4CAC-A2ED-FE5598F5EF8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4" y="-18683"/>
            <a:ext cx="1999143" cy="1999143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2E48650-38DB-4DD1-8095-2A6401920B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0" y="-22944"/>
            <a:ext cx="2678337" cy="2642940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E5DEFC-922E-43B8-B2BE-9F1FAA86B43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38" y="2581161"/>
            <a:ext cx="2603327" cy="261678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D56643-E8BE-42FA-BD14-F51905EC7C2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5" y="-18685"/>
            <a:ext cx="2603327" cy="26386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0CB507-9560-4BDD-A928-2EE74ED7ED48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55" y="-22944"/>
            <a:ext cx="2687897" cy="264294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EA9FE3B-7673-4979-A4FC-18B074A02374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007" y="5197944"/>
            <a:ext cx="1677916" cy="171467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29A259E-C9AA-420D-AE6E-09E523844E0C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76" y="5171297"/>
            <a:ext cx="1719545" cy="171954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E2C8059-A5DB-463C-9627-73224D02FEB0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12" y="5197944"/>
            <a:ext cx="1677917" cy="167791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8EF8B59-87E1-497A-A968-E9432CE11D6F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47" y="5171297"/>
            <a:ext cx="1741323" cy="174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8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3E8F0-2A9D-4577-BDE4-2CB08A20F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143" y="-2752078"/>
            <a:ext cx="8825658" cy="5663953"/>
          </a:xfrm>
        </p:spPr>
        <p:txBody>
          <a:bodyPr/>
          <a:lstStyle/>
          <a:p>
            <a:pPr algn="ctr"/>
            <a:r>
              <a:rPr lang="ru-RU" sz="4800" dirty="0"/>
              <a:t>Волонтерский центр «Волонтеры культуры»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C79454-9989-4BFC-ACCF-86623FD7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934" y="1483765"/>
            <a:ext cx="8825658" cy="8614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A6D197-F70C-49EF-83FB-48010208D7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80" y="3023089"/>
            <a:ext cx="6718984" cy="220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4512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DAFD1-D44B-458D-8170-3322E202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08" y="1225076"/>
            <a:ext cx="9404723" cy="1400530"/>
          </a:xfrm>
        </p:spPr>
        <p:txBody>
          <a:bodyPr/>
          <a:lstStyle/>
          <a:p>
            <a:r>
              <a:rPr lang="ru-RU" sz="2800" b="0" i="0" dirty="0">
                <a:solidFill>
                  <a:schemeClr val="tx1"/>
                </a:solidFill>
                <a:effectLst/>
              </a:rPr>
              <a:t>Культурное </a:t>
            </a:r>
            <a:r>
              <a:rPr lang="ru-RU" sz="2800" b="0" i="0" dirty="0" err="1">
                <a:solidFill>
                  <a:schemeClr val="tx1"/>
                </a:solidFill>
                <a:effectLst/>
              </a:rPr>
              <a:t>волонтерство</a:t>
            </a:r>
            <a:r>
              <a:rPr lang="ru-RU" sz="2800" b="0" i="0" dirty="0">
                <a:solidFill>
                  <a:schemeClr val="tx1"/>
                </a:solidFill>
                <a:effectLst/>
              </a:rPr>
              <a:t> – </a:t>
            </a:r>
            <a:r>
              <a:rPr lang="ru-RU" sz="2800" b="1" i="0" dirty="0">
                <a:solidFill>
                  <a:schemeClr val="tx1"/>
                </a:solidFill>
                <a:effectLst/>
              </a:rPr>
              <a:t>это</a:t>
            </a:r>
            <a:r>
              <a:rPr lang="ru-RU" sz="2800" b="0" i="0" dirty="0">
                <a:solidFill>
                  <a:schemeClr val="tx1"/>
                </a:solidFill>
                <a:effectLst/>
              </a:rPr>
              <a:t> активное движение, заключающееся в оказании добровольной и безвозмездной помощи в сфере </a:t>
            </a:r>
            <a:r>
              <a:rPr lang="ru-RU" sz="2800" b="1" i="0" dirty="0">
                <a:solidFill>
                  <a:schemeClr val="tx1"/>
                </a:solidFill>
                <a:effectLst/>
              </a:rPr>
              <a:t>культуры</a:t>
            </a:r>
            <a:r>
              <a:rPr lang="ru-RU" sz="2800" b="0" i="0" dirty="0">
                <a:solidFill>
                  <a:schemeClr val="tx1"/>
                </a:solidFill>
                <a:effectLst/>
              </a:rPr>
              <a:t>. </a:t>
            </a:r>
            <a:br>
              <a:rPr lang="ru-RU" sz="2800" b="0" i="0" dirty="0">
                <a:solidFill>
                  <a:schemeClr val="tx1"/>
                </a:solidFill>
                <a:effectLst/>
              </a:rPr>
            </a:br>
            <a:r>
              <a:rPr lang="ru-RU" sz="2800" b="1" i="0" dirty="0">
                <a:solidFill>
                  <a:schemeClr val="tx1"/>
                </a:solidFill>
                <a:effectLst/>
              </a:rPr>
              <a:t>Волонтеры</a:t>
            </a:r>
            <a:r>
              <a:rPr lang="ru-RU" sz="2800" b="0" i="0" dirty="0">
                <a:solidFill>
                  <a:schemeClr val="tx1"/>
                </a:solidFill>
                <a:effectLst/>
              </a:rPr>
              <a:t> участвуют в реализации (инициации) мероприятий, организуемых учреждениями </a:t>
            </a:r>
            <a:r>
              <a:rPr lang="ru-RU" sz="2800" b="1" i="0" dirty="0">
                <a:solidFill>
                  <a:schemeClr val="tx1"/>
                </a:solidFill>
                <a:effectLst/>
              </a:rPr>
              <a:t>культуры</a:t>
            </a:r>
            <a:r>
              <a:rPr lang="ru-RU" sz="2800" b="0" i="0" dirty="0">
                <a:solidFill>
                  <a:schemeClr val="tx1"/>
                </a:solidFill>
                <a:effectLst/>
              </a:rPr>
              <a:t>, принимают участие в реставрации </a:t>
            </a:r>
            <a:r>
              <a:rPr lang="ru-RU" sz="2800" b="1" i="0" dirty="0">
                <a:solidFill>
                  <a:schemeClr val="tx1"/>
                </a:solidFill>
                <a:effectLst/>
              </a:rPr>
              <a:t>культурных</a:t>
            </a:r>
            <a:r>
              <a:rPr lang="ru-RU" sz="2800" b="0" i="0" dirty="0">
                <a:solidFill>
                  <a:schemeClr val="tx1"/>
                </a:solidFill>
                <a:effectLst/>
              </a:rPr>
              <a:t> памятников, занимаются просветительской деятельностью.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42772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267</TotalTime>
  <Words>270</Words>
  <Application>Microsoft Office PowerPoint</Application>
  <PresentationFormat>Широкоэкранный</PresentationFormat>
  <Paragraphs>36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Ион</vt:lpstr>
      <vt:lpstr>Муниципальное Бюджетное Учреждение Культуры «Городской Дом культуры имени Ленина»</vt:lpstr>
      <vt:lpstr>Презентация PowerPoint</vt:lpstr>
      <vt:lpstr>Презентация PowerPoint</vt:lpstr>
      <vt:lpstr>Адрес учреждения: МБУК «ГДК им. Ленина»: Российская Федерация, 182111, город Великие Луки, ул. Малышева,13.   Режим работы: График работы: с 10:00 до 19:00 Обеденный перерыв: с 13:00 до 14:00   Контактная информация: Директор: Сергеева Ольга Викторовна (действует на основании Устава МБУК "ГДК им. Ленина") Заместитель директора по административно-хозяйственной части: Фроленкова Ольга Ивановна Телефон / факс: 8 (81153) 6-12-07 – директор; заместитель директора по административно-хозяйственной части; заместитель директора по организационно-массовой работе. E-mail:lenina3kab@yandex.ru             dklenina13@mail.ru </vt:lpstr>
      <vt:lpstr>Структура учреждения культуры МБУК «Городской Дом Культуры имени Ленина» г. Великие Луки 78,5 штатных единиц.</vt:lpstr>
      <vt:lpstr>На базе Дома культуры свою деятельность ведут:   - 17 творческих коллективов  - 1 творческое объединение  - видеостудия «Free Spirit»  - студия звукозаписи «Гамма» - Художественный салон (филиал МБУК «ГДК им. Ленина) -Ремесленный коворкинг</vt:lpstr>
      <vt:lpstr>Презентация PowerPoint</vt:lpstr>
      <vt:lpstr>Волонтерский центр «Волонтеры культуры»</vt:lpstr>
      <vt:lpstr>Культурное волонтерство – это активное движение, заключающееся в оказании добровольной и безвозмездной помощи в сфере культуры.  Волонтеры участвуют в реализации (инициации) мероприятий, организуемых учреждениями культуры, принимают участие в реставрации культурных памятников, занимаются просветительской деятельностью.</vt:lpstr>
      <vt:lpstr>Волонтерский центр на базе МБУК «ГДК им. Ленина» начал свою работу 1 апреля 2021 года.  Руководителями являются: Дмитрий Лавренов – заместитель директора МБУК «ГДК им. Ленина» Роман Зимин – специалист высшей категории по жанрам творчества МБУК «ГДК им. Ленина»</vt:lpstr>
      <vt:lpstr>В настоящий момент Волонтерским центром активно реализуется проект «ЭКОтур». Он направлен на сохранение, облагораживание и поддержание соответствующего состояния территорий памятников культурного, природного и исторического наследия Российской Федерации. </vt:lpstr>
      <vt:lpstr>«ЭКОтур» (д. Старые Липы, Локнянский район)</vt:lpstr>
      <vt:lpstr>«ЭКОтур» (д. Полибино, Мемориальный музей-усадьба Софьи Васильевны Ковалевской, Великолукский район)</vt:lpstr>
      <vt:lpstr>АНО "Центр культуры и спорта "Культурный код"</vt:lpstr>
      <vt:lpstr>Автономная некоммерческая организация "Центр культуры и спорта "Культурный код" направлена на решение задач по следующим направлениям: в социальной сфере, сфере культуры и искусства, в организации и проведении различных по форме и тематике культурно-массовых мероприятий, в сфере развития современных форм организации культурного досуга с учетом потребностей различных социально-возрастных групп населения, в сфере организации спортивных мероприятий, волонтерского движения в сфере оказания помощи незащищенным слоям населения.   Адрес: 182111, Псковская область, город Великие Луки, улица Малышева, д. 13   Режим работы организации: Понедельник - Пятница 10.00 - 18.00 Обед: 13.00 - 14.00 Суббота, Воскресенье Выходные   Председатель АНО "ЦКС "Культурный код" - Коротков Сергей Юрьевич.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Культуры «Городской Дом культуры имени Ленина»</dc:title>
  <dc:creator>sergey3kabinet@outlook.com</dc:creator>
  <cp:lastModifiedBy>Admin</cp:lastModifiedBy>
  <cp:revision>23</cp:revision>
  <dcterms:created xsi:type="dcterms:W3CDTF">2021-06-24T11:17:37Z</dcterms:created>
  <dcterms:modified xsi:type="dcterms:W3CDTF">2022-05-31T09:26:40Z</dcterms:modified>
</cp:coreProperties>
</file>