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Roboto Condensed Bold" charset="0"/>
      <p:regular r:id="rId9"/>
    </p:embeddedFont>
    <p:embeddedFont>
      <p:font typeface="Calibri" pitchFamily="34" charset="0"/>
      <p:regular r:id="rId10"/>
      <p:bold r:id="rId11"/>
      <p:italic r:id="rId12"/>
      <p:boldItalic r:id="rId13"/>
    </p:embeddedFont>
    <p:embeddedFont>
      <p:font typeface="Roboto Bold" charset="0"/>
      <p:regular r:id="rId14"/>
    </p:embeddedFont>
    <p:embeddedFont>
      <p:font typeface="Arimo" charset="0"/>
      <p:regular r:id="rId15"/>
    </p:embeddedFont>
    <p:embeddedFont>
      <p:font typeface="Roboto Condensed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057400"/>
            <a:ext cx="18288000" cy="2432050"/>
            <a:chOff x="0" y="0"/>
            <a:chExt cx="6186311" cy="8226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822693"/>
            </a:xfrm>
            <a:custGeom>
              <a:avLst/>
              <a:gdLst/>
              <a:ahLst/>
              <a:cxnLst/>
              <a:rect l="l" t="t" r="r" b="b"/>
              <a:pathLst>
                <a:path w="6186311" h="822693">
                  <a:moveTo>
                    <a:pt x="0" y="0"/>
                  </a:moveTo>
                  <a:lnTo>
                    <a:pt x="6186311" y="0"/>
                  </a:lnTo>
                  <a:lnTo>
                    <a:pt x="6186311" y="822693"/>
                  </a:lnTo>
                  <a:lnTo>
                    <a:pt x="0" y="822693"/>
                  </a:lnTo>
                  <a:close/>
                </a:path>
              </a:pathLst>
            </a:custGeom>
            <a:solidFill>
              <a:srgbClr val="434243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7250" y="2373598"/>
            <a:ext cx="2157172" cy="18060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635375" y="2677795"/>
            <a:ext cx="12359395" cy="110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2"/>
              </a:lnSpc>
            </a:pPr>
            <a:r>
              <a:rPr lang="en-US" sz="3600" spc="61">
                <a:solidFill>
                  <a:srgbClr val="FFFFFF"/>
                </a:solidFill>
                <a:latin typeface="Roboto Condensed"/>
              </a:rPr>
              <a:t>ПРОЕКТНОЕ ПРЕДЛОЖЕНИЕ</a:t>
            </a:r>
          </a:p>
          <a:p>
            <a:pPr>
              <a:lnSpc>
                <a:spcPts val="4392"/>
              </a:lnSpc>
            </a:pPr>
            <a:r>
              <a:rPr lang="en-US" sz="3600" spc="61">
                <a:solidFill>
                  <a:srgbClr val="FFFFFF"/>
                </a:solidFill>
                <a:latin typeface="Roboto Condensed Bold"/>
              </a:rPr>
              <a:t>СТУДЕНЧЕСКАЯ АЛЛЕЯ </a:t>
            </a:r>
            <a:r>
              <a:rPr lang="en-US" sz="3600" spc="61">
                <a:solidFill>
                  <a:srgbClr val="FFFFFF"/>
                </a:solidFill>
                <a:latin typeface="Roboto Condensed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0719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9317"/>
          <a:stretch>
            <a:fillRect/>
          </a:stretch>
        </p:blipFill>
        <p:spPr>
          <a:xfrm>
            <a:off x="7198160" y="5143500"/>
            <a:ext cx="10213540" cy="45734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7688" r="6220"/>
          <a:stretch>
            <a:fillRect/>
          </a:stretch>
        </p:blipFill>
        <p:spPr>
          <a:xfrm>
            <a:off x="7198160" y="245706"/>
            <a:ext cx="10213540" cy="46969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7854" y="1323557"/>
            <a:ext cx="6295042" cy="839338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03198" y="266700"/>
            <a:ext cx="12359395" cy="415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3"/>
              </a:lnSpc>
            </a:pPr>
            <a:r>
              <a:rPr lang="en-US" sz="2699" spc="45" dirty="0">
                <a:solidFill>
                  <a:srgbClr val="000000"/>
                </a:solidFill>
                <a:latin typeface="Roboto Condensed Bold"/>
              </a:rPr>
              <a:t>ИСХОДНОЕ СОСТОЯНИЕ ТЕРРИТОРИИ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09465" y="8987790"/>
            <a:ext cx="4002235" cy="27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0"/>
              </a:lnSpc>
            </a:pPr>
            <a:r>
              <a:rPr lang="en-US" sz="1900">
                <a:solidFill>
                  <a:srgbClr val="A6A6A6"/>
                </a:solidFill>
                <a:latin typeface="Roboto Condensed"/>
              </a:rPr>
              <a:t>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0719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8571" y="1181100"/>
            <a:ext cx="12096750" cy="855341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57249" y="487753"/>
            <a:ext cx="12359395" cy="41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3"/>
              </a:lnSpc>
            </a:pPr>
            <a:r>
              <a:rPr lang="en-US" sz="2699" spc="45" dirty="0">
                <a:solidFill>
                  <a:srgbClr val="000000"/>
                </a:solidFill>
                <a:latin typeface="Roboto Condensed Bold"/>
              </a:rPr>
              <a:t>ОПОРНЫЙ ПЛАН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409465" y="8987790"/>
            <a:ext cx="4002235" cy="27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0"/>
              </a:lnSpc>
            </a:pPr>
            <a:r>
              <a:rPr lang="en-US" sz="1900">
                <a:solidFill>
                  <a:srgbClr val="A6A6A6"/>
                </a:solidFill>
                <a:latin typeface="Roboto Condensed"/>
              </a:rPr>
              <a:t>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96325" y="4060825"/>
            <a:ext cx="5563697" cy="21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rgbClr val="000000"/>
                </a:solidFill>
                <a:latin typeface="Roboto Condensed"/>
              </a:rPr>
              <a:t>КОЛЛЕДЖ ТРАНСПОРТА И СЕЛЬСКОГО ХОЗЯЙСТВА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94309" y="6232525"/>
            <a:ext cx="665110" cy="21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rgbClr val="FFFFFF"/>
                </a:solidFill>
                <a:latin typeface="Roboto Condensed"/>
              </a:rPr>
              <a:t>АЛЛЕЯ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80303" y="8042275"/>
            <a:ext cx="5563697" cy="21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rgbClr val="000000"/>
                </a:solidFill>
                <a:latin typeface="Roboto Condensed"/>
              </a:rPr>
              <a:t>УЛ. КРАВЧЕНКО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0719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7250" y="1803385"/>
            <a:ext cx="10513234" cy="74337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69970" t="54695" r="28990" b="38781"/>
          <a:stretch>
            <a:fillRect/>
          </a:stretch>
        </p:blipFill>
        <p:spPr>
          <a:xfrm>
            <a:off x="12125325" y="1866900"/>
            <a:ext cx="109162" cy="4849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57250" y="841883"/>
            <a:ext cx="12359395" cy="415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3"/>
              </a:lnSpc>
            </a:pPr>
            <a:r>
              <a:rPr lang="en-US" sz="2699" spc="45">
                <a:solidFill>
                  <a:srgbClr val="000000"/>
                </a:solidFill>
                <a:latin typeface="Roboto Condensed Bold"/>
              </a:rPr>
              <a:t>ГЕНЕРАЛЬНЫЙ ПЛАН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409465" y="8987790"/>
            <a:ext cx="4002235" cy="27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0"/>
              </a:lnSpc>
            </a:pPr>
            <a:r>
              <a:rPr lang="en-US" sz="1900">
                <a:solidFill>
                  <a:srgbClr val="A6A6A6"/>
                </a:solidFill>
                <a:latin typeface="Roboto Condensed"/>
              </a:rPr>
              <a:t>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55838" y="6029325"/>
            <a:ext cx="665110" cy="21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rgbClr val="FFFFFF"/>
                </a:solidFill>
                <a:latin typeface="Roboto Condensed"/>
              </a:rPr>
              <a:t>АЛЛЕЯ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30523" y="8042275"/>
            <a:ext cx="5563697" cy="21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rgbClr val="000000"/>
                </a:solidFill>
                <a:latin typeface="Roboto Condensed"/>
              </a:rPr>
              <a:t>УЛ. КРАВЧЕНКО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89259" y="3895725"/>
            <a:ext cx="5563697" cy="21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sz="1500">
                <a:solidFill>
                  <a:srgbClr val="000000"/>
                </a:solidFill>
                <a:latin typeface="Roboto Condensed"/>
              </a:rPr>
              <a:t>КОЛЛЕДЖ ТРАНСПОРТА И СЕЛЬСКОГО ХОЗЯЙСТВА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56484" y="1987434"/>
            <a:ext cx="5908198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99"/>
              </a:lnSpc>
            </a:pPr>
            <a:r>
              <a:rPr lang="en-US" sz="2099">
                <a:solidFill>
                  <a:srgbClr val="000000"/>
                </a:solidFill>
                <a:latin typeface="Roboto Condensed"/>
              </a:rPr>
              <a:t>Проектируемые арки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56484" y="2704377"/>
            <a:ext cx="5908198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99"/>
              </a:lnSpc>
            </a:pPr>
            <a:r>
              <a:rPr lang="en-US" sz="2099">
                <a:solidFill>
                  <a:srgbClr val="000000"/>
                </a:solidFill>
                <a:latin typeface="Roboto Condensed"/>
              </a:rPr>
              <a:t>Длинна аллеи -77300 мм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56484" y="3154680"/>
            <a:ext cx="5908198" cy="28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99"/>
              </a:lnSpc>
            </a:pPr>
            <a:r>
              <a:rPr lang="en-US" sz="2099">
                <a:solidFill>
                  <a:srgbClr val="000000"/>
                </a:solidFill>
                <a:latin typeface="Roboto Condensed"/>
              </a:rPr>
              <a:t>Расстояние между арками - 10 810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56484" y="3594735"/>
            <a:ext cx="5908198" cy="55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2099">
                <a:solidFill>
                  <a:srgbClr val="000000"/>
                </a:solidFill>
                <a:latin typeface="Roboto Condensed"/>
              </a:rPr>
              <a:t>Количество арок - 8 шт</a:t>
            </a:r>
          </a:p>
          <a:p>
            <a:pPr>
              <a:lnSpc>
                <a:spcPts val="2099"/>
              </a:lnSpc>
            </a:pPr>
            <a:endParaRPr lang="en-US" sz="2099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28600"/>
            <a:ext cx="3635375" cy="1028700"/>
            <a:chOff x="0" y="0"/>
            <a:chExt cx="1229744" cy="347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29744" cy="347980"/>
            </a:xfrm>
            <a:custGeom>
              <a:avLst/>
              <a:gdLst/>
              <a:ahLst/>
              <a:cxnLst/>
              <a:rect l="l" t="t" r="r" b="b"/>
              <a:pathLst>
                <a:path w="1229744" h="347980">
                  <a:moveTo>
                    <a:pt x="0" y="0"/>
                  </a:moveTo>
                  <a:lnTo>
                    <a:pt x="1229744" y="0"/>
                  </a:lnTo>
                  <a:lnTo>
                    <a:pt x="1229744" y="347980"/>
                  </a:lnTo>
                  <a:lnTo>
                    <a:pt x="0" y="347980"/>
                  </a:lnTo>
                  <a:close/>
                </a:path>
              </a:pathLst>
            </a:custGeom>
            <a:solidFill>
              <a:srgbClr val="575454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1592" t="9266" r="12742" b="516"/>
          <a:stretch>
            <a:fillRect/>
          </a:stretch>
        </p:blipFill>
        <p:spPr>
          <a:xfrm>
            <a:off x="572675" y="1447800"/>
            <a:ext cx="7253700" cy="8648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8324" r="20768"/>
          <a:stretch>
            <a:fillRect/>
          </a:stretch>
        </p:blipFill>
        <p:spPr>
          <a:xfrm>
            <a:off x="8927995" y="6031196"/>
            <a:ext cx="4169494" cy="38507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204" t="16058" r="2889" b="14930"/>
          <a:stretch>
            <a:fillRect/>
          </a:stretch>
        </p:blipFill>
        <p:spPr>
          <a:xfrm>
            <a:off x="8277299" y="1568378"/>
            <a:ext cx="5965692" cy="429274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57250" y="396240"/>
            <a:ext cx="2610928" cy="846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9"/>
              </a:lnSpc>
            </a:pPr>
            <a:r>
              <a:rPr lang="en-US" sz="2200" spc="65">
                <a:solidFill>
                  <a:srgbClr val="FFFFFF"/>
                </a:solidFill>
                <a:latin typeface="Roboto Condensed"/>
              </a:rPr>
              <a:t>визуализация</a:t>
            </a:r>
          </a:p>
          <a:p>
            <a:pPr>
              <a:lnSpc>
                <a:spcPts val="2199"/>
              </a:lnSpc>
            </a:pPr>
            <a:r>
              <a:rPr lang="en-US" sz="2199" spc="65">
                <a:solidFill>
                  <a:srgbClr val="FFFFFF"/>
                </a:solidFill>
                <a:latin typeface="Roboto Condensed Bold"/>
              </a:rPr>
              <a:t>аллеи</a:t>
            </a:r>
          </a:p>
          <a:p>
            <a:pPr>
              <a:lnSpc>
                <a:spcPts val="2200"/>
              </a:lnSpc>
            </a:pPr>
            <a:endParaRPr lang="en-US" sz="2199" spc="65">
              <a:solidFill>
                <a:srgbClr val="FFFFFF"/>
              </a:solidFill>
              <a:latin typeface="Roboto Condensed Bold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1D6EEC10-97B6-457A-BDC9-099C8F2356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062" t="9484" r="35565" b="13699"/>
          <a:stretch>
            <a:fillRect/>
          </a:stretch>
        </p:blipFill>
        <p:spPr>
          <a:xfrm>
            <a:off x="14456318" y="1568378"/>
            <a:ext cx="3034007" cy="85281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0719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963" t="21241" r="5080" b="12236"/>
          <a:stretch>
            <a:fillRect/>
          </a:stretch>
        </p:blipFill>
        <p:spPr>
          <a:xfrm>
            <a:off x="275954" y="1550231"/>
            <a:ext cx="15516496" cy="79400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628127" y="613029"/>
            <a:ext cx="12359395" cy="821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94"/>
              </a:lnSpc>
            </a:pPr>
            <a:r>
              <a:rPr lang="en-US" sz="2699" spc="45">
                <a:solidFill>
                  <a:srgbClr val="000000"/>
                </a:solidFill>
                <a:latin typeface="Roboto Condensed Bold"/>
              </a:rPr>
              <a:t>ВИД СПЕРЕДИ                                                                      ВИД СБОКУ</a:t>
            </a:r>
          </a:p>
          <a:p>
            <a:pPr>
              <a:lnSpc>
                <a:spcPts val="3293"/>
              </a:lnSpc>
            </a:pPr>
            <a:endParaRPr lang="en-US" sz="2699" spc="45">
              <a:solidFill>
                <a:srgbClr val="000000"/>
              </a:solidFill>
              <a:latin typeface="Roboto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409465" y="8987790"/>
            <a:ext cx="4002235" cy="27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00"/>
              </a:lnSpc>
            </a:pPr>
            <a:r>
              <a:rPr lang="en-US" sz="1900">
                <a:solidFill>
                  <a:srgbClr val="A6A6A6"/>
                </a:solidFill>
                <a:latin typeface="Roboto Condensed"/>
              </a:rPr>
              <a:t>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44725" y="3375025"/>
            <a:ext cx="10537329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spc="18">
                <a:solidFill>
                  <a:srgbClr val="575454"/>
                </a:solidFill>
                <a:latin typeface="Roboto Bold"/>
              </a:rPr>
              <a:t>#мыменяемгорода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44725" y="5762625"/>
            <a:ext cx="5372100" cy="195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99"/>
              </a:lnSpc>
            </a:pPr>
            <a:r>
              <a:rPr lang="en-US" sz="1900" spc="19">
                <a:solidFill>
                  <a:srgbClr val="A6A6A6"/>
                </a:solidFill>
                <a:latin typeface="Roboto Condensed Bold"/>
              </a:rPr>
              <a:t>КОНТАКТНАЯ ИНФОРМАЦИЯ</a:t>
            </a:r>
          </a:p>
          <a:p>
            <a:pPr>
              <a:lnSpc>
                <a:spcPts val="1899"/>
              </a:lnSpc>
            </a:pPr>
            <a:r>
              <a:rPr lang="en-US" sz="1200">
                <a:solidFill>
                  <a:srgbClr val="000000"/>
                </a:solidFill>
                <a:latin typeface="Arimo"/>
              </a:rPr>
              <a:t>Ново</a:t>
            </a:r>
            <a:r>
              <a:rPr lang="en-US" sz="1900">
                <a:solidFill>
                  <a:srgbClr val="000000"/>
                </a:solidFill>
                <a:latin typeface="Roboto Condensed"/>
              </a:rPr>
              <a:t>сельский Владислав Вячеславович, </a:t>
            </a:r>
          </a:p>
          <a:p>
            <a:pPr>
              <a:lnSpc>
                <a:spcPts val="1899"/>
              </a:lnSpc>
            </a:pPr>
            <a:r>
              <a:rPr lang="en-US" sz="1900">
                <a:solidFill>
                  <a:srgbClr val="000000"/>
                </a:solidFill>
                <a:latin typeface="Roboto Condensed"/>
              </a:rPr>
              <a:t>директор регионального отделения Общероссийской организации </a:t>
            </a:r>
          </a:p>
          <a:p>
            <a:pPr>
              <a:lnSpc>
                <a:spcPts val="1899"/>
              </a:lnSpc>
            </a:pPr>
            <a:r>
              <a:rPr lang="en-US" sz="1899">
                <a:solidFill>
                  <a:srgbClr val="000000"/>
                </a:solidFill>
                <a:latin typeface="Roboto Condensed"/>
              </a:rPr>
              <a:t>«Городские реновации» в Красноярском крае</a:t>
            </a:r>
          </a:p>
          <a:p>
            <a:pPr>
              <a:lnSpc>
                <a:spcPts val="1899"/>
              </a:lnSpc>
            </a:pPr>
            <a:endParaRPr lang="en-US" sz="1899">
              <a:solidFill>
                <a:srgbClr val="000000"/>
              </a:solidFill>
              <a:latin typeface="Roboto Condensed"/>
            </a:endParaRPr>
          </a:p>
          <a:p>
            <a:pPr>
              <a:lnSpc>
                <a:spcPts val="1899"/>
              </a:lnSpc>
            </a:pPr>
            <a:r>
              <a:rPr lang="en-US" sz="1899" spc="18">
                <a:solidFill>
                  <a:srgbClr val="A6A6A6"/>
                </a:solidFill>
                <a:latin typeface="Roboto Condensed Bold"/>
              </a:rPr>
              <a:t>Соцсети</a:t>
            </a:r>
          </a:p>
          <a:p>
            <a:pPr>
              <a:lnSpc>
                <a:spcPts val="1900"/>
              </a:lnSpc>
            </a:pPr>
            <a:r>
              <a:rPr lang="en-US" sz="1899">
                <a:solidFill>
                  <a:srgbClr val="000000"/>
                </a:solidFill>
                <a:latin typeface="Roboto Condensed"/>
              </a:rPr>
              <a:t>https://vk.com/krsk_urban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846503" y="5762625"/>
            <a:ext cx="5372100" cy="743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99"/>
              </a:lnSpc>
            </a:pPr>
            <a:endParaRPr/>
          </a:p>
          <a:p>
            <a:pPr>
              <a:lnSpc>
                <a:spcPts val="1899"/>
              </a:lnSpc>
            </a:pPr>
            <a:r>
              <a:rPr lang="en-US" sz="1899">
                <a:solidFill>
                  <a:srgbClr val="000000"/>
                </a:solidFill>
                <a:latin typeface="Roboto Condensed"/>
              </a:rPr>
              <a:t>+7</a:t>
            </a:r>
            <a:r>
              <a:rPr lang="en-US" sz="1900">
                <a:solidFill>
                  <a:srgbClr val="000000"/>
                </a:solidFill>
                <a:latin typeface="Roboto Condensed"/>
              </a:rPr>
              <a:t> (933) 999 33 02</a:t>
            </a:r>
          </a:p>
          <a:p>
            <a:pPr>
              <a:lnSpc>
                <a:spcPts val="1900"/>
              </a:lnSpc>
            </a:pPr>
            <a:r>
              <a:rPr lang="en-US" sz="1899">
                <a:solidFill>
                  <a:srgbClr val="000000"/>
                </a:solidFill>
                <a:latin typeface="Roboto Condensed"/>
              </a:rPr>
              <a:t>vlad.nov.sib@gmail.com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84</Words>
  <Application>Microsoft Office PowerPoint</Application>
  <PresentationFormat>Произвольный</PresentationFormat>
  <Paragraphs>33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Roboto Condensed Bold</vt:lpstr>
      <vt:lpstr>Calibri</vt:lpstr>
      <vt:lpstr>Roboto Bold</vt:lpstr>
      <vt:lpstr>Arimo</vt:lpstr>
      <vt:lpstr>Roboto Condensed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Макет, копия</dc:title>
  <dc:creator>NovA-nout</dc:creator>
  <cp:lastModifiedBy>Наталья</cp:lastModifiedBy>
  <cp:revision>3</cp:revision>
  <dcterms:created xsi:type="dcterms:W3CDTF">2006-08-16T00:00:00Z</dcterms:created>
  <dcterms:modified xsi:type="dcterms:W3CDTF">2021-05-11T09:14:52Z</dcterms:modified>
  <dc:identifier>DAEdgg90W7w</dc:identifier>
</cp:coreProperties>
</file>