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D7529-1E25-4416-ACB1-3DDE17C97999}" v="1" dt="2023-10-24T19:58:09.327"/>
    <p1510:client id="{F91991B6-0424-4C75-B92C-6DBD6AE8E9C8}" v="441" dt="2023-10-24T19:57:41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66" d="100"/>
          <a:sy n="66" d="100"/>
        </p:scale>
        <p:origin x="81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8.userapi.com/impg/QSU_5JGc3vQSzKvrRc-CGzGP9l03sZ52WiNL2w/ggMqOc-ZkxI.jpg?size=1280x838&amp;quality=95&amp;sign=6d455055acada0d946dfdae44fa601b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Объект 3" descr="Изображение выглядит как рисунок, зелены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B7D042C-AA3B-E599-AF89-3CF8303E2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FEA52-13B4-FD61-E470-3D39DFA41684}"/>
              </a:ext>
            </a:extLst>
          </p:cNvPr>
          <p:cNvSpPr txBox="1"/>
          <p:nvPr/>
        </p:nvSpPr>
        <p:spPr>
          <a:xfrm>
            <a:off x="3904890" y="1273834"/>
            <a:ext cx="491418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ngsana New"/>
                <a:ea typeface="Calibri"/>
                <a:cs typeface="Calibri"/>
              </a:rPr>
              <a:t>О </a:t>
            </a:r>
            <a:r>
              <a:rPr lang="en-US" sz="4400" b="1" err="1">
                <a:solidFill>
                  <a:schemeClr val="bg1"/>
                </a:solidFill>
                <a:latin typeface="Angsana New"/>
                <a:ea typeface="Calibri"/>
                <a:cs typeface="Calibri"/>
              </a:rPr>
              <a:t>нашем</a:t>
            </a:r>
            <a:r>
              <a:rPr lang="en-US" sz="4400" b="1" dirty="0">
                <a:solidFill>
                  <a:schemeClr val="bg1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4400" b="1" err="1">
                <a:solidFill>
                  <a:schemeClr val="bg1"/>
                </a:solidFill>
                <a:latin typeface="Angsana New"/>
                <a:ea typeface="Calibri"/>
                <a:cs typeface="Calibri"/>
              </a:rPr>
              <a:t>проекте</a:t>
            </a:r>
            <a:endParaRPr lang="en-US" sz="4400" b="1">
              <a:solidFill>
                <a:schemeClr val="bg1"/>
              </a:solidFill>
              <a:latin typeface="Angsana New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4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Объект 3" descr="Изображение выглядит как зеленый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94842B-A401-5D2E-A18C-AA8FF25EB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CA11D-FC65-9BD7-1BD7-ED8D8E2A7599}"/>
              </a:ext>
            </a:extLst>
          </p:cNvPr>
          <p:cNvSpPr txBox="1"/>
          <p:nvPr/>
        </p:nvSpPr>
        <p:spPr>
          <a:xfrm>
            <a:off x="7599871" y="66135"/>
            <a:ext cx="497169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Цель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:</a:t>
            </a:r>
            <a:endParaRPr lang="ru-RU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Предоставить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возможность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получения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новых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знаний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обмен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опытом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и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навыков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экологизации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волонтерской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деятельности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100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представителям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целевой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группы</a:t>
            </a:r>
            <a:r>
              <a:rPr lang="en-US" sz="2800" dirty="0">
                <a:solidFill>
                  <a:srgbClr val="FFFFFF"/>
                </a:solidFill>
                <a:latin typeface="Angsana New"/>
                <a:ea typeface="Calibri"/>
                <a:cs typeface="Calibri"/>
              </a:rPr>
              <a:t>.</a:t>
            </a:r>
            <a:endParaRPr lang="ru-RU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02E0A-E439-C7C7-7CC6-5700F2B23CDE}"/>
              </a:ext>
            </a:extLst>
          </p:cNvPr>
          <p:cNvSpPr txBox="1"/>
          <p:nvPr/>
        </p:nvSpPr>
        <p:spPr>
          <a:xfrm>
            <a:off x="-48883" y="3200400"/>
            <a:ext cx="751648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Задачи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:</a:t>
            </a:r>
            <a:endParaRPr lang="ru-RU">
              <a:solidFill>
                <a:srgbClr val="000000"/>
              </a:solidFill>
              <a:cs typeface="Angsana Ne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1) 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Привлечь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представителей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целевой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группы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к </a:t>
            </a:r>
            <a:endParaRPr lang="en-US" sz="2800" dirty="0">
              <a:solidFill>
                <a:srgbClr val="FFFFFF"/>
              </a:solidFill>
              <a:latin typeface="Angsana New"/>
              <a:ea typeface="Calibri"/>
              <a:cs typeface="Angsana New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развитию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своих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навыков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и </a:t>
            </a:r>
            <a:r>
              <a:rPr lang="en-US" sz="2800" dirty="0" err="1">
                <a:solidFill>
                  <a:srgbClr val="FFFFFF"/>
                </a:solidFill>
                <a:latin typeface="Angsana New"/>
                <a:cs typeface="Angsana New"/>
              </a:rPr>
              <a:t>экологизации</a:t>
            </a:r>
            <a:endParaRPr lang="en-US" sz="2800" dirty="0" err="1">
              <a:solidFill>
                <a:srgbClr val="FFFFFF"/>
              </a:solidFill>
              <a:latin typeface="Angsana New"/>
              <a:ea typeface="Calibri"/>
              <a:cs typeface="Angsana Ne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волонтерской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деятельности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;</a:t>
            </a:r>
            <a:endParaRPr lang="en-US" sz="2800">
              <a:solidFill>
                <a:srgbClr val="FFFFFF"/>
              </a:solidFill>
              <a:latin typeface="Angsana New"/>
              <a:ea typeface="Calibri"/>
              <a:cs typeface="Angsana Ne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2)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Обеспечить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получение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новых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знаний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и</a:t>
            </a:r>
            <a:endParaRPr lang="ru-RU">
              <a:solidFill>
                <a:srgbClr val="000000"/>
              </a:solidFill>
              <a:cs typeface="Angsana Ne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обмен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опытом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в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очном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формате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для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самых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активных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представителей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целевой</a:t>
            </a:r>
            <a:r>
              <a:rPr lang="en-US" sz="2800" dirty="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Angsana New"/>
                <a:cs typeface="Angsana New"/>
              </a:rPr>
              <a:t>аудитории</a:t>
            </a:r>
            <a:r>
              <a:rPr lang="ru-RU" sz="2800" dirty="0">
                <a:solidFill>
                  <a:srgbClr val="FFFFFF"/>
                </a:solidFill>
                <a:ea typeface="Calibri"/>
                <a:cs typeface="Calibri"/>
              </a:rPr>
              <a:t>​.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627E6A-37FC-D903-4EF0-43ACC0481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B2B9C-FA14-781D-BEA5-4AB2A1517AB8}"/>
              </a:ext>
            </a:extLst>
          </p:cNvPr>
          <p:cNvSpPr txBox="1"/>
          <p:nvPr/>
        </p:nvSpPr>
        <p:spPr>
          <a:xfrm>
            <a:off x="3732363" y="152400"/>
            <a:ext cx="707078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Социальная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4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значимость</a:t>
            </a:r>
            <a:endParaRPr lang="en-US" sz="4400">
              <a:solidFill>
                <a:schemeClr val="accent6">
                  <a:lumMod val="75000"/>
                </a:schemeClr>
              </a:solidFill>
              <a:latin typeface="Angsana New"/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60C27-36D7-2662-0CF6-ABFFBF482573}"/>
              </a:ext>
            </a:extLst>
          </p:cNvPr>
          <p:cNvSpPr txBox="1"/>
          <p:nvPr/>
        </p:nvSpPr>
        <p:spPr>
          <a:xfrm>
            <a:off x="1992703" y="1187570"/>
            <a:ext cx="823535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Экологизация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жизни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-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одно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из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новых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и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при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этом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важных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направлений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которому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только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начали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уделять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внимание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Calibri"/>
                <a:cs typeface="Calibri"/>
              </a:rPr>
              <a:t>.</a:t>
            </a:r>
          </a:p>
          <a:p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Включение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элементов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экологизации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волонтерскую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работу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сделают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знания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навыки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участниками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уникальными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так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как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они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смогут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сразу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после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завершения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Форума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внедрять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их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на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практике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своих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учебных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заведениях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ngsana New"/>
                <a:ea typeface="+mn-lt"/>
                <a:cs typeface="+mn-lt"/>
              </a:rPr>
              <a:t>.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ngsana New"/>
              <a:ea typeface="Calibri"/>
              <a:cs typeface="Calibri"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Angsana New"/>
              <a:ea typeface="Calibri"/>
              <a:cs typeface="Calibri"/>
            </a:endParaRPr>
          </a:p>
        </p:txBody>
      </p:sp>
      <p:pic>
        <p:nvPicPr>
          <p:cNvPr id="28" name="Рисунок 27" descr="Изображение выглядит как шаблон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A11FD62-F369-D878-CBA0-0A7A468D5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6" r="18987" b="-667"/>
          <a:stretch/>
        </p:blipFill>
        <p:spPr>
          <a:xfrm>
            <a:off x="698741" y="3947886"/>
            <a:ext cx="3033622" cy="29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Объект 3" descr="Изображение выглядит как одежда, человек, иллюстрац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B43AC7F4-D028-742F-E75C-126292D3D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35D32-BF7C-CCDB-3980-05BDBA64A283}"/>
              </a:ext>
            </a:extLst>
          </p:cNvPr>
          <p:cNvSpPr txBox="1"/>
          <p:nvPr/>
        </p:nvSpPr>
        <p:spPr>
          <a:xfrm>
            <a:off x="267420" y="497457"/>
            <a:ext cx="592059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Целевые</a:t>
            </a:r>
            <a:r>
              <a:rPr lang="en-US" sz="2400" b="1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b="1" dirty="0" err="1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группы</a:t>
            </a:r>
            <a:r>
              <a:rPr lang="en-US" sz="2400" b="1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:</a:t>
            </a:r>
            <a:endParaRPr lang="ru-RU" sz="2400" b="1" dirty="0">
              <a:solidFill>
                <a:srgbClr val="000000"/>
              </a:solidFill>
              <a:latin typeface="Calibri"/>
              <a:ea typeface="Calibri"/>
              <a:cs typeface="Angsana New"/>
            </a:endParaRPr>
          </a:p>
          <a:p>
            <a:r>
              <a:rPr lang="ru-RU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Ш</a:t>
            </a:r>
            <a:r>
              <a:rPr lang="en-US" sz="2400" dirty="0" err="1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кольники</a:t>
            </a:r>
            <a:r>
              <a:rPr lang="en-US" sz="2400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старших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классов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,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проживающие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на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ru-RU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т</a:t>
            </a:r>
            <a:r>
              <a:rPr lang="ru-RU" sz="2400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ерритории Тамбовской области и </a:t>
            </a:r>
            <a:r>
              <a:rPr lang="ru-RU" sz="2400" dirty="0" err="1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ближлежащих</a:t>
            </a:r>
            <a:r>
              <a:rPr lang="ru-RU" sz="2400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ru-RU" sz="2400" dirty="0" err="1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обсластей</a:t>
            </a:r>
            <a:r>
              <a:rPr lang="en-US" sz="2400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,</a:t>
            </a:r>
            <a:r>
              <a:rPr lang="ru-RU" sz="2400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ru-RU" sz="2400" dirty="0" err="1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кторые</a:t>
            </a:r>
            <a:r>
              <a:rPr lang="ru-RU" sz="2400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имеют</a:t>
            </a:r>
            <a:r>
              <a:rPr lang="en-US" sz="2400" dirty="0" smtClean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опыт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волонтерской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деятельности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либо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желающие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его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 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получить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.</a:t>
            </a:r>
            <a:endParaRPr lang="ru-RU" sz="2400" dirty="0">
              <a:ea typeface="Calibri" panose="020F0502020204030204"/>
              <a:cs typeface="Angsana Ne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CF151-68D0-2B7B-3F2C-01E2630312BB}"/>
              </a:ext>
            </a:extLst>
          </p:cNvPr>
          <p:cNvSpPr txBox="1"/>
          <p:nvPr/>
        </p:nvSpPr>
        <p:spPr>
          <a:xfrm>
            <a:off x="267420" y="4321834"/>
            <a:ext cx="617938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География</a:t>
            </a:r>
            <a:r>
              <a:rPr lang="en-US" sz="2400" b="1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 </a:t>
            </a:r>
            <a:r>
              <a:rPr lang="en-US" sz="2400" b="1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проекта</a:t>
            </a:r>
            <a:r>
              <a:rPr lang="en-US" sz="2400" b="1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:</a:t>
            </a:r>
            <a:endParaRPr lang="ru-RU"/>
          </a:p>
          <a:p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Тамбовская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 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область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, г. 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Тамбов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, 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ожидается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 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участие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 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жителей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 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других</a:t>
            </a:r>
            <a:r>
              <a:rPr lang="en-US" sz="2400" dirty="0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 </a:t>
            </a:r>
            <a:r>
              <a:rPr lang="en-US" sz="2400" dirty="0" err="1">
                <a:solidFill>
                  <a:srgbClr val="538135"/>
                </a:solidFill>
                <a:latin typeface="Angsana New"/>
                <a:ea typeface="Calibri"/>
                <a:cs typeface="Angsana New"/>
              </a:rPr>
              <a:t>регионов</a:t>
            </a:r>
            <a:r>
              <a:rPr lang="en-US" sz="2400" dirty="0">
                <a:solidFill>
                  <a:srgbClr val="538135"/>
                </a:solidFill>
                <a:latin typeface="Angsana New"/>
                <a:cs typeface="Angsana New"/>
              </a:rPr>
              <a:t> </a:t>
            </a:r>
            <a:endParaRPr lang="ru-RU" sz="2400">
              <a:ea typeface="Calibri" panose="020F0502020204030204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8819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69" y="1"/>
            <a:ext cx="6886730" cy="74950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Наши партнеры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https://sun9-27.userapi.com/impg/QIJVJMd7f9VrGhtJXVDIjBQksgw8uMcwiDlp9g/X1RuWWP6w1M.jpg?size=1000x1000&amp;quality=95&amp;sign=94642865eceb9a2a123ac0c454f4680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3" y="1199213"/>
            <a:ext cx="1578276" cy="15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4.userapi.com/impg/RzCX1Wyp7z5Ca4w-VWvfnIaHGTYB7XAKmO-DAg/_zhF_DHezuk.jpg?size=1280x512&amp;quality=95&amp;sign=5cab9e3a764a1cedcebd6fcd1495781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07" y="1199213"/>
            <a:ext cx="2870491" cy="16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70.userapi.com/impg/ZfQ0XJkowFr-NEgKYgh9h5J_i2lj84WLx0YVVw/ux5jsIxvaT8.jpg?size=1000x1000&amp;quality=95&amp;sign=2a62392e1ec33a20b16365ba3fa41c3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72" y="1107690"/>
            <a:ext cx="2018003" cy="20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74.userapi.com/impg/XPrtDJr77d1Qlvl-fDrnBGe4PQCiamH9-3pT6g/3e9iuovj1Zc.jpg?size=1080x1080&amp;quality=95&amp;sign=e03acbb6850b17a1914a83b25c3c46a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14" y="1063677"/>
            <a:ext cx="2006770" cy="20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55.userapi.com/impg/_So3ThaQbY1wR0_g6CM-LDWEuVx5lyXEAdlb5A/sFFpvz-VZB0.jpg?size=1280x1280&amp;quality=95&amp;sign=e66bdb5b1c93c163c69fb93e062a6e8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93" y="1266517"/>
            <a:ext cx="1865808" cy="16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69.userapi.com/impg/6Y3YAuXaHGuZ8jwBFLGxUI9eF33lQxhoiFn2OQ/Erxe6w9p3dk.jpg?size=132x132&amp;quality=95&amp;sign=91575bc35b14640eeb6d588dbb33ed90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7" y="2899610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un9-75.userapi.com/impg/Ux2mkE7o9V1IRIbsr31vmxDFi4io2l82hAQ_kA/QfpyCxxeJHk.jpg?size=132x132&amp;quality=95&amp;sign=c9fc767da3f7ffbd17ed969e9514ff37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02" y="2955634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un9-26.userapi.com/impg/_G8yE_wgvEc-904Y1CY6AvCwUgoF_iqgY5IM5w/8W02OS1Eyss.jpg?size=148x148&amp;quality=95&amp;sign=8a8abfeee87fe80976116e6e5914993d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07" y="2403696"/>
            <a:ext cx="1333501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sun9-46.userapi.com/impg/ccnvU0W2opb9k8WDu8pw1CFi82Gy6boYOUefDA/c3cefE0d2Do.jpg?size=132x132&amp;quality=95&amp;sign=f635080f69396244bf7d138b6279e3a6&amp;type=alb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93" y="2577332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sun9-53.userapi.com/impg/G7y-4QP0Eo_SGRvtrV_HB7ZSbIshvAf_D3pLSw/S-VSe9XIjiQ.jpg?size=148x148&amp;quality=95&amp;sign=760eb285349eb55cddf251e20be45fe4&amp;type=alb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02" y="2831448"/>
            <a:ext cx="1282390" cy="12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1622" y="2408320"/>
            <a:ext cx="2934986" cy="230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9685" y="0"/>
            <a:ext cx="4377127" cy="6176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Распорядок дней форума: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https://sun9-57.userapi.com/impg/s7qDSKBdLw4qRJivhJUZ-_GCMmL2i60Z2CTKUQ/L6sdwShHrSE.jpg?size=1080x892&amp;quality=95&amp;sign=046e29ddaa184d1dc5591ec8b7da448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4267"/>
            <a:ext cx="2386049" cy="19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6.userapi.com/impg/o8_Nhxgjtn6HzQf_m3CHycho8JC_wh_sJMAqGQ/z45Kda9o1Yg.jpg?size=832x1080&amp;quality=95&amp;sign=1312d862b6bb02cf6ce8b3126c06445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1044"/>
            <a:ext cx="2809911" cy="36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7.userapi.com/impg/1oxpu3XDrtjQQmwSbcbho_NLqXSxY7gRzh8oGw/EnGD8bqH0NY.jpg?size=836x1080&amp;quality=95&amp;sign=ff18dff87ab2dbea6aa331b7eb8428e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26" y="564267"/>
            <a:ext cx="2460886" cy="31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2.userapi.com/impg/RNrBoDn2cOBbMQLcccRi52N0C439TeVvbYXqww/WJ8ZRmWu_KY.jpg?size=1080x883&amp;quality=95&amp;sign=02c0002102e10223aa34d41feba1587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26" y="3743402"/>
            <a:ext cx="2460886" cy="25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19.userapi.com/impg/QpT5W95SDVmbToipqlUQybX-lrH64iScIEcMsQ/oP7LUAFt-tE.jpg?size=497x460&amp;quality=95&amp;sign=61f4a95e3360286cec51de6780e86cfe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93" y="431866"/>
            <a:ext cx="3786343" cy="31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9337183" y="2975019"/>
            <a:ext cx="2670203" cy="32019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Итог:3000000р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7784063" y="-90152"/>
            <a:ext cx="4902557" cy="6059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dirty="0" smtClean="0"/>
              <a:t>СМЕТА:</a:t>
            </a:r>
            <a:endParaRPr lang="ru-RU" sz="4400" dirty="0"/>
          </a:p>
        </p:txBody>
      </p:sp>
      <p:pic>
        <p:nvPicPr>
          <p:cNvPr id="16" name="Picture 12" descr="https://sun9-74.userapi.com/impg/A2DPmqq4O1xYTvgUNvQFjQMUJCBbTcm9rZUQYQ/Mf4g-QltHtc.jpg?size=492x444&amp;quality=95&amp;sign=c0bca61b65aade036eade1e003279749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93" y="3541690"/>
            <a:ext cx="3779955" cy="32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7128" y="-194871"/>
            <a:ext cx="6976672" cy="9293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/>
                </a:solidFill>
              </a:rPr>
              <a:t>Команда проекта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61.userapi.com/impg/0bzySGN3OD6tCK-yqEdiY4W5qjP5XRQw_gwn3A/ohT7KkPCvOg.jpg?size=419x468&amp;quality=95&amp;sign=3d897ecc8a0b42171dada145f248664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6" y="734519"/>
            <a:ext cx="1474685" cy="17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1.userapi.com/impg/j7iF8vkqdz746A_-SbH9ASibpLLd3PgNL62yTQ/-2cbv5L2AbY.jpg?size=750x750&amp;quality=95&amp;sign=6ff89c537293f41e2621f693df1dd4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80" y="842625"/>
            <a:ext cx="1603947" cy="16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68.userapi.com/impg/jMObOvGwrUQmdYSQ55EM7hCoFqSoomD5kLGNsQ/yl8C7E_UHhY.jpg?size=1280x1280&amp;quality=95&amp;sign=bcefb73cc5bf11664b608442d68b558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90" y="842624"/>
            <a:ext cx="1603947" cy="16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29.userapi.com/impg/K8KgMojRsPalnwTvMXNWzV6qro3653jvfrzLjQ/luy1t7IAFFY.jpg?size=1280x960&amp;quality=95&amp;sign=ab67d3e12d6f1ae09c3384dcabaf730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587" y="959022"/>
            <a:ext cx="1739642" cy="13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1-83.userapi.com/impf/c840525/v840525646/7047f/uS0v5GkwHUY.jpg?size=717x1080&amp;quality=96&amp;sign=0ddaac2327524a98d2e274db6640ba73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9" y="3777521"/>
            <a:ext cx="1174312" cy="17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8.userapi.com/impg/1zpmR8dseVaxJLTm4w6D_z3Cv5notEWq8HWQQw/gAhqeYfyYEg.jpg?size=810x1080&amp;quality=95&amp;sign=a5bec91e232fd05fd4d097cb39f71148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85" y="3777520"/>
            <a:ext cx="1326630" cy="17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un9-53.userapi.com/impg/GGTcwFuZOgY6jIf6ImP3okArODYDzp9_8wGSFg/yw3p5gXphEg.jpg?size=720x1080&amp;quality=95&amp;sign=9cfd6d4ee53fc56bcb6a25e457d61c8b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56834" y="3745744"/>
            <a:ext cx="1221593" cy="18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771" y="2614348"/>
            <a:ext cx="2885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6"/>
                </a:solidFill>
              </a:rPr>
              <a:t>Наталия </a:t>
            </a:r>
            <a:r>
              <a:rPr lang="ru-RU" sz="900" b="1" dirty="0" err="1">
                <a:solidFill>
                  <a:schemeClr val="accent6"/>
                </a:solidFill>
              </a:rPr>
              <a:t>Растегаева</a:t>
            </a:r>
            <a:r>
              <a:rPr lang="ru-RU" sz="900" dirty="0">
                <a:solidFill>
                  <a:schemeClr val="accent6"/>
                </a:solidFill>
              </a:rPr>
              <a:t/>
            </a:r>
            <a:br>
              <a:rPr lang="ru-RU" sz="900" dirty="0">
                <a:solidFill>
                  <a:schemeClr val="accent6"/>
                </a:solidFill>
              </a:rPr>
            </a:br>
            <a:r>
              <a:rPr lang="ru-RU" sz="900" dirty="0">
                <a:solidFill>
                  <a:schemeClr val="accent6"/>
                </a:solidFill>
              </a:rPr>
              <a:t>Член Общественного Совета министерства природных ресурсов и экологии РФ, Общественный Представитель АСИ (экология), руководитель </a:t>
            </a:r>
            <a:r>
              <a:rPr lang="ru-RU" sz="900" dirty="0" err="1">
                <a:solidFill>
                  <a:schemeClr val="accent6"/>
                </a:solidFill>
              </a:rPr>
              <a:t>Добро.Центра</a:t>
            </a:r>
            <a:r>
              <a:rPr lang="ru-RU" sz="900" dirty="0">
                <a:solidFill>
                  <a:schemeClr val="accent6"/>
                </a:solidFill>
              </a:rPr>
              <a:t> "</a:t>
            </a:r>
            <a:r>
              <a:rPr lang="ru-RU" sz="900" dirty="0" err="1">
                <a:solidFill>
                  <a:schemeClr val="accent6"/>
                </a:solidFill>
              </a:rPr>
              <a:t>Горг</a:t>
            </a:r>
            <a:r>
              <a:rPr lang="ru-RU" sz="900" dirty="0">
                <a:solidFill>
                  <a:schemeClr val="accent6"/>
                </a:solidFill>
              </a:rPr>
              <a:t>", руководитель учебного отдела Российского Биологического Общества</a:t>
            </a:r>
            <a:r>
              <a:rPr lang="ru-RU" sz="900" dirty="0"/>
              <a:t>.</a:t>
            </a:r>
            <a:endParaRPr lang="ru-RU" sz="9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0343" y="2639688"/>
            <a:ext cx="2622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6"/>
                </a:solidFill>
                <a:latin typeface="+mj-lt"/>
              </a:rPr>
              <a:t>Александр </a:t>
            </a:r>
            <a:r>
              <a:rPr lang="ru-RU" sz="900" b="1" dirty="0" err="1">
                <a:solidFill>
                  <a:schemeClr val="accent6"/>
                </a:solidFill>
                <a:latin typeface="+mj-lt"/>
              </a:rPr>
              <a:t>Сузюмов</a:t>
            </a:r>
            <a:r>
              <a:rPr lang="ru-RU" sz="9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ru-RU" sz="900" b="1" dirty="0">
                <a:solidFill>
                  <a:schemeClr val="accent6"/>
                </a:solidFill>
                <a:latin typeface="+mj-lt"/>
              </a:rPr>
            </a:br>
            <a:r>
              <a:rPr lang="ru-RU" sz="900" dirty="0">
                <a:solidFill>
                  <a:schemeClr val="accent6"/>
                </a:solidFill>
                <a:latin typeface="+mj-lt"/>
              </a:rPr>
              <a:t>Доцент кафедры «</a:t>
            </a:r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Конструкции </a:t>
            </a:r>
            <a:r>
              <a:rPr lang="ru-RU" sz="900" dirty="0">
                <a:solidFill>
                  <a:schemeClr val="accent6"/>
                </a:solidFill>
                <a:latin typeface="+mj-lt"/>
              </a:rPr>
              <a:t>зданий и сооружений», директор Волонтерского центра </a:t>
            </a:r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ТГТУ.</a:t>
            </a:r>
            <a:endParaRPr lang="ru-RU" sz="9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0" y="2614348"/>
            <a:ext cx="251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accent6"/>
                </a:solidFill>
                <a:latin typeface="+mj-lt"/>
              </a:rPr>
              <a:t>Анастасия Татаринцева</a:t>
            </a:r>
          </a:p>
          <a:p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Руководитель </a:t>
            </a:r>
            <a:r>
              <a:rPr lang="ru-RU" sz="900" dirty="0">
                <a:solidFill>
                  <a:schemeClr val="accent6"/>
                </a:solidFill>
                <a:latin typeface="+mj-lt"/>
              </a:rPr>
              <a:t>сектора помощи животным «Служба помощи хвостатому населению (СПХН)» волонтёрского центра </a:t>
            </a:r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ТГТУ..</a:t>
            </a:r>
            <a:endParaRPr lang="ru-RU" sz="900" b="0" i="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05518" y="2670929"/>
            <a:ext cx="2086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6"/>
                </a:solidFill>
                <a:latin typeface="+mj-lt"/>
              </a:rPr>
              <a:t>Максим Булгаков</a:t>
            </a:r>
            <a:br>
              <a:rPr lang="ru-RU" sz="900" b="1" dirty="0">
                <a:solidFill>
                  <a:schemeClr val="accent6"/>
                </a:solidFill>
                <a:latin typeface="+mj-lt"/>
              </a:rPr>
            </a:br>
            <a:r>
              <a:rPr lang="ru-RU" sz="900" dirty="0">
                <a:solidFill>
                  <a:schemeClr val="accent6"/>
                </a:solidFill>
                <a:latin typeface="+mj-lt"/>
              </a:rPr>
              <a:t>Ответственный за проектную деятельность Волонтерского центра ТГТУ.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1975" y="5660967"/>
            <a:ext cx="23083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6"/>
                </a:solidFill>
                <a:latin typeface="+mj-lt"/>
              </a:rPr>
              <a:t>Софья Булгакова</a:t>
            </a:r>
            <a:r>
              <a:rPr lang="ru-RU" sz="900" dirty="0">
                <a:solidFill>
                  <a:schemeClr val="accent6"/>
                </a:solidFill>
                <a:latin typeface="+mj-lt"/>
              </a:rPr>
              <a:t/>
            </a:r>
            <a:br>
              <a:rPr lang="ru-RU" sz="900" dirty="0">
                <a:solidFill>
                  <a:schemeClr val="accent6"/>
                </a:solidFill>
                <a:latin typeface="+mj-lt"/>
              </a:rPr>
            </a:br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Ответственная </a:t>
            </a:r>
            <a:r>
              <a:rPr lang="ru-RU" sz="900" dirty="0">
                <a:solidFill>
                  <a:schemeClr val="accent6"/>
                </a:solidFill>
                <a:latin typeface="+mj-lt"/>
              </a:rPr>
              <a:t>за проектную деятельность Волонтерского центра </a:t>
            </a:r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ТГТУ.</a:t>
            </a:r>
            <a:endParaRPr lang="ru-RU" sz="9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73873" y="5660967"/>
            <a:ext cx="22188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accent6"/>
                </a:solidFill>
                <a:latin typeface="+mj-lt"/>
              </a:rPr>
              <a:t>Анастасия </a:t>
            </a:r>
            <a:r>
              <a:rPr lang="ru-RU" sz="900" b="1" dirty="0" err="1" smtClean="0">
                <a:solidFill>
                  <a:schemeClr val="accent6"/>
                </a:solidFill>
                <a:latin typeface="+mj-lt"/>
              </a:rPr>
              <a:t>Чусова</a:t>
            </a:r>
            <a:r>
              <a:rPr lang="ru-RU" sz="9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ru-RU" sz="900" b="1" dirty="0">
                <a:solidFill>
                  <a:schemeClr val="accent6"/>
                </a:solidFill>
                <a:latin typeface="+mj-lt"/>
              </a:rPr>
            </a:br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Ответственная </a:t>
            </a:r>
            <a:r>
              <a:rPr lang="ru-RU" sz="900" dirty="0">
                <a:solidFill>
                  <a:schemeClr val="accent6"/>
                </a:solidFill>
                <a:latin typeface="+mj-lt"/>
              </a:rPr>
              <a:t>за проектную деятельность Волонтерского центра ТГТУ.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92068" y="5660967"/>
            <a:ext cx="188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accent6"/>
                </a:solidFill>
                <a:latin typeface="+mj-lt"/>
              </a:rPr>
              <a:t>Екатерина Черемисина </a:t>
            </a:r>
            <a:r>
              <a:rPr lang="ru-RU" sz="9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ru-RU" sz="900" b="1" dirty="0">
                <a:solidFill>
                  <a:schemeClr val="accent6"/>
                </a:solidFill>
                <a:latin typeface="+mj-lt"/>
              </a:rPr>
            </a:br>
            <a:r>
              <a:rPr lang="ru-RU" sz="900" dirty="0" smtClean="0">
                <a:solidFill>
                  <a:schemeClr val="accent6"/>
                </a:solidFill>
                <a:latin typeface="+mj-lt"/>
              </a:rPr>
              <a:t>Ответственная </a:t>
            </a:r>
            <a:r>
              <a:rPr lang="ru-RU" sz="900" dirty="0">
                <a:solidFill>
                  <a:schemeClr val="accent6"/>
                </a:solidFill>
                <a:latin typeface="+mj-lt"/>
              </a:rPr>
              <a:t>за проектную деятельность Волонтерского центра ТГТУ.</a:t>
            </a:r>
          </a:p>
        </p:txBody>
      </p:sp>
    </p:spTree>
    <p:extLst>
      <p:ext uri="{BB962C8B-B14F-4D97-AF65-F5344CB8AC3E}">
        <p14:creationId xmlns:p14="http://schemas.microsoft.com/office/powerpoint/2010/main" val="19945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графическая вставка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4E266DA-8AA6-C49D-66F8-B019456C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EFB8A-B233-35AC-E43C-A7F2CDDB4F82}"/>
              </a:ext>
            </a:extLst>
          </p:cNvPr>
          <p:cNvSpPr txBox="1"/>
          <p:nvPr/>
        </p:nvSpPr>
        <p:spPr>
          <a:xfrm>
            <a:off x="2984740" y="641230"/>
            <a:ext cx="616501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538135"/>
                </a:solidFill>
                <a:latin typeface="Angsana New"/>
                <a:cs typeface="Angsana New"/>
              </a:rPr>
              <a:t>Спасибо</a:t>
            </a:r>
            <a:r>
              <a:rPr lang="en-US" sz="4400" b="1" dirty="0">
                <a:solidFill>
                  <a:srgbClr val="538135"/>
                </a:solidFill>
                <a:latin typeface="Angsana New"/>
                <a:cs typeface="Angsana New"/>
              </a:rPr>
              <a:t> </a:t>
            </a:r>
            <a:r>
              <a:rPr lang="en-US" sz="4400" b="1" err="1">
                <a:solidFill>
                  <a:srgbClr val="538135"/>
                </a:solidFill>
                <a:latin typeface="Angsana New"/>
                <a:cs typeface="Angsana New"/>
              </a:rPr>
              <a:t>за</a:t>
            </a:r>
            <a:r>
              <a:rPr lang="en-US" sz="4400" b="1" dirty="0">
                <a:solidFill>
                  <a:srgbClr val="538135"/>
                </a:solidFill>
                <a:latin typeface="Angsana New"/>
                <a:cs typeface="Angsana New"/>
              </a:rPr>
              <a:t> </a:t>
            </a:r>
            <a:r>
              <a:rPr lang="en-US" sz="4400" b="1" err="1">
                <a:solidFill>
                  <a:srgbClr val="538135"/>
                </a:solidFill>
                <a:latin typeface="Angsana New"/>
                <a:cs typeface="Angsana New"/>
              </a:rPr>
              <a:t>внимание</a:t>
            </a:r>
            <a:r>
              <a:rPr lang="en-US" sz="4400" b="1" dirty="0">
                <a:solidFill>
                  <a:srgbClr val="538135"/>
                </a:solidFill>
                <a:latin typeface="Angsana New"/>
                <a:cs typeface="Angsana New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63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147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партнеры </vt:lpstr>
      <vt:lpstr> </vt:lpstr>
      <vt:lpstr>Команда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Женя</cp:lastModifiedBy>
  <cp:revision>172</cp:revision>
  <dcterms:created xsi:type="dcterms:W3CDTF">2023-10-24T19:09:49Z</dcterms:created>
  <dcterms:modified xsi:type="dcterms:W3CDTF">2023-12-14T22:08:43Z</dcterms:modified>
</cp:coreProperties>
</file>