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1" r:id="rId1"/>
  </p:sldMasterIdLst>
  <p:notesMasterIdLst>
    <p:notesMasterId r:id="rId13"/>
  </p:notesMasterIdLst>
  <p:sldIdLst>
    <p:sldId id="256" r:id="rId2"/>
    <p:sldId id="310" r:id="rId3"/>
    <p:sldId id="298" r:id="rId4"/>
    <p:sldId id="309" r:id="rId5"/>
    <p:sldId id="299" r:id="rId6"/>
    <p:sldId id="314" r:id="rId7"/>
    <p:sldId id="307" r:id="rId8"/>
    <p:sldId id="308" r:id="rId9"/>
    <p:sldId id="313" r:id="rId10"/>
    <p:sldId id="312" r:id="rId11"/>
    <p:sldId id="274" r:id="rId12"/>
  </p:sldIdLst>
  <p:sldSz cx="12192000" cy="6858000"/>
  <p:notesSz cx="6797675" cy="99250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4921" autoAdjust="0"/>
  </p:normalViewPr>
  <p:slideViewPr>
    <p:cSldViewPr snapToGrid="0">
      <p:cViewPr varScale="1">
        <p:scale>
          <a:sx n="104" d="100"/>
          <a:sy n="104" d="100"/>
        </p:scale>
        <p:origin x="2454" y="-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253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253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r">
              <a:defRPr sz="1200"/>
            </a:lvl1pPr>
          </a:lstStyle>
          <a:p>
            <a:fld id="{D2F4ACC6-3EDC-4F27-9A81-4582106FBF7A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92" tIns="45496" rIns="90992" bIns="4549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4400"/>
            <a:ext cx="5438140" cy="4466272"/>
          </a:xfrm>
          <a:prstGeom prst="rect">
            <a:avLst/>
          </a:prstGeom>
        </p:spPr>
        <p:txBody>
          <a:bodyPr vert="horz" lIns="90992" tIns="45496" rIns="90992" bIns="45496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7075"/>
            <a:ext cx="2945659" cy="496253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7075"/>
            <a:ext cx="2945659" cy="496253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r">
              <a:defRPr sz="1200"/>
            </a:lvl1pPr>
          </a:lstStyle>
          <a:p>
            <a:fld id="{B112B235-35EA-4174-9C03-3803BA876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464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12B235-35EA-4174-9C03-3803BA87634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076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12B235-35EA-4174-9C03-3803BA87634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024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12B235-35EA-4174-9C03-3803BA87634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147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12B235-35EA-4174-9C03-3803BA87634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738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BD0E1-041C-4819-A536-BB0065B1E2EC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B87EC42A-324D-47FC-A253-8E1BE8529B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971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BD0E1-041C-4819-A536-BB0065B1E2EC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C42A-324D-47FC-A253-8E1BE8529B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844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BD0E1-041C-4819-A536-BB0065B1E2EC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C42A-324D-47FC-A253-8E1BE8529B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646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BD0E1-041C-4819-A536-BB0065B1E2EC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C42A-324D-47FC-A253-8E1BE8529B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925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13BD0E1-041C-4819-A536-BB0065B1E2EC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B87EC42A-324D-47FC-A253-8E1BE8529B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1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BD0E1-041C-4819-A536-BB0065B1E2EC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C42A-324D-47FC-A253-8E1BE8529B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022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BD0E1-041C-4819-A536-BB0065B1E2EC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C42A-324D-47FC-A253-8E1BE8529B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222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BD0E1-041C-4819-A536-BB0065B1E2EC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C42A-324D-47FC-A253-8E1BE8529B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080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BD0E1-041C-4819-A536-BB0065B1E2EC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C42A-324D-47FC-A253-8E1BE8529B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432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BD0E1-041C-4819-A536-BB0065B1E2EC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C42A-324D-47FC-A253-8E1BE8529B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259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BD0E1-041C-4819-A536-BB0065B1E2EC}" type="datetimeFigureOut">
              <a:rPr lang="ru-RU" smtClean="0"/>
              <a:t>18.10.2023</a:t>
            </a:fld>
            <a:endParaRPr lang="ru-R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C42A-324D-47FC-A253-8E1BE8529B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16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C13BD0E1-041C-4819-A536-BB0065B1E2EC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B87EC42A-324D-47FC-A253-8E1BE8529B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154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17.jpeg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4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g"/><Relationship Id="rId5" Type="http://schemas.openxmlformats.org/officeDocument/2006/relationships/image" Target="../media/image25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34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g"/><Relationship Id="rId3" Type="http://schemas.openxmlformats.org/officeDocument/2006/relationships/image" Target="../media/image35.jpeg"/><Relationship Id="rId7" Type="http://schemas.openxmlformats.org/officeDocument/2006/relationships/image" Target="../media/image3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9240" y="2260921"/>
            <a:ext cx="9116291" cy="1900051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«Клуб настольных игр </a:t>
            </a:r>
            <a:b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«Ходи, Игрок!»»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F6E6E0D-9E44-4AA3-8261-FAFFADCC03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696" y="3647053"/>
            <a:ext cx="2146835" cy="17217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6AA204-B552-4FA7-AC51-60CED76ED6B9}"/>
              </a:ext>
            </a:extLst>
          </p:cNvPr>
          <p:cNvSpPr txBox="1"/>
          <p:nvPr/>
        </p:nvSpPr>
        <p:spPr>
          <a:xfrm>
            <a:off x="3544455" y="5368772"/>
            <a:ext cx="83894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000" b="1" i="1" dirty="0"/>
              <a:t>Докладчик: заместитель директора по воспитательной работе,</a:t>
            </a:r>
          </a:p>
          <a:p>
            <a:pPr algn="r"/>
            <a:r>
              <a:rPr lang="ru-RU" sz="2000" b="1" i="1" dirty="0"/>
              <a:t>руководитель волонтёрского отряда «Доброцвет»</a:t>
            </a:r>
          </a:p>
          <a:p>
            <a:pPr algn="r"/>
            <a:r>
              <a:rPr lang="ru-RU" sz="2000" b="1" i="1" dirty="0"/>
              <a:t>Журавлёва Ольга Ивановна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87E84F-150E-4303-9683-A1A432EAF6FE}"/>
              </a:ext>
            </a:extLst>
          </p:cNvPr>
          <p:cNvSpPr txBox="1"/>
          <p:nvPr/>
        </p:nvSpPr>
        <p:spPr>
          <a:xfrm>
            <a:off x="1784350" y="159004"/>
            <a:ext cx="94297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Муниципальное бюджетное общеобразовательное учреждение </a:t>
            </a:r>
          </a:p>
          <a:p>
            <a:pPr algn="ctr"/>
            <a:r>
              <a:rPr lang="ru-RU" sz="2000" b="1" dirty="0"/>
              <a:t>«Школа № 57» городского округа Самара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C9892D4-C595-48A1-AFB3-192AA689E4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87" y="866890"/>
            <a:ext cx="2524806" cy="38036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053896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1F40DB-30C4-4CCE-80D8-30CF1FB48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186" y="2624328"/>
            <a:ext cx="10058400" cy="1609344"/>
          </a:xfrm>
        </p:spPr>
        <p:txBody>
          <a:bodyPr>
            <a:normAutofit fontScale="90000"/>
          </a:bodyPr>
          <a:lstStyle/>
          <a:p>
            <a:r>
              <a:rPr lang="ru-RU" sz="1600" b="0" i="0" dirty="0">
                <a:solidFill>
                  <a:srgbClr val="000000"/>
                </a:solidFill>
                <a:effectLst/>
                <a:latin typeface="-apple-system"/>
              </a:rPr>
              <a:t>✦ Шашки (12 наборов) ✦</a:t>
            </a:r>
            <a:br>
              <a:rPr lang="ru-RU" sz="1600" b="0" i="0" dirty="0">
                <a:solidFill>
                  <a:srgbClr val="000000"/>
                </a:solidFill>
                <a:effectLst/>
                <a:latin typeface="-apple-system"/>
              </a:rPr>
            </a:br>
            <a:r>
              <a:rPr lang="ru-RU" sz="1600" b="0" i="0" dirty="0">
                <a:solidFill>
                  <a:srgbClr val="000000"/>
                </a:solidFill>
                <a:effectLst/>
                <a:latin typeface="-apple-system"/>
              </a:rPr>
              <a:t>✦ Шахматы (3 набора) ✦</a:t>
            </a:r>
            <a:br>
              <a:rPr lang="ru-RU" sz="1600" b="0" i="0" dirty="0">
                <a:solidFill>
                  <a:srgbClr val="000000"/>
                </a:solidFill>
                <a:effectLst/>
                <a:latin typeface="-apple-system"/>
              </a:rPr>
            </a:br>
            <a:r>
              <a:rPr lang="ru-RU" sz="1600" b="0" i="0" dirty="0">
                <a:solidFill>
                  <a:srgbClr val="000000"/>
                </a:solidFill>
                <a:effectLst/>
                <a:latin typeface="-apple-system"/>
              </a:rPr>
              <a:t>✦ Домино (2 набора) ✦</a:t>
            </a:r>
            <a:br>
              <a:rPr lang="ru-RU" sz="1600" b="0" i="0" dirty="0">
                <a:solidFill>
                  <a:srgbClr val="000000"/>
                </a:solidFill>
                <a:effectLst/>
                <a:latin typeface="-apple-system"/>
              </a:rPr>
            </a:br>
            <a:r>
              <a:rPr lang="ru-RU" sz="1600" b="0" i="0" dirty="0">
                <a:solidFill>
                  <a:srgbClr val="000000"/>
                </a:solidFill>
                <a:effectLst/>
                <a:latin typeface="-apple-system"/>
              </a:rPr>
              <a:t>✦ Монополия ✦</a:t>
            </a:r>
            <a:br>
              <a:rPr lang="ru-RU" sz="1600" b="0" i="0" dirty="0">
                <a:solidFill>
                  <a:srgbClr val="000000"/>
                </a:solidFill>
                <a:effectLst/>
                <a:latin typeface="-apple-system"/>
              </a:rPr>
            </a:br>
            <a:r>
              <a:rPr lang="ru-RU" sz="1600" b="0" i="0" dirty="0">
                <a:solidFill>
                  <a:srgbClr val="000000"/>
                </a:solidFill>
                <a:effectLst/>
                <a:latin typeface="-apple-system"/>
              </a:rPr>
              <a:t>✦ Словодел ✦</a:t>
            </a:r>
            <a:br>
              <a:rPr lang="ru-RU" sz="1600" b="0" i="0" dirty="0">
                <a:solidFill>
                  <a:srgbClr val="000000"/>
                </a:solidFill>
                <a:effectLst/>
                <a:latin typeface="-apple-system"/>
              </a:rPr>
            </a:br>
            <a:r>
              <a:rPr lang="ru-RU" sz="1600" b="0" i="0" dirty="0">
                <a:solidFill>
                  <a:srgbClr val="000000"/>
                </a:solidFill>
                <a:effectLst/>
                <a:latin typeface="-apple-system"/>
              </a:rPr>
              <a:t>✦ Банковское дело ✦</a:t>
            </a:r>
            <a:br>
              <a:rPr lang="ru-RU" sz="1600" b="0" i="0" dirty="0">
                <a:solidFill>
                  <a:srgbClr val="000000"/>
                </a:solidFill>
                <a:effectLst/>
                <a:latin typeface="-apple-system"/>
              </a:rPr>
            </a:br>
            <a:r>
              <a:rPr lang="ru-RU" sz="1600" b="0" i="0" dirty="0">
                <a:solidFill>
                  <a:srgbClr val="000000"/>
                </a:solidFill>
                <a:effectLst/>
                <a:latin typeface="-apple-system"/>
              </a:rPr>
              <a:t>✦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-apple-system"/>
              </a:rPr>
              <a:t>Талат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-apple-system"/>
              </a:rPr>
              <a:t> ✦</a:t>
            </a:r>
            <a:br>
              <a:rPr lang="ru-RU" sz="1600" b="0" i="0" dirty="0">
                <a:solidFill>
                  <a:srgbClr val="000000"/>
                </a:solidFill>
                <a:effectLst/>
                <a:latin typeface="-apple-system"/>
              </a:rPr>
            </a:br>
            <a:r>
              <a:rPr lang="ru-RU" sz="1600" b="0" i="0" dirty="0">
                <a:solidFill>
                  <a:srgbClr val="000000"/>
                </a:solidFill>
                <a:effectLst/>
                <a:latin typeface="-apple-system"/>
              </a:rPr>
              <a:t>✦ Руммикуб ✦</a:t>
            </a:r>
            <a:br>
              <a:rPr lang="ru-RU" sz="1600" b="0" i="0" dirty="0">
                <a:solidFill>
                  <a:srgbClr val="000000"/>
                </a:solidFill>
                <a:effectLst/>
                <a:latin typeface="-apple-system"/>
              </a:rPr>
            </a:br>
            <a:r>
              <a:rPr lang="ru-RU" sz="1600" b="0" i="0" dirty="0">
                <a:solidFill>
                  <a:srgbClr val="000000"/>
                </a:solidFill>
                <a:effectLst/>
                <a:latin typeface="-apple-system"/>
              </a:rPr>
              <a:t>✦ Уно ✦</a:t>
            </a:r>
            <a:br>
              <a:rPr lang="ru-RU" sz="1600" b="0" i="0" dirty="0">
                <a:solidFill>
                  <a:srgbClr val="000000"/>
                </a:solidFill>
                <a:effectLst/>
                <a:latin typeface="-apple-system"/>
              </a:rPr>
            </a:br>
            <a:r>
              <a:rPr lang="ru-RU" sz="1600" b="0" i="0" dirty="0">
                <a:solidFill>
                  <a:srgbClr val="000000"/>
                </a:solidFill>
                <a:effectLst/>
                <a:latin typeface="-apple-system"/>
              </a:rPr>
              <a:t>✦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-apple-system"/>
              </a:rPr>
              <a:t>Кошмариум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-apple-system"/>
              </a:rPr>
              <a:t> ✦</a:t>
            </a:r>
            <a:br>
              <a:rPr lang="ru-RU" sz="1600" b="0" i="0" dirty="0">
                <a:solidFill>
                  <a:srgbClr val="000000"/>
                </a:solidFill>
                <a:effectLst/>
                <a:latin typeface="-apple-system"/>
              </a:rPr>
            </a:br>
            <a:r>
              <a:rPr lang="ru-RU" sz="1600" b="0" i="0" dirty="0">
                <a:solidFill>
                  <a:srgbClr val="000000"/>
                </a:solidFill>
                <a:effectLst/>
                <a:latin typeface="-apple-system"/>
              </a:rPr>
              <a:t>✦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-apple-system"/>
              </a:rPr>
              <a:t>Зельеваренье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-apple-system"/>
              </a:rPr>
              <a:t> ✦</a:t>
            </a:r>
            <a:br>
              <a:rPr lang="ru-RU" sz="1600" b="0" i="0" dirty="0">
                <a:solidFill>
                  <a:srgbClr val="000000"/>
                </a:solidFill>
                <a:effectLst/>
                <a:latin typeface="-apple-system"/>
              </a:rPr>
            </a:br>
            <a:r>
              <a:rPr lang="ru-RU" sz="1600" b="0" i="0" dirty="0">
                <a:solidFill>
                  <a:srgbClr val="000000"/>
                </a:solidFill>
                <a:effectLst/>
                <a:latin typeface="-apple-system"/>
              </a:rPr>
              <a:t>✦ Колонизаторы ✦</a:t>
            </a:r>
            <a:br>
              <a:rPr lang="ru-RU" sz="1600" b="0" i="0" dirty="0">
                <a:solidFill>
                  <a:srgbClr val="000000"/>
                </a:solidFill>
                <a:effectLst/>
                <a:latin typeface="-apple-system"/>
              </a:rPr>
            </a:br>
            <a:r>
              <a:rPr lang="ru-RU" sz="1600" b="0" i="0" dirty="0">
                <a:solidFill>
                  <a:srgbClr val="000000"/>
                </a:solidFill>
                <a:effectLst/>
                <a:latin typeface="-apple-system"/>
              </a:rPr>
              <a:t>✦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-apple-system"/>
              </a:rPr>
              <a:t>Манчкин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-apple-system"/>
              </a:rPr>
              <a:t> (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-apple-system"/>
              </a:rPr>
              <a:t>The binding of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-apple-system"/>
              </a:rPr>
              <a:t>isaac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-apple-system"/>
              </a:rPr>
              <a:t>: Four Souls) ✦</a:t>
            </a:r>
            <a:br>
              <a:rPr lang="en-US" sz="1600" b="0" i="0" dirty="0">
                <a:solidFill>
                  <a:srgbClr val="000000"/>
                </a:solidFill>
                <a:effectLst/>
                <a:latin typeface="-apple-system"/>
              </a:rPr>
            </a:br>
            <a:r>
              <a:rPr lang="en-US" sz="1600" b="0" i="0" dirty="0">
                <a:solidFill>
                  <a:srgbClr val="000000"/>
                </a:solidFill>
                <a:effectLst/>
                <a:latin typeface="-apple-system"/>
              </a:rPr>
              <a:t>✦ 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-apple-system"/>
              </a:rPr>
              <a:t>Нечто ✦</a:t>
            </a:r>
            <a:br>
              <a:rPr lang="ru-RU" sz="1600" b="0" i="0" dirty="0">
                <a:solidFill>
                  <a:srgbClr val="000000"/>
                </a:solidFill>
                <a:effectLst/>
                <a:latin typeface="-apple-system"/>
              </a:rPr>
            </a:br>
            <a:r>
              <a:rPr lang="ru-RU" sz="1600" b="0" i="0" dirty="0">
                <a:solidFill>
                  <a:srgbClr val="000000"/>
                </a:solidFill>
                <a:effectLst/>
                <a:latin typeface="-apple-system"/>
              </a:rPr>
              <a:t>✦ Тройка по русскому ✦</a:t>
            </a:r>
            <a:br>
              <a:rPr lang="ru-RU" sz="1600" b="0" i="0" dirty="0">
                <a:solidFill>
                  <a:srgbClr val="000000"/>
                </a:solidFill>
                <a:effectLst/>
                <a:latin typeface="-apple-system"/>
              </a:rPr>
            </a:br>
            <a:r>
              <a:rPr lang="ru-RU" sz="1600" b="0" i="0" dirty="0">
                <a:solidFill>
                  <a:srgbClr val="000000"/>
                </a:solidFill>
                <a:effectLst/>
                <a:latin typeface="-apple-system"/>
              </a:rPr>
              <a:t>✦ Объяснярий ✦</a:t>
            </a:r>
            <a:br>
              <a:rPr lang="ru-RU" sz="1600" b="0" i="0" dirty="0">
                <a:solidFill>
                  <a:srgbClr val="000000"/>
                </a:solidFill>
                <a:effectLst/>
                <a:latin typeface="-apple-system"/>
              </a:rPr>
            </a:br>
            <a:r>
              <a:rPr lang="ru-RU" sz="1600" b="0" i="0" dirty="0">
                <a:solidFill>
                  <a:srgbClr val="000000"/>
                </a:solidFill>
                <a:effectLst/>
                <a:latin typeface="-apple-system"/>
              </a:rPr>
              <a:t>✦ Логик А ✦</a:t>
            </a:r>
            <a:br>
              <a:rPr lang="ru-RU" sz="1600" b="0" i="0" dirty="0">
                <a:solidFill>
                  <a:srgbClr val="000000"/>
                </a:solidFill>
                <a:effectLst/>
                <a:latin typeface="-apple-system"/>
              </a:rPr>
            </a:br>
            <a:r>
              <a:rPr lang="ru-RU" sz="1600" b="0" i="0" dirty="0">
                <a:solidFill>
                  <a:srgbClr val="000000"/>
                </a:solidFill>
                <a:effectLst/>
                <a:latin typeface="-apple-system"/>
              </a:rPr>
              <a:t>✦ Маленький мир ✦</a:t>
            </a:r>
            <a:br>
              <a:rPr lang="ru-RU" sz="1600" b="0" i="0" dirty="0">
                <a:solidFill>
                  <a:srgbClr val="000000"/>
                </a:solidFill>
                <a:effectLst/>
                <a:latin typeface="-apple-system"/>
              </a:rPr>
            </a:br>
            <a:r>
              <a:rPr lang="ru-RU" sz="1600" b="0" i="0" dirty="0">
                <a:solidFill>
                  <a:srgbClr val="000000"/>
                </a:solidFill>
                <a:effectLst/>
                <a:latin typeface="-apple-system"/>
              </a:rPr>
              <a:t>✦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-apple-system"/>
              </a:rPr>
              <a:t>Каркассон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-apple-system"/>
              </a:rPr>
              <a:t> ✦</a:t>
            </a:r>
            <a:br>
              <a:rPr lang="ru-RU" sz="1600" b="0" i="0" dirty="0">
                <a:solidFill>
                  <a:srgbClr val="000000"/>
                </a:solidFill>
                <a:effectLst/>
                <a:latin typeface="-apple-system"/>
              </a:rPr>
            </a:br>
            <a:r>
              <a:rPr lang="ru-RU" sz="1600" b="0" i="0" dirty="0">
                <a:solidFill>
                  <a:srgbClr val="000000"/>
                </a:solidFill>
                <a:effectLst/>
                <a:latin typeface="-apple-system"/>
              </a:rPr>
              <a:t>✦ Эволюция ✦</a:t>
            </a:r>
            <a:br>
              <a:rPr lang="ru-RU" sz="1600" b="0" i="0" dirty="0">
                <a:solidFill>
                  <a:srgbClr val="000000"/>
                </a:solidFill>
                <a:effectLst/>
                <a:latin typeface="-apple-system"/>
              </a:rPr>
            </a:br>
            <a:r>
              <a:rPr lang="ru-RU" sz="1600" b="0" i="0" dirty="0">
                <a:solidFill>
                  <a:srgbClr val="000000"/>
                </a:solidFill>
                <a:effectLst/>
                <a:latin typeface="-apple-system"/>
              </a:rPr>
              <a:t>✦ Цитадели ✦</a:t>
            </a:r>
            <a:br>
              <a:rPr lang="ru-RU" sz="1600" b="0" i="0" dirty="0">
                <a:solidFill>
                  <a:srgbClr val="000000"/>
                </a:solidFill>
                <a:effectLst/>
                <a:latin typeface="-apple-system"/>
              </a:rPr>
            </a:br>
            <a:r>
              <a:rPr lang="ru-RU" sz="1600" b="0" i="0" dirty="0">
                <a:solidFill>
                  <a:srgbClr val="000000"/>
                </a:solidFill>
                <a:effectLst/>
                <a:latin typeface="-apple-system"/>
              </a:rPr>
              <a:t>✦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-apple-system"/>
              </a:rPr>
              <a:t>Бэнг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-apple-system"/>
              </a:rPr>
              <a:t>! ✦</a:t>
            </a:r>
            <a:br>
              <a:rPr lang="ru-RU" sz="1600" b="0" i="0" dirty="0">
                <a:solidFill>
                  <a:srgbClr val="000000"/>
                </a:solidFill>
                <a:effectLst/>
                <a:latin typeface="-apple-system"/>
              </a:rPr>
            </a:br>
            <a:r>
              <a:rPr lang="ru-RU" sz="1600" b="0" i="0" dirty="0">
                <a:solidFill>
                  <a:srgbClr val="000000"/>
                </a:solidFill>
                <a:effectLst/>
                <a:latin typeface="-apple-system"/>
              </a:rPr>
              <a:t>✦ Шахматы на троих ✦</a:t>
            </a:r>
            <a:br>
              <a:rPr lang="ru-RU" sz="1600" b="0" i="0" dirty="0">
                <a:solidFill>
                  <a:srgbClr val="000000"/>
                </a:solidFill>
                <a:effectLst/>
                <a:latin typeface="-apple-system"/>
              </a:rPr>
            </a:br>
            <a:r>
              <a:rPr lang="ru-RU" sz="1600" b="0" i="0" dirty="0">
                <a:solidFill>
                  <a:srgbClr val="000000"/>
                </a:solidFill>
                <a:effectLst/>
                <a:latin typeface="-apple-system"/>
              </a:rPr>
              <a:t>✦ Сюжетная мафия ✦</a:t>
            </a:r>
            <a:br>
              <a:rPr lang="ru-RU" sz="1600" b="0" i="0" dirty="0">
                <a:solidFill>
                  <a:srgbClr val="000000"/>
                </a:solidFill>
                <a:effectLst/>
                <a:latin typeface="-apple-system"/>
              </a:rPr>
            </a:br>
            <a:r>
              <a:rPr lang="ru-RU" sz="1600" b="0" i="0" dirty="0">
                <a:solidFill>
                  <a:srgbClr val="000000"/>
                </a:solidFill>
                <a:effectLst/>
                <a:latin typeface="-apple-system"/>
              </a:rPr>
              <a:t>✦ Свинтус ✦</a:t>
            </a:r>
            <a:br>
              <a:rPr lang="ru-RU" sz="1600" b="0" i="0" dirty="0">
                <a:solidFill>
                  <a:srgbClr val="000000"/>
                </a:solidFill>
                <a:effectLst/>
                <a:latin typeface="-apple-system"/>
              </a:rPr>
            </a:br>
            <a:r>
              <a:rPr lang="ru-RU" sz="1600" b="0" i="0" dirty="0">
                <a:solidFill>
                  <a:srgbClr val="000000"/>
                </a:solidFill>
                <a:effectLst/>
                <a:latin typeface="-apple-system"/>
              </a:rPr>
              <a:t>✦ Безмолвный свидетель ✦</a:t>
            </a:r>
            <a:br>
              <a:rPr lang="ru-RU" sz="1600" b="0" i="0" dirty="0">
                <a:solidFill>
                  <a:srgbClr val="000000"/>
                </a:solidFill>
                <a:effectLst/>
                <a:latin typeface="-apple-system"/>
              </a:rPr>
            </a:br>
            <a:r>
              <a:rPr lang="ru-RU" sz="1600" b="0" i="0" dirty="0">
                <a:solidFill>
                  <a:srgbClr val="000000"/>
                </a:solidFill>
                <a:effectLst/>
                <a:latin typeface="-apple-system"/>
              </a:rPr>
              <a:t>✦ Особые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-apple-system"/>
              </a:rPr>
              <a:t>пазлы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-apple-system"/>
              </a:rPr>
              <a:t> (3 набора) ✦ </a:t>
            </a:r>
            <a:br>
              <a:rPr lang="ru-RU" sz="1600" b="0" i="0" dirty="0">
                <a:solidFill>
                  <a:srgbClr val="000000"/>
                </a:solidFill>
                <a:effectLst/>
                <a:latin typeface="-apple-system"/>
              </a:rPr>
            </a:b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9975E67-C1C0-488C-8177-D60FD0B669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991" y="290201"/>
            <a:ext cx="6882823" cy="51621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4D89143-55D4-4024-BF0F-F153C0C3FD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959" y="5379082"/>
            <a:ext cx="1844083" cy="14789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24178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04131" y="4804540"/>
            <a:ext cx="7766936" cy="1646302"/>
          </a:xfrm>
          <a:ln>
            <a:solidFill>
              <a:srgbClr val="FFC000"/>
            </a:solidFill>
          </a:ln>
        </p:spPr>
        <p:txBody>
          <a:bodyPr/>
          <a:lstStyle/>
          <a:p>
            <a:r>
              <a:rPr lang="ru-RU" sz="4400" b="1" i="1" dirty="0">
                <a:solidFill>
                  <a:srgbClr val="FFC000"/>
                </a:solidFill>
              </a:rPr>
              <a:t>Спасибо за внимание!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1937015" y="6578220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3B17A3-5159-45AB-AE90-5D86FAD6A359}"/>
              </a:ext>
            </a:extLst>
          </p:cNvPr>
          <p:cNvSpPr txBox="1"/>
          <p:nvPr/>
        </p:nvSpPr>
        <p:spPr>
          <a:xfrm>
            <a:off x="-115460" y="2005094"/>
            <a:ext cx="1126598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</a:t>
            </a:r>
          </a:p>
          <a:p>
            <a:endParaRPr lang="ru-RU" sz="2400" dirty="0"/>
          </a:p>
          <a:p>
            <a:pPr algn="ctr"/>
            <a:r>
              <a:rPr lang="ru-RU" sz="2400" dirty="0"/>
              <a:t>	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38149" y="1339012"/>
            <a:ext cx="9647960" cy="3359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449580" algn="ctr">
              <a:lnSpc>
                <a:spcPct val="150000"/>
              </a:lnSpc>
            </a:pPr>
            <a:r>
              <a:rPr lang="ru-RU" sz="2400" b="1" dirty="0"/>
              <a:t>Вывод: </a:t>
            </a:r>
            <a:r>
              <a:rPr lang="ru-RU" sz="240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настольные игры - это не забытое в прошлом времяпровождение, это лучший способ скрасить досуг детей, подростков и не только, в современном мире.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50000"/>
              </a:lnSpc>
              <a:spcAft>
                <a:spcPts val="1000"/>
              </a:spcAft>
            </a:pPr>
            <a:r>
              <a:rPr lang="ru-RU" sz="240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Благодаря тому, что в школе есть такой клуб, ребята чувствуют себя в ней, как дома и на время забывают о своих гаджетах!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24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08C2C4C-80C5-455B-83AD-DCF1A2DD32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691" y="3445070"/>
            <a:ext cx="2523533" cy="20238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31150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4AAEB5-5E1A-4770-BB29-AA76A9508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4030" y="124414"/>
            <a:ext cx="10058400" cy="16093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i="1" dirty="0"/>
              <a:t>2023-2024 учебный год</a:t>
            </a:r>
            <a:br>
              <a:rPr lang="ru-RU" sz="4000" b="1" i="1" dirty="0"/>
            </a:br>
            <a:r>
              <a:rPr lang="ru-RU" sz="4000" b="1" i="1" dirty="0"/>
              <a:t>82 класса – около 3000 обучающихся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EEBD461-9C70-4D94-8748-61591A13F2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07" y="1587367"/>
            <a:ext cx="2757846" cy="3683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99EB19B-1395-4F9F-B968-4A06C397A3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879" y="3778714"/>
            <a:ext cx="3672148" cy="27541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id="{8FCEF6C5-F9CC-4BC5-9CE3-02A18EA4A7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462" y="1726608"/>
            <a:ext cx="5726546" cy="4294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B3F53CD-2414-402C-961D-7251BE38BD8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442" y="5136281"/>
            <a:ext cx="2146835" cy="17217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8451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>
            <a:extLst>
              <a:ext uri="{FF2B5EF4-FFF2-40B4-BE49-F238E27FC236}">
                <a16:creationId xmlns:a16="http://schemas.microsoft.com/office/drawing/2014/main" id="{6A871F95-95BD-4B25-AA47-2D5B3F3DC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326" y="4560606"/>
            <a:ext cx="3297238" cy="21920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4ADDBC-79DB-4A45-88AA-56B2B461F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069" y="42369"/>
            <a:ext cx="11460281" cy="108093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/>
              <a:t>Вовлечение детей и подростков во внеурочную деятельность</a:t>
            </a:r>
            <a:br>
              <a:rPr lang="ru-RU" sz="2400" b="1" dirty="0"/>
            </a:br>
            <a:r>
              <a:rPr lang="ru-RU" sz="2400" b="1" dirty="0"/>
              <a:t> и систему дополнительного образования </a:t>
            </a:r>
            <a:br>
              <a:rPr lang="ru-RU" sz="2400" b="1" dirty="0"/>
            </a:br>
            <a:r>
              <a:rPr lang="ru-RU" sz="1800" b="1" dirty="0"/>
              <a:t>(около 10 спортивных секций, 12 кружков, 7 объединений и более 30 курсов внеурочной)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51213FB-17FF-409C-94BA-135A9050AF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09" y="1223201"/>
            <a:ext cx="2849581" cy="18923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5DE785D-9593-4435-8C94-EFF5386E82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945" y="2711966"/>
            <a:ext cx="3087306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714A1AF-69A7-4574-9377-1391D59D32E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044" y="1387280"/>
            <a:ext cx="2858617" cy="1905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6A249C7-6DF0-4070-A3B2-90C64D6D9E9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714" y="2471491"/>
            <a:ext cx="2892023" cy="21690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4F801C76-A769-428D-B6EB-E7AAF4A58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996" y="1290916"/>
            <a:ext cx="2855295" cy="1905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422A5236-AD82-480F-8EF8-FCB289E64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0457" y="2977221"/>
            <a:ext cx="2906554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7092266-B08C-462D-B7D3-9104035FAAD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250" y="5382446"/>
            <a:ext cx="1844083" cy="14789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2F97962-25A1-4A6D-9658-BAA54877E37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57" y="4472855"/>
            <a:ext cx="2579358" cy="19367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80D5420-5A52-4DF8-A531-ACF2CD331DD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937" y="4472855"/>
            <a:ext cx="2582333" cy="19367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91735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1883D94-85A4-4543-A09B-0BAB68ACA1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689" y="2050474"/>
            <a:ext cx="3605644" cy="48075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9658038-F6B1-4E93-9C2A-EF4842D328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558" y="1736436"/>
            <a:ext cx="3249131" cy="49414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1C65940-95EE-4BE8-B8BD-1636179547C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250" y="5382446"/>
            <a:ext cx="1844083" cy="14789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9A7E86E-FCBD-4F51-970E-9AE92EC39B4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-73798"/>
            <a:ext cx="1761665" cy="19025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A70B9E5-7DAC-48C1-860B-C82AB4FD8A8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459" y="665019"/>
            <a:ext cx="3605645" cy="48075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1B412C5-8E9A-4B9D-A0D8-C89A81982248}"/>
              </a:ext>
            </a:extLst>
          </p:cNvPr>
          <p:cNvSpPr txBox="1"/>
          <p:nvPr/>
        </p:nvSpPr>
        <p:spPr>
          <a:xfrm>
            <a:off x="7017905" y="374073"/>
            <a:ext cx="622069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«Клуб настольных игр </a:t>
            </a:r>
            <a:br>
              <a:rPr lang="ru-RU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«Ходи, Игрок!»»</a:t>
            </a:r>
          </a:p>
          <a:p>
            <a:pPr algn="ctr"/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Организатор: Пьянков Даниил</a:t>
            </a:r>
          </a:p>
          <a:p>
            <a:pPr algn="ctr"/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Обучающийся 11 В класса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5195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4B509-0727-444B-A04D-6370BC7CF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93607" y="179409"/>
            <a:ext cx="9613861" cy="1080938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Открытие клуба</a:t>
            </a:r>
            <a:br>
              <a:rPr lang="ru-RU" sz="2800" dirty="0"/>
            </a:br>
            <a:r>
              <a:rPr lang="ru-RU" sz="2800" dirty="0"/>
              <a:t>13 января 2023 </a:t>
            </a: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1B28EDF4-7EDD-4CDC-A252-55D334236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292" y="88029"/>
            <a:ext cx="5387891" cy="30370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FEDBED8-C9B0-4C48-876E-B89B4DED25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155" y="4851194"/>
            <a:ext cx="2440029" cy="19568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824C1F1-FAA1-4FB5-852A-7213C0EF10E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17" y="179409"/>
            <a:ext cx="2330450" cy="23304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4B41F83-9C89-40AC-9123-717F65ECB8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819" y="1149309"/>
            <a:ext cx="5951785" cy="33478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B415CAB-7CF3-46DA-B52B-F6C05B5D846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03" y="2449912"/>
            <a:ext cx="2457504" cy="43581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0FD5F2D-C92B-4B99-821D-611DD8FD8BA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8" b="18739"/>
          <a:stretch/>
        </p:blipFill>
        <p:spPr>
          <a:xfrm>
            <a:off x="4477826" y="3827384"/>
            <a:ext cx="4757702" cy="28512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20113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FA9BED6-AD30-4BA8-8988-92DAFF11DF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5228" y="4901145"/>
            <a:ext cx="2440029" cy="19568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949ECF-3899-411B-B9CC-F5EE3286717A}"/>
              </a:ext>
            </a:extLst>
          </p:cNvPr>
          <p:cNvSpPr txBox="1"/>
          <p:nvPr/>
        </p:nvSpPr>
        <p:spPr>
          <a:xfrm>
            <a:off x="447964" y="254171"/>
            <a:ext cx="38560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/>
              <a:t>Наши спонсоры:</a:t>
            </a:r>
          </a:p>
          <a:p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C5D026-8F12-4C63-9182-886C1B4DB292}"/>
              </a:ext>
            </a:extLst>
          </p:cNvPr>
          <p:cNvSpPr txBox="1"/>
          <p:nvPr/>
        </p:nvSpPr>
        <p:spPr>
          <a:xfrm>
            <a:off x="447964" y="1951672"/>
            <a:ext cx="61976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Tx/>
              <a:buChar char="-"/>
            </a:pPr>
            <a:endParaRPr lang="ru-RU" b="0" i="0" dirty="0">
              <a:solidFill>
                <a:srgbClr val="000000"/>
              </a:solidFill>
              <a:effectLst/>
              <a:latin typeface="-apple-system"/>
            </a:endParaRPr>
          </a:p>
          <a:p>
            <a:br>
              <a:rPr lang="ru-RU" dirty="0"/>
            </a:br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02012A-0617-4FD5-9644-F47094A6AB1E}"/>
              </a:ext>
            </a:extLst>
          </p:cNvPr>
          <p:cNvSpPr txBox="1"/>
          <p:nvPr/>
        </p:nvSpPr>
        <p:spPr>
          <a:xfrm>
            <a:off x="795869" y="2874448"/>
            <a:ext cx="6197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ru-RU" dirty="0"/>
            </a:br>
            <a:endParaRPr lang="ru-RU" dirty="0"/>
          </a:p>
        </p:txBody>
      </p:sp>
      <p:graphicFrame>
        <p:nvGraphicFramePr>
          <p:cNvPr id="11" name="Таблица 12">
            <a:extLst>
              <a:ext uri="{FF2B5EF4-FFF2-40B4-BE49-F238E27FC236}">
                <a16:creationId xmlns:a16="http://schemas.microsoft.com/office/drawing/2014/main" id="{B4264AB7-0FDB-4A93-9D3F-3923281783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8869339"/>
              </p:ext>
            </p:extLst>
          </p:nvPr>
        </p:nvGraphicFramePr>
        <p:xfrm>
          <a:off x="2375992" y="1125086"/>
          <a:ext cx="9594493" cy="31719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3141">
                  <a:extLst>
                    <a:ext uri="{9D8B030D-6E8A-4147-A177-3AD203B41FA5}">
                      <a16:colId xmlns:a16="http://schemas.microsoft.com/office/drawing/2014/main" val="3223833802"/>
                    </a:ext>
                  </a:extLst>
                </a:gridCol>
                <a:gridCol w="6311352">
                  <a:extLst>
                    <a:ext uri="{9D8B030D-6E8A-4147-A177-3AD203B41FA5}">
                      <a16:colId xmlns:a16="http://schemas.microsoft.com/office/drawing/2014/main" val="1397477287"/>
                    </a:ext>
                  </a:extLst>
                </a:gridCol>
              </a:tblGrid>
              <a:tr h="665241">
                <a:tc>
                  <a:txBody>
                    <a:bodyPr/>
                    <a:lstStyle/>
                    <a:p>
                      <a:r>
                        <a:rPr lang="ru-RU" sz="1800" b="1" i="1" dirty="0"/>
                        <a:t>Предприятие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>
                          <a:solidFill>
                            <a:schemeClr val="bg1"/>
                          </a:solidFill>
                          <a:effectLst/>
                          <a:latin typeface="-apple-system"/>
                        </a:rPr>
                        <a:t>Ответственное лицо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356927"/>
                  </a:ext>
                </a:extLst>
              </a:tr>
              <a:tr h="6652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>
                          <a:solidFill>
                            <a:srgbClr val="000000"/>
                          </a:solidFill>
                          <a:effectLst/>
                          <a:latin typeface="-apple-system"/>
                        </a:rPr>
                        <a:t>ООО «ГК </a:t>
                      </a:r>
                      <a:r>
                        <a:rPr lang="ru-RU" sz="1800" b="1" i="1" dirty="0" err="1">
                          <a:solidFill>
                            <a:srgbClr val="000000"/>
                          </a:solidFill>
                          <a:effectLst/>
                          <a:latin typeface="-apple-system"/>
                        </a:rPr>
                        <a:t>Волгаэнергопром</a:t>
                      </a:r>
                      <a:r>
                        <a:rPr lang="ru-RU" sz="1800" b="1" i="1" dirty="0">
                          <a:solidFill>
                            <a:srgbClr val="000000"/>
                          </a:solidFill>
                          <a:effectLst/>
                          <a:latin typeface="-apple-system"/>
                        </a:rPr>
                        <a:t>»</a:t>
                      </a:r>
                      <a:endParaRPr lang="ru-RU" sz="1800" b="1" i="1" dirty="0">
                        <a:solidFill>
                          <a:srgbClr val="000000"/>
                        </a:solidFill>
                        <a:latin typeface="-apple-system"/>
                      </a:endParaRPr>
                    </a:p>
                    <a:p>
                      <a:endParaRPr lang="ru-RU" sz="1800" b="1" i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>
                          <a:solidFill>
                            <a:srgbClr val="000000"/>
                          </a:solidFill>
                          <a:effectLst/>
                          <a:latin typeface="-apple-system"/>
                        </a:rPr>
                        <a:t>Генеральный директор Исайкин Александр Петрович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i="1" dirty="0">
                        <a:solidFill>
                          <a:srgbClr val="000000"/>
                        </a:solidFill>
                        <a:effectLst/>
                        <a:latin typeface="-apple-system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71499"/>
                  </a:ext>
                </a:extLst>
              </a:tr>
              <a:tr h="5613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>
                          <a:solidFill>
                            <a:srgbClr val="000000"/>
                          </a:solidFill>
                          <a:effectLst/>
                          <a:latin typeface="-apple-system"/>
                        </a:rPr>
                        <a:t>ООО «Компания Бакалея»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i="1" dirty="0">
                          <a:solidFill>
                            <a:srgbClr val="000000"/>
                          </a:solidFill>
                          <a:effectLst/>
                          <a:latin typeface="-apple-system"/>
                        </a:rPr>
                        <a:t>Генеральный директор Сиваков Иван Фёдорович</a:t>
                      </a:r>
                      <a:endParaRPr lang="ru-RU" sz="1800" b="1" i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877462"/>
                  </a:ext>
                </a:extLst>
              </a:tr>
              <a:tr h="3308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>
                          <a:solidFill>
                            <a:srgbClr val="000000"/>
                          </a:solidFill>
                          <a:effectLst/>
                          <a:latin typeface="-apple-system"/>
                        </a:rPr>
                        <a:t>ООО «ВЭЛТ»</a:t>
                      </a:r>
                    </a:p>
                    <a:p>
                      <a:endParaRPr lang="ru-RU" sz="1800" b="1" i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i="1" dirty="0">
                          <a:solidFill>
                            <a:srgbClr val="000000"/>
                          </a:solidFill>
                          <a:effectLst/>
                          <a:latin typeface="-apple-system"/>
                        </a:rPr>
                        <a:t>Директор </a:t>
                      </a:r>
                      <a:r>
                        <a:rPr lang="ru-RU" sz="1800" b="1" i="1" dirty="0" err="1">
                          <a:solidFill>
                            <a:srgbClr val="000000"/>
                          </a:solidFill>
                          <a:effectLst/>
                          <a:latin typeface="-apple-system"/>
                        </a:rPr>
                        <a:t>Рахмаков</a:t>
                      </a:r>
                      <a:r>
                        <a:rPr lang="ru-RU" sz="1800" b="1" i="1" dirty="0">
                          <a:solidFill>
                            <a:srgbClr val="000000"/>
                          </a:solidFill>
                          <a:effectLst/>
                          <a:latin typeface="-apple-system"/>
                        </a:rPr>
                        <a:t> Даниил Андреевич </a:t>
                      </a:r>
                      <a:endParaRPr lang="ru-RU" sz="1800" b="1" i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120880"/>
                  </a:ext>
                </a:extLst>
              </a:tr>
              <a:tr h="213327">
                <a:tc>
                  <a:txBody>
                    <a:bodyPr/>
                    <a:lstStyle/>
                    <a:p>
                      <a:r>
                        <a:rPr lang="ru-RU" sz="1800" b="1" i="1" dirty="0">
                          <a:solidFill>
                            <a:srgbClr val="000000"/>
                          </a:solidFill>
                          <a:effectLst/>
                          <a:latin typeface="-apple-system"/>
                        </a:rPr>
                        <a:t>ООО «</a:t>
                      </a:r>
                      <a:r>
                        <a:rPr lang="ru-RU" sz="1800" b="1" i="1" dirty="0" err="1">
                          <a:solidFill>
                            <a:srgbClr val="000000"/>
                          </a:solidFill>
                          <a:effectLst/>
                          <a:latin typeface="-apple-system"/>
                        </a:rPr>
                        <a:t>Форстранс</a:t>
                      </a:r>
                      <a:r>
                        <a:rPr lang="ru-RU" sz="1800" b="1" i="1" dirty="0">
                          <a:solidFill>
                            <a:srgbClr val="000000"/>
                          </a:solidFill>
                          <a:effectLst/>
                          <a:latin typeface="-apple-system"/>
                        </a:rPr>
                        <a:t>»</a:t>
                      </a:r>
                      <a:br>
                        <a:rPr lang="ru-RU" sz="1800" b="1" i="1" dirty="0"/>
                      </a:br>
                      <a:endParaRPr lang="ru-RU" sz="1800" b="1" i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>
                          <a:solidFill>
                            <a:srgbClr val="000000"/>
                          </a:solidFill>
                          <a:effectLst/>
                          <a:latin typeface="-apple-system"/>
                        </a:rPr>
                        <a:t>Директор Яковлев Дмитрий Максимович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472245"/>
                  </a:ext>
                </a:extLst>
              </a:tr>
            </a:tbl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2D3F5C99-B926-4824-9A71-38D42932F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103" y="3982999"/>
            <a:ext cx="3589867" cy="26924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002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987C1FA-9B17-4D62-895B-EC0E7CF1FC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224" y="4026824"/>
            <a:ext cx="4010168" cy="22619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F8AB836-3299-4473-B448-F6600CB22B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250" y="5223696"/>
            <a:ext cx="1844083" cy="14789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6DE370D-EE79-417E-A3C9-0B04621019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047" y="233753"/>
            <a:ext cx="4280857" cy="24129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77A050E-397F-437B-8124-70AB10CDFCD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680" y="297254"/>
            <a:ext cx="4217940" cy="31634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1818FCC-FFC5-4F7E-B083-9E9B96FB162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286" y="1878981"/>
            <a:ext cx="4844130" cy="2730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B30B442-2426-4051-94AC-E71029573C8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780" y="3273614"/>
            <a:ext cx="457200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277446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F4ADFCB-6DE0-4556-B03F-F985AF8B3E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24" y="4054470"/>
            <a:ext cx="4020551" cy="25014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7D636B-6855-4348-BA24-75FDEC7C1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94FE968-07B6-46F6-86F0-CDCB720C7C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078" y="5136281"/>
            <a:ext cx="2146835" cy="17217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F7FEECB-8C8F-4A36-8F4C-0B8BFD353C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94" y="379429"/>
            <a:ext cx="3769876" cy="29379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517F94F-B7D3-4D4C-9B29-B6CFC64EDA2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368" y="526978"/>
            <a:ext cx="4710545" cy="35329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D612036-0340-44CE-9AF4-87859F1BA69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369" y="925060"/>
            <a:ext cx="3917211" cy="29379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7C03326-CDFD-4C17-A82F-5E714D72C27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434" y="3350035"/>
            <a:ext cx="4406623" cy="33049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342111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B4F125-F3FB-4D68-B006-407BFCE43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Настольные Игры: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C64376E-5604-45D1-9745-D452D0F524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903" y="3810000"/>
            <a:ext cx="3914775" cy="304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11BAE93-8A85-417F-95D8-8410ABC7FD3B}"/>
              </a:ext>
            </a:extLst>
          </p:cNvPr>
          <p:cNvSpPr txBox="1"/>
          <p:nvPr/>
        </p:nvSpPr>
        <p:spPr>
          <a:xfrm>
            <a:off x="508000" y="2401455"/>
            <a:ext cx="1076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/>
              <a:t>-    развивают логическое и аналитическое мышление;</a:t>
            </a:r>
          </a:p>
          <a:p>
            <a:pPr marL="285750" indent="-285750">
              <a:buFontTx/>
              <a:buChar char="-"/>
            </a:pPr>
            <a:r>
              <a:rPr lang="ru-RU" sz="2400" b="1" i="1" dirty="0"/>
              <a:t>тренируют память и концентрацию;</a:t>
            </a:r>
          </a:p>
          <a:p>
            <a:pPr marL="285750" indent="-285750">
              <a:buFontTx/>
              <a:buChar char="-"/>
            </a:pPr>
            <a:r>
              <a:rPr lang="ru-RU" sz="2400" b="1" i="1" dirty="0"/>
              <a:t>учат мыслить стратегически и принимать самостоятельные решения;</a:t>
            </a:r>
          </a:p>
          <a:p>
            <a:pPr marL="285750" indent="-285750">
              <a:buFontTx/>
              <a:buChar char="-"/>
            </a:pPr>
            <a:r>
              <a:rPr lang="ru-RU" sz="2400" b="1" i="1" dirty="0"/>
              <a:t>способствуют нормальному восприятию неудач;</a:t>
            </a:r>
          </a:p>
          <a:p>
            <a:pPr marL="285750" indent="-285750">
              <a:buFontTx/>
              <a:buChar char="-"/>
            </a:pPr>
            <a:r>
              <a:rPr lang="ru-RU" sz="2400" b="1" i="1" dirty="0"/>
              <a:t> помогают дружить!!!!</a:t>
            </a:r>
          </a:p>
        </p:txBody>
      </p:sp>
    </p:spTree>
    <p:extLst>
      <p:ext uri="{BB962C8B-B14F-4D97-AF65-F5344CB8AC3E}">
        <p14:creationId xmlns:p14="http://schemas.microsoft.com/office/powerpoint/2010/main" val="26345076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2650</TotalTime>
  <Words>392</Words>
  <Application>Microsoft Office PowerPoint</Application>
  <PresentationFormat>Широкоэкранный</PresentationFormat>
  <Paragraphs>44</Paragraphs>
  <Slides>11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-apple-system</vt:lpstr>
      <vt:lpstr>Arial</vt:lpstr>
      <vt:lpstr>Calibri</vt:lpstr>
      <vt:lpstr>Cambria</vt:lpstr>
      <vt:lpstr>Rockwell</vt:lpstr>
      <vt:lpstr>Rockwell Condensed</vt:lpstr>
      <vt:lpstr>Times New Roman</vt:lpstr>
      <vt:lpstr>Wingdings</vt:lpstr>
      <vt:lpstr>Дерево</vt:lpstr>
      <vt:lpstr>Проект «Клуб настольных игр  «Ходи, Игрок!»»</vt:lpstr>
      <vt:lpstr>2023-2024 учебный год 82 класса – около 3000 обучающихся</vt:lpstr>
      <vt:lpstr>Вовлечение детей и подростков во внеурочную деятельность  и систему дополнительного образования  (около 10 спортивных секций, 12 кружков, 7 объединений и более 30 курсов внеурочной) </vt:lpstr>
      <vt:lpstr>Презентация PowerPoint</vt:lpstr>
      <vt:lpstr>Открытие клуба 13 января 2023 </vt:lpstr>
      <vt:lpstr>Презентация PowerPoint</vt:lpstr>
      <vt:lpstr>Презентация PowerPoint</vt:lpstr>
      <vt:lpstr>Презентация PowerPoint</vt:lpstr>
      <vt:lpstr>Настольные Игры:</vt:lpstr>
      <vt:lpstr>✦ Шашки (12 наборов) ✦ ✦ Шахматы (3 набора) ✦ ✦ Домино (2 набора) ✦ ✦ Монополия ✦ ✦ Словодел ✦ ✦ Банковское дело ✦ ✦ Талат ✦ ✦ Руммикуб ✦ ✦ Уно ✦ ✦ Кошмариум ✦ ✦ Зельеваренье ✦ ✦ Колонизаторы ✦ ✦ Манчкин (The binding of isaac: Four Souls) ✦ ✦ Нечто ✦ ✦ Тройка по русскому ✦ ✦ Объяснярий ✦ ✦ Логик А ✦ ✦ Маленький мир ✦ ✦ Каркассон ✦ ✦ Эволюция ✦ ✦ Цитадели ✦ ✦ Бэнг! ✦ ✦ Шахматы на троих ✦ ✦ Сюжетная мафия ✦ ✦ Свинтус ✦ ✦ Безмолвный свидетель ✦ ✦ Особые пазлы (3 набора) ✦  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взаимодействия с субъектами профилактики</dc:title>
  <dc:creator>Ольга Васильевна Третьякова</dc:creator>
  <cp:lastModifiedBy>Ольга</cp:lastModifiedBy>
  <cp:revision>164</cp:revision>
  <cp:lastPrinted>2023-10-18T05:48:09Z</cp:lastPrinted>
  <dcterms:created xsi:type="dcterms:W3CDTF">2015-11-17T11:04:17Z</dcterms:created>
  <dcterms:modified xsi:type="dcterms:W3CDTF">2023-10-18T06:05:05Z</dcterms:modified>
</cp:coreProperties>
</file>