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3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AD28A-D35E-45E1-A210-027C08F73375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B1150-903A-4364-A08B-F9770AAA720F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893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AD28A-D35E-45E1-A210-027C08F73375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B1150-903A-4364-A08B-F9770AAA7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054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AD28A-D35E-45E1-A210-027C08F73375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B1150-903A-4364-A08B-F9770AAA7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274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AD28A-D35E-45E1-A210-027C08F73375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B1150-903A-4364-A08B-F9770AAA7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048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AD28A-D35E-45E1-A210-027C08F73375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B1150-903A-4364-A08B-F9770AAA720F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363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AD28A-D35E-45E1-A210-027C08F73375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B1150-903A-4364-A08B-F9770AAA7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158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AD28A-D35E-45E1-A210-027C08F73375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B1150-903A-4364-A08B-F9770AAA7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8835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AD28A-D35E-45E1-A210-027C08F73375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B1150-903A-4364-A08B-F9770AAA7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446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AD28A-D35E-45E1-A210-027C08F73375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B1150-903A-4364-A08B-F9770AAA7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887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02AD28A-D35E-45E1-A210-027C08F73375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B2B1150-903A-4364-A08B-F9770AAA7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1084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AD28A-D35E-45E1-A210-027C08F73375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B1150-903A-4364-A08B-F9770AAA7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222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02AD28A-D35E-45E1-A210-027C08F73375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B2B1150-903A-4364-A08B-F9770AAA720F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82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" t="341" r="227" b="5568"/>
          <a:stretch/>
        </p:blipFill>
        <p:spPr>
          <a:xfrm>
            <a:off x="2133600" y="0"/>
            <a:ext cx="10058400" cy="63093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cap="all" dirty="0" smtClean="0">
                <a:solidFill>
                  <a:schemeClr val="accent2">
                    <a:lumMod val="75000"/>
                  </a:schemeClr>
                </a:solidFill>
              </a:rPr>
              <a:t>Забвению нет.</a:t>
            </a:r>
            <a:br>
              <a:rPr lang="ru-RU" b="1" cap="all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000" b="1" cap="all" dirty="0" smtClean="0">
                <a:solidFill>
                  <a:schemeClr val="accent2">
                    <a:lumMod val="75000"/>
                  </a:schemeClr>
                </a:solidFill>
              </a:rPr>
              <a:t> Оцифровка старых кладбищ</a:t>
            </a:r>
            <a:endParaRPr lang="ru-RU" sz="4000" b="1" cap="all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Итоги проекта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4440" y="5729130"/>
            <a:ext cx="5497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Зеленогорск, 2022 г.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64275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b="1" cap="all" dirty="0" smtClean="0">
                <a:solidFill>
                  <a:srgbClr val="0070C0"/>
                </a:solidFill>
              </a:rPr>
              <a:t>Благодарность за сотрудничество</a:t>
            </a:r>
            <a:endParaRPr lang="ru-RU" sz="4000" b="1" cap="all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40766"/>
          </a:xfrm>
        </p:spPr>
        <p:txBody>
          <a:bodyPr>
            <a:normAutofit lnSpcReduction="10000"/>
          </a:bodyPr>
          <a:lstStyle/>
          <a:p>
            <a:pPr marL="536575" indent="-5365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536575" algn="l"/>
              </a:tabLst>
            </a:pPr>
            <a:r>
              <a:rPr lang="ru-RU" sz="2400" dirty="0" smtClean="0"/>
              <a:t>Автономная некоммерческая организация </a:t>
            </a:r>
            <a:r>
              <a:rPr lang="ru-RU" sz="2400" dirty="0"/>
              <a:t>"Центр социальных технологий </a:t>
            </a:r>
            <a:r>
              <a:rPr lang="ru-RU" sz="2400" dirty="0" smtClean="0"/>
              <a:t>«Сияние»</a:t>
            </a:r>
            <a:endParaRPr lang="ru-RU" sz="2400" dirty="0"/>
          </a:p>
          <a:p>
            <a:pPr marL="536575" indent="-5365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536575" algn="l"/>
              </a:tabLst>
            </a:pPr>
            <a:r>
              <a:rPr lang="ru-RU" sz="2400" dirty="0" smtClean="0"/>
              <a:t>Муниципальное бюджетное учреждение «Зеленогорский музейно-выставочный центр»</a:t>
            </a:r>
          </a:p>
          <a:p>
            <a:pPr marL="536575" indent="-5365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536575" algn="l"/>
              </a:tabLst>
            </a:pPr>
            <a:r>
              <a:rPr lang="ru-RU" sz="2400" dirty="0" smtClean="0"/>
              <a:t>Муниципальное бюджетное учреждение «Библиотека им. Маяковского»</a:t>
            </a:r>
          </a:p>
          <a:p>
            <a:pPr marL="536575" indent="-5365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536575" algn="l"/>
              </a:tabLst>
            </a:pPr>
            <a:r>
              <a:rPr lang="ru-RU" sz="2400" dirty="0" smtClean="0"/>
              <a:t>Муниципальное унитарное предприятие «Телерадиокомпания «Зеленогорск»</a:t>
            </a:r>
          </a:p>
          <a:p>
            <a:pPr marL="536575" indent="-5365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536575" algn="l"/>
              </a:tabLst>
            </a:pPr>
            <a:r>
              <a:rPr lang="ru-RU" sz="2400" dirty="0" smtClean="0"/>
              <a:t>Муниципальное бюджетное учреждение «Молодежный центр»</a:t>
            </a:r>
          </a:p>
          <a:p>
            <a:pPr marL="536575" indent="-5365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536575" algn="l"/>
              </a:tabLst>
            </a:pPr>
            <a:r>
              <a:rPr lang="ru-RU" sz="2400" dirty="0" smtClean="0"/>
              <a:t>Муниципальное </a:t>
            </a:r>
            <a:r>
              <a:rPr lang="ru-RU" sz="2400" dirty="0"/>
              <a:t>казенное учреждение </a:t>
            </a:r>
            <a:r>
              <a:rPr lang="ru-RU" sz="2400" dirty="0" smtClean="0"/>
              <a:t>«Служба </a:t>
            </a:r>
            <a:r>
              <a:rPr lang="ru-RU" sz="2400" dirty="0"/>
              <a:t>единого </a:t>
            </a:r>
            <a:r>
              <a:rPr lang="ru-RU" sz="2400" dirty="0" smtClean="0"/>
              <a:t>заказчика-застройщика»</a:t>
            </a:r>
          </a:p>
          <a:p>
            <a:pPr marL="536575" indent="-5365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536575" algn="l"/>
              </a:tabLst>
            </a:pPr>
            <a:r>
              <a:rPr lang="ru-RU" sz="2400" dirty="0" smtClean="0"/>
              <a:t>Муниципальное </a:t>
            </a:r>
            <a:r>
              <a:rPr lang="ru-RU" sz="2400" dirty="0"/>
              <a:t>бюджетное учреждение </a:t>
            </a:r>
            <a:r>
              <a:rPr lang="ru-RU" sz="2400" dirty="0" smtClean="0"/>
              <a:t>«Комбинат благоустройства»</a:t>
            </a:r>
            <a:endParaRPr lang="ru-RU" sz="2400" dirty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85889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cap="all" dirty="0" smtClean="0">
                <a:solidFill>
                  <a:srgbClr val="0070C0"/>
                </a:solidFill>
              </a:rPr>
              <a:t>Цель и </a:t>
            </a:r>
            <a:r>
              <a:rPr lang="ru-RU" sz="2800" b="1" cap="all" smtClean="0">
                <a:solidFill>
                  <a:srgbClr val="0070C0"/>
                </a:solidFill>
              </a:rPr>
              <a:t>задачи </a:t>
            </a:r>
            <a:r>
              <a:rPr lang="ru-RU" sz="2800" b="1" cap="all" smtClean="0">
                <a:solidFill>
                  <a:srgbClr val="0070C0"/>
                </a:solidFill>
              </a:rPr>
              <a:t>проекта  </a:t>
            </a:r>
            <a:endParaRPr lang="ru-RU" sz="2800" b="1" cap="all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7218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rgbClr val="0070C0"/>
                </a:solidFill>
              </a:rPr>
              <a:t>Цель проекта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Оцифровка сохранившихся захоронений, принадлежавшим деревням </a:t>
            </a:r>
            <a:r>
              <a:rPr lang="ru-RU" dirty="0" smtClean="0"/>
              <a:t>на месте которых построен горо</a:t>
            </a:r>
            <a:r>
              <a:rPr lang="ru-RU" dirty="0" smtClean="0"/>
              <a:t>д Зеленогорск</a:t>
            </a:r>
            <a:r>
              <a:rPr lang="ru-RU" dirty="0" smtClean="0"/>
              <a:t>, </a:t>
            </a:r>
            <a:r>
              <a:rPr lang="ru-RU" dirty="0"/>
              <a:t>и поиск информации о расположении ныне не существующих кладбищ на территории города Зеленогорска</a:t>
            </a:r>
            <a:r>
              <a:rPr lang="ru-RU" dirty="0" smtClean="0"/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rgbClr val="0070C0"/>
                </a:solidFill>
              </a:rPr>
              <a:t>Задачи проекта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900" dirty="0" smtClean="0"/>
              <a:t>  Изучить </a:t>
            </a:r>
            <a:r>
              <a:rPr lang="ru-RU" sz="1900" dirty="0"/>
              <a:t>наличие архивной документации о </a:t>
            </a:r>
            <a:r>
              <a:rPr lang="ru-RU" sz="1900" dirty="0" smtClean="0"/>
              <a:t>людях, погребенных на кладбищах, оставшихся </a:t>
            </a:r>
            <a:r>
              <a:rPr lang="ru-RU" sz="1900" dirty="0"/>
              <a:t>от деревень, на месте которых построен город </a:t>
            </a:r>
            <a:r>
              <a:rPr lang="ru-RU" sz="1900" dirty="0" smtClean="0"/>
              <a:t>Зеленогорск, </a:t>
            </a:r>
            <a:r>
              <a:rPr lang="ru-RU" sz="1900" dirty="0"/>
              <a:t>в Государственном архиве Красноярского </a:t>
            </a:r>
            <a:r>
              <a:rPr lang="ru-RU" sz="1900" dirty="0" smtClean="0"/>
              <a:t>края;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900" dirty="0" smtClean="0"/>
              <a:t>Изучить </a:t>
            </a:r>
            <a:r>
              <a:rPr lang="ru-RU" sz="1900" dirty="0"/>
              <a:t>воспоминания первостроителей, собрать информацию от местных жителей с целью выяснения мест расположения утраченных </a:t>
            </a:r>
            <a:r>
              <a:rPr lang="ru-RU" sz="1900" dirty="0" smtClean="0"/>
              <a:t>кладбищ;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900" dirty="0" smtClean="0"/>
              <a:t>Провести </a:t>
            </a:r>
            <a:r>
              <a:rPr lang="ru-RU" sz="1900" dirty="0"/>
              <a:t>фотографирование </a:t>
            </a:r>
            <a:r>
              <a:rPr lang="ru-RU" sz="1900" dirty="0" smtClean="0"/>
              <a:t>сохранившихся захоронений </a:t>
            </a:r>
            <a:r>
              <a:rPr lang="ru-RU" sz="1900" dirty="0"/>
              <a:t>на кладбищах, принадлежавших деревням </a:t>
            </a:r>
            <a:r>
              <a:rPr lang="ru-RU" sz="1900" dirty="0" smtClean="0"/>
              <a:t>Орловка, Лебедевка, Ново-Георгиевка и </a:t>
            </a:r>
            <a:r>
              <a:rPr lang="ru-RU" sz="1900" dirty="0" smtClean="0"/>
              <a:t>Ильинка;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900" dirty="0" smtClean="0"/>
              <a:t>Подготовить </a:t>
            </a:r>
            <a:r>
              <a:rPr lang="ru-RU" sz="1900" dirty="0"/>
              <a:t>список </a:t>
            </a:r>
            <a:r>
              <a:rPr lang="ru-RU" sz="1900" dirty="0" smtClean="0"/>
              <a:t>сохранившихся захоронений </a:t>
            </a:r>
            <a:r>
              <a:rPr lang="ru-RU" sz="1900" dirty="0"/>
              <a:t>на </a:t>
            </a:r>
            <a:r>
              <a:rPr lang="ru-RU" sz="1900" dirty="0" smtClean="0"/>
              <a:t>кладбищах;</a:t>
            </a:r>
          </a:p>
          <a:p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636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cap="all" dirty="0" smtClean="0">
                <a:solidFill>
                  <a:srgbClr val="0070C0"/>
                </a:solidFill>
              </a:rPr>
              <a:t>Команда проекта: консультанты, специалисты</a:t>
            </a:r>
            <a:endParaRPr lang="ru-RU" sz="2800" b="1" cap="all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491" y="2424149"/>
            <a:ext cx="1268730" cy="1646909"/>
          </a:xfrm>
          <a:prstGeom prst="rect">
            <a:avLst/>
          </a:prstGeom>
        </p:spPr>
      </p:pic>
      <p:pic>
        <p:nvPicPr>
          <p:cNvPr id="1026" name="Picture 2" descr="https://sun9-60.userapi.com/impg/smoZHyoseIa_kY0d3MDXL7MEYHUgNVJc8xGDzg/Ety_d0BEim8.jpg?size=1280x853&amp;quality=95&amp;sign=215c9f6a2cd8d91935231fcf4efb2ce6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5" r="13302"/>
          <a:stretch/>
        </p:blipFill>
        <p:spPr bwMode="auto">
          <a:xfrm>
            <a:off x="8179550" y="2424149"/>
            <a:ext cx="1307512" cy="165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50.userapi.com/impg/eVsRgaKBI43x02KKEOqySK3mOfr4XBRrZM5wvg/y8oj7Qdxyf4.jpg?size=608x1080&amp;quality=95&amp;sign=e223598d081b4df09096caf6974bac7d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6" b="18167"/>
          <a:stretch/>
        </p:blipFill>
        <p:spPr bwMode="auto">
          <a:xfrm>
            <a:off x="6418651" y="2424149"/>
            <a:ext cx="1268731" cy="166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20.userapi.com/impg/rXmH7LJuFsluCMHR9dkt1unoimJh2OFgEgXnGQ/rFY4vFed_l0.jpg?size=719x1080&amp;quality=95&amp;sign=9b39a70731b3a33f143d868c27e36754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8"/>
          <a:stretch/>
        </p:blipFill>
        <p:spPr bwMode="auto">
          <a:xfrm>
            <a:off x="4646069" y="2424149"/>
            <a:ext cx="1268731" cy="167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t="23176" b="12093"/>
          <a:stretch/>
        </p:blipFill>
        <p:spPr>
          <a:xfrm>
            <a:off x="2854946" y="2412472"/>
            <a:ext cx="1287272" cy="1657350"/>
          </a:xfrm>
          <a:prstGeom prst="rect">
            <a:avLst/>
          </a:prstGeom>
        </p:spPr>
      </p:pic>
      <p:pic>
        <p:nvPicPr>
          <p:cNvPr id="1032" name="Picture 8" descr="https://sun9-3.userapi.com/impg/kdhwzXSlV017OMAeLeUGLXNrxjfE7CPtbTd-iw/cr95O7DiUgA.jpg?size=847x1080&amp;quality=95&amp;sign=463fe908511659e94c74baa025288c2c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03" y="2424149"/>
            <a:ext cx="1281477" cy="163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10614" y="4151930"/>
            <a:ext cx="182133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Георгий </a:t>
            </a:r>
          </a:p>
          <a:p>
            <a:pPr algn="ctr"/>
            <a:r>
              <a:rPr lang="ru-RU" dirty="0" smtClean="0"/>
              <a:t>Валентинович</a:t>
            </a:r>
          </a:p>
          <a:p>
            <a:pPr algn="ctr"/>
            <a:r>
              <a:rPr lang="ru-RU" dirty="0" smtClean="0"/>
              <a:t> Листвин</a:t>
            </a:r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796330" y="4151930"/>
            <a:ext cx="130625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Оксана </a:t>
            </a:r>
          </a:p>
          <a:p>
            <a:pPr algn="ctr"/>
            <a:r>
              <a:rPr lang="ru-RU" dirty="0" smtClean="0"/>
              <a:t>Георгиевна</a:t>
            </a:r>
          </a:p>
          <a:p>
            <a:pPr algn="ctr"/>
            <a:r>
              <a:rPr lang="ru-RU" dirty="0" smtClean="0"/>
              <a:t> Редькина </a:t>
            </a:r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589732" y="4151930"/>
            <a:ext cx="13211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Лидия </a:t>
            </a:r>
          </a:p>
          <a:p>
            <a:pPr algn="ctr"/>
            <a:r>
              <a:rPr lang="ru-RU" dirty="0" smtClean="0"/>
              <a:t>Артемовна</a:t>
            </a:r>
          </a:p>
          <a:p>
            <a:pPr algn="ctr"/>
            <a:r>
              <a:rPr lang="ru-RU" dirty="0" smtClean="0"/>
              <a:t>Коршунова</a:t>
            </a:r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271160" y="4146651"/>
            <a:ext cx="14162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Алена</a:t>
            </a:r>
          </a:p>
          <a:p>
            <a:pPr algn="ctr"/>
            <a:r>
              <a:rPr lang="ru-RU" dirty="0" smtClean="0"/>
              <a:t> Николаевна</a:t>
            </a:r>
          </a:p>
          <a:p>
            <a:pPr algn="ctr"/>
            <a:r>
              <a:rPr lang="ru-RU" dirty="0" smtClean="0"/>
              <a:t>Долгих </a:t>
            </a:r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819876" y="4146650"/>
            <a:ext cx="175631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Мария</a:t>
            </a:r>
          </a:p>
          <a:p>
            <a:pPr algn="ctr"/>
            <a:r>
              <a:rPr lang="ru-RU" dirty="0" smtClean="0"/>
              <a:t> Александровна</a:t>
            </a:r>
          </a:p>
          <a:p>
            <a:pPr algn="ctr"/>
            <a:r>
              <a:rPr lang="ru-RU" dirty="0" smtClean="0"/>
              <a:t>Ивлева </a:t>
            </a:r>
          </a:p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9930665" y="4146650"/>
            <a:ext cx="12250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Валентина</a:t>
            </a:r>
          </a:p>
          <a:p>
            <a:pPr algn="ctr"/>
            <a:r>
              <a:rPr lang="ru-RU" dirty="0" smtClean="0"/>
              <a:t> Петровна</a:t>
            </a:r>
          </a:p>
          <a:p>
            <a:pPr algn="ctr"/>
            <a:r>
              <a:rPr lang="ru-RU" dirty="0" smtClean="0"/>
              <a:t>Лепина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5290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cap="all" dirty="0">
                <a:solidFill>
                  <a:srgbClr val="0070C0"/>
                </a:solidFill>
              </a:rPr>
              <a:t>Команда проекта : </a:t>
            </a:r>
            <a:r>
              <a:rPr lang="ru-RU" sz="4000" b="1" cap="all" dirty="0" smtClean="0">
                <a:solidFill>
                  <a:srgbClr val="0070C0"/>
                </a:solidFill>
              </a:rPr>
              <a:t>волонтеры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35190" y="1821646"/>
            <a:ext cx="4194810" cy="465793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70C0"/>
                </a:solidFill>
              </a:rPr>
              <a:t>Варвара </a:t>
            </a:r>
            <a:r>
              <a:rPr lang="ru-RU" sz="2400" dirty="0" err="1" smtClean="0">
                <a:solidFill>
                  <a:srgbClr val="0070C0"/>
                </a:solidFill>
              </a:rPr>
              <a:t>Слюсарчук</a:t>
            </a:r>
            <a:endParaRPr lang="ru-RU" sz="2400" dirty="0" smtClean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70C0"/>
                </a:solidFill>
              </a:rPr>
              <a:t>София Шпатаковская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70C0"/>
                </a:solidFill>
              </a:rPr>
              <a:t>Александр </a:t>
            </a:r>
            <a:r>
              <a:rPr lang="ru-RU" sz="2400" dirty="0" err="1" smtClean="0">
                <a:solidFill>
                  <a:srgbClr val="0070C0"/>
                </a:solidFill>
              </a:rPr>
              <a:t>Рожик</a:t>
            </a:r>
            <a:endParaRPr lang="ru-RU" sz="2400" dirty="0" smtClean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70C0"/>
                </a:solidFill>
              </a:rPr>
              <a:t>Надежда Шпатаковская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70C0"/>
                </a:solidFill>
              </a:rPr>
              <a:t>Александр Бурденко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70C0"/>
                </a:solidFill>
              </a:rPr>
              <a:t>Денис </a:t>
            </a:r>
            <a:r>
              <a:rPr lang="ru-RU" sz="2400" dirty="0" err="1" smtClean="0">
                <a:solidFill>
                  <a:srgbClr val="0070C0"/>
                </a:solidFill>
              </a:rPr>
              <a:t>Шуряков</a:t>
            </a:r>
            <a:endParaRPr lang="ru-RU" sz="2400" dirty="0" smtClean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70C0"/>
                </a:solidFill>
              </a:rPr>
              <a:t>Виктория Киселева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70C0"/>
                </a:solidFill>
              </a:rPr>
              <a:t>Михаил </a:t>
            </a:r>
            <a:r>
              <a:rPr lang="ru-RU" sz="2400" dirty="0" err="1" smtClean="0">
                <a:solidFill>
                  <a:srgbClr val="0070C0"/>
                </a:solidFill>
              </a:rPr>
              <a:t>Васекин</a:t>
            </a:r>
            <a:endParaRPr lang="ru-RU" sz="2400" dirty="0" smtClean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70C0"/>
                </a:solidFill>
              </a:rPr>
              <a:t>Даша Кригер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70C0"/>
                </a:solidFill>
              </a:rPr>
              <a:t>Мария Ивлева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70C0"/>
                </a:solidFill>
              </a:rPr>
              <a:t>Валентина Лепина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70C0"/>
                </a:solidFill>
              </a:rPr>
              <a:t>Сергей Алексеевич Суворов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2050" name="Picture 2" descr="https://sun9-48.userapi.com/impg/lJpBbYygTxwxgNPDDzWdv44C7ucs01y1flIMFg/qfBjggJEx_4.jpg?size=1280x960&amp;quality=95&amp;sign=8d67c398240813c4b54aa935157ae552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942" y="1882608"/>
            <a:ext cx="2985066" cy="22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75.userapi.com/impg/oyR2xeaPQX7tqMMRlroL-3HrA8ziCgtGjIO5EA/3b1xkOBt6p8.jpg?size=806x1080&amp;quality=95&amp;sign=abca10cf4551595b425a03e5de85e663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5" t="19807" r="4708"/>
          <a:stretch/>
        </p:blipFill>
        <p:spPr bwMode="auto">
          <a:xfrm>
            <a:off x="4364420" y="1876658"/>
            <a:ext cx="1762060" cy="241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3.userapi.com/impg/H5Pfqtt7ggWY-MSyuuwt_2IZK-v7MBp4LrV6uA/M4c4HDSgFYc.jpg?size=1280x960&amp;quality=95&amp;sign=7d81567b6f31ee7a05926e83f81bf731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51" y="4265747"/>
            <a:ext cx="2589482" cy="194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2214" y="4428953"/>
            <a:ext cx="2154266" cy="161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22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cap="all" dirty="0" smtClean="0">
                <a:solidFill>
                  <a:srgbClr val="0070C0"/>
                </a:solidFill>
              </a:rPr>
              <a:t>Результаты: карта кладбищ </a:t>
            </a:r>
            <a:endParaRPr lang="ru-RU" sz="4000" b="1" cap="all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60" y="1846898"/>
            <a:ext cx="7379653" cy="4230050"/>
          </a:xfrm>
        </p:spPr>
      </p:pic>
    </p:spTree>
    <p:extLst>
      <p:ext uri="{BB962C8B-B14F-4D97-AF65-F5344CB8AC3E}">
        <p14:creationId xmlns:p14="http://schemas.microsoft.com/office/powerpoint/2010/main" val="1014174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cap="all" dirty="0">
                <a:solidFill>
                  <a:srgbClr val="0070C0"/>
                </a:solidFill>
              </a:rPr>
              <a:t>Результаты: </a:t>
            </a:r>
            <a:r>
              <a:rPr lang="ru-RU" sz="4000" b="1" cap="all" dirty="0" smtClean="0">
                <a:solidFill>
                  <a:srgbClr val="0070C0"/>
                </a:solidFill>
              </a:rPr>
              <a:t/>
            </a:r>
            <a:br>
              <a:rPr lang="ru-RU" sz="4000" b="1" cap="all" dirty="0" smtClean="0">
                <a:solidFill>
                  <a:srgbClr val="0070C0"/>
                </a:solidFill>
              </a:rPr>
            </a:br>
            <a:r>
              <a:rPr lang="ru-RU" sz="4000" b="1" cap="all" dirty="0" smtClean="0">
                <a:solidFill>
                  <a:srgbClr val="0070C0"/>
                </a:solidFill>
              </a:rPr>
              <a:t>оцифровка сохранившихся захоронений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26480" y="1793870"/>
            <a:ext cx="5308768" cy="4052146"/>
          </a:xfrm>
        </p:spPr>
        <p:txBody>
          <a:bodyPr>
            <a:normAutofit fontScale="92500" lnSpcReduction="20000"/>
          </a:bodyPr>
          <a:lstStyle/>
          <a:p>
            <a:endParaRPr lang="ru-RU" cap="all" dirty="0" smtClean="0">
              <a:solidFill>
                <a:srgbClr val="0070C0"/>
              </a:solidFill>
            </a:endParaRPr>
          </a:p>
          <a:p>
            <a:r>
              <a:rPr lang="ru-RU" sz="2800" b="1" cap="all" dirty="0" smtClean="0">
                <a:solidFill>
                  <a:srgbClr val="0070C0"/>
                </a:solidFill>
              </a:rPr>
              <a:t>Орловское: </a:t>
            </a:r>
            <a:r>
              <a:rPr lang="ru-RU" sz="2800" cap="all" dirty="0" smtClean="0">
                <a:solidFill>
                  <a:srgbClr val="0070C0"/>
                </a:solidFill>
              </a:rPr>
              <a:t>766 имен</a:t>
            </a:r>
          </a:p>
          <a:p>
            <a:r>
              <a:rPr lang="ru-RU" sz="2800" b="1" cap="all" dirty="0" err="1" smtClean="0">
                <a:solidFill>
                  <a:srgbClr val="0070C0"/>
                </a:solidFill>
              </a:rPr>
              <a:t>Ильинское</a:t>
            </a:r>
            <a:r>
              <a:rPr lang="ru-RU" sz="2800" b="1" cap="all" dirty="0" smtClean="0">
                <a:solidFill>
                  <a:srgbClr val="0070C0"/>
                </a:solidFill>
              </a:rPr>
              <a:t>: </a:t>
            </a:r>
            <a:r>
              <a:rPr lang="ru-RU" sz="2800" cap="all" dirty="0" smtClean="0">
                <a:solidFill>
                  <a:srgbClr val="0070C0"/>
                </a:solidFill>
              </a:rPr>
              <a:t>48 имен</a:t>
            </a:r>
          </a:p>
          <a:p>
            <a:r>
              <a:rPr lang="ru-RU" sz="2800" b="1" cap="all" dirty="0" smtClean="0">
                <a:solidFill>
                  <a:srgbClr val="0070C0"/>
                </a:solidFill>
              </a:rPr>
              <a:t>Лебедевское: </a:t>
            </a:r>
            <a:r>
              <a:rPr lang="ru-RU" sz="2800" cap="all" dirty="0" smtClean="0">
                <a:solidFill>
                  <a:srgbClr val="0070C0"/>
                </a:solidFill>
              </a:rPr>
              <a:t>25 имен</a:t>
            </a:r>
          </a:p>
          <a:p>
            <a:r>
              <a:rPr lang="ru-RU" sz="2800" b="1" cap="all" dirty="0" smtClean="0">
                <a:solidFill>
                  <a:srgbClr val="0070C0"/>
                </a:solidFill>
              </a:rPr>
              <a:t>Ново-Георгиевское: </a:t>
            </a:r>
            <a:r>
              <a:rPr lang="ru-RU" sz="2800" cap="all" dirty="0" smtClean="0">
                <a:solidFill>
                  <a:srgbClr val="0070C0"/>
                </a:solidFill>
              </a:rPr>
              <a:t>25 имен</a:t>
            </a:r>
          </a:p>
          <a:p>
            <a:r>
              <a:rPr lang="ru-RU" sz="2800" b="1" cap="all" dirty="0" smtClean="0">
                <a:solidFill>
                  <a:srgbClr val="0070C0"/>
                </a:solidFill>
              </a:rPr>
              <a:t>Слюд-</a:t>
            </a:r>
            <a:r>
              <a:rPr lang="ru-RU" sz="2800" b="1" cap="all" dirty="0" err="1" smtClean="0">
                <a:solidFill>
                  <a:srgbClr val="0070C0"/>
                </a:solidFill>
              </a:rPr>
              <a:t>баргинское</a:t>
            </a:r>
            <a:r>
              <a:rPr lang="ru-RU" sz="2800" b="1" cap="all" dirty="0" smtClean="0">
                <a:solidFill>
                  <a:srgbClr val="0070C0"/>
                </a:solidFill>
              </a:rPr>
              <a:t>: </a:t>
            </a:r>
            <a:r>
              <a:rPr lang="ru-RU" sz="2800" cap="all" dirty="0" smtClean="0">
                <a:solidFill>
                  <a:srgbClr val="0070C0"/>
                </a:solidFill>
              </a:rPr>
              <a:t>0 имен</a:t>
            </a:r>
          </a:p>
          <a:p>
            <a:r>
              <a:rPr lang="ru-RU" sz="2800" b="1" cap="all" dirty="0" err="1" smtClean="0">
                <a:solidFill>
                  <a:srgbClr val="0070C0"/>
                </a:solidFill>
              </a:rPr>
              <a:t>Усть-Баргинское</a:t>
            </a:r>
            <a:r>
              <a:rPr lang="ru-RU" sz="2800" b="1" cap="all" dirty="0" smtClean="0">
                <a:solidFill>
                  <a:srgbClr val="0070C0"/>
                </a:solidFill>
              </a:rPr>
              <a:t>: </a:t>
            </a:r>
            <a:r>
              <a:rPr lang="ru-RU" sz="2800" cap="all" dirty="0" smtClean="0">
                <a:solidFill>
                  <a:srgbClr val="0070C0"/>
                </a:solidFill>
              </a:rPr>
              <a:t>4 имени</a:t>
            </a:r>
          </a:p>
          <a:p>
            <a:endParaRPr lang="ru-RU" sz="2800" cap="all" dirty="0" smtClean="0">
              <a:solidFill>
                <a:srgbClr val="0070C0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 Итого: 868 имен удалось сохранить</a:t>
            </a:r>
          </a:p>
        </p:txBody>
      </p:sp>
      <p:pic>
        <p:nvPicPr>
          <p:cNvPr id="3074" name="Picture 2" descr="https://sun9-69.userapi.com/impg/L0lom5fb_wrTrW5LH--XvnZGs0BbTaBdvgUOtw/qcd7sQsHrYY.jpg?size=810x1080&amp;quality=95&amp;sign=dbeb82efbc884259aac0704ce3231c13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1"/>
          <a:stretch/>
        </p:blipFill>
        <p:spPr bwMode="auto">
          <a:xfrm>
            <a:off x="1221715" y="1885310"/>
            <a:ext cx="2091214" cy="253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64.userapi.com/impg/ua9Zvuvk6J-2GgswMWFunfWkW4ZGCbSA2xeBxQ/L5ax4T-39Xo.jpg?size=810x1080&amp;quality=95&amp;sign=c326043f1fbd06be98c752f192420979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4" b="9223"/>
          <a:stretch/>
        </p:blipFill>
        <p:spPr bwMode="auto">
          <a:xfrm>
            <a:off x="3398088" y="3738921"/>
            <a:ext cx="2182097" cy="249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8088" y="1885310"/>
            <a:ext cx="2363665" cy="17727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-222" t="22833" r="12438" b="34667"/>
          <a:stretch/>
        </p:blipFill>
        <p:spPr>
          <a:xfrm>
            <a:off x="811530" y="4507009"/>
            <a:ext cx="2489969" cy="160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3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cap="all" dirty="0">
                <a:solidFill>
                  <a:srgbClr val="0070C0"/>
                </a:solidFill>
              </a:rPr>
              <a:t>Результаты: </a:t>
            </a:r>
            <a:r>
              <a:rPr lang="ru-RU" sz="4000" b="1" cap="all" dirty="0" smtClean="0">
                <a:solidFill>
                  <a:srgbClr val="0070C0"/>
                </a:solidFill>
              </a:rPr>
              <a:t/>
            </a:r>
            <a:br>
              <a:rPr lang="ru-RU" sz="4000" b="1" cap="all" dirty="0" smtClean="0">
                <a:solidFill>
                  <a:srgbClr val="0070C0"/>
                </a:solidFill>
              </a:rPr>
            </a:br>
            <a:r>
              <a:rPr lang="ru-RU" sz="4000" b="1" cap="all" dirty="0" smtClean="0">
                <a:solidFill>
                  <a:srgbClr val="0070C0"/>
                </a:solidFill>
              </a:rPr>
              <a:t>выписка из метрических книг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0850" y="1845734"/>
            <a:ext cx="4354830" cy="4023360"/>
          </a:xfrm>
        </p:spPr>
        <p:txBody>
          <a:bodyPr/>
          <a:lstStyle/>
          <a:p>
            <a:r>
              <a:rPr lang="ru-RU" sz="2400" dirty="0" smtClean="0"/>
              <a:t>Выписка </a:t>
            </a:r>
            <a:r>
              <a:rPr lang="ru-RU" sz="2400" dirty="0"/>
              <a:t>из  </a:t>
            </a:r>
            <a:r>
              <a:rPr lang="ru-RU" sz="2400" dirty="0" smtClean="0"/>
              <a:t>Метрических книг </a:t>
            </a:r>
            <a:r>
              <a:rPr lang="ru-RU" sz="2400" dirty="0" err="1" smtClean="0"/>
              <a:t>Троицко</a:t>
            </a:r>
            <a:r>
              <a:rPr lang="ru-RU" sz="2400" dirty="0" smtClean="0"/>
              <a:t>–</a:t>
            </a:r>
            <a:r>
              <a:rPr lang="ru-RU" sz="2400" dirty="0" err="1" smtClean="0"/>
              <a:t>Заозерновской</a:t>
            </a:r>
            <a:r>
              <a:rPr lang="ru-RU" sz="2400" dirty="0" smtClean="0"/>
              <a:t> </a:t>
            </a:r>
            <a:r>
              <a:rPr lang="ru-RU" sz="2400" dirty="0" err="1"/>
              <a:t>Иоанно</a:t>
            </a:r>
            <a:r>
              <a:rPr lang="ru-RU" sz="2400" dirty="0"/>
              <a:t>–Богословской церкви Рыбинского района, </a:t>
            </a:r>
            <a:r>
              <a:rPr lang="ru-RU" sz="2400" dirty="0" smtClean="0"/>
              <a:t>из раздела «Об умерших» за период 1900-1919 </a:t>
            </a:r>
            <a:r>
              <a:rPr lang="ru-RU" sz="2400" dirty="0" err="1" smtClean="0"/>
              <a:t>гг</a:t>
            </a:r>
            <a:r>
              <a:rPr lang="ru-RU" sz="2400" dirty="0" smtClean="0"/>
              <a:t>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cap="all" dirty="0" smtClean="0">
                <a:solidFill>
                  <a:srgbClr val="0070C0"/>
                </a:solidFill>
              </a:rPr>
              <a:t>416 имен </a:t>
            </a:r>
            <a:endParaRPr lang="ru-RU" sz="6000" cap="all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102" y="1954530"/>
            <a:ext cx="4218173" cy="32232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9228">
            <a:off x="465273" y="2863005"/>
            <a:ext cx="3749657" cy="305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379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4438" y="252313"/>
            <a:ext cx="10058400" cy="1450757"/>
          </a:xfrm>
        </p:spPr>
        <p:txBody>
          <a:bodyPr>
            <a:normAutofit/>
          </a:bodyPr>
          <a:lstStyle/>
          <a:p>
            <a:r>
              <a:rPr lang="ru-RU" sz="4400" b="1" cap="all" dirty="0">
                <a:solidFill>
                  <a:srgbClr val="0070C0"/>
                </a:solidFill>
              </a:rPr>
              <a:t>Результаты: </a:t>
            </a:r>
            <a:r>
              <a:rPr lang="ru-RU" sz="4400" b="1" cap="all" dirty="0" smtClean="0">
                <a:solidFill>
                  <a:srgbClr val="0070C0"/>
                </a:solidFill>
              </a:rPr>
              <a:t>создание цифровых копий книг учета захоронений</a:t>
            </a:r>
            <a:endParaRPr lang="ru-RU" sz="4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6753" y="2466183"/>
            <a:ext cx="4221481" cy="3166110"/>
          </a:xfrm>
        </p:spPr>
      </p:pic>
      <p:sp>
        <p:nvSpPr>
          <p:cNvPr id="4" name="AutoShape 2" descr="20221106_1506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059680" y="275150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Для обеспечения сохранности оригиналов идет процесс создания цифровых копий книг учета захоронений. </a:t>
            </a:r>
          </a:p>
          <a:p>
            <a:endParaRPr lang="ru-RU" dirty="0"/>
          </a:p>
          <a:p>
            <a:r>
              <a:rPr lang="ru-RU" dirty="0" smtClean="0"/>
              <a:t>Сейчас идет обработка изображений и сборка цифровых копий книг учета захоронений  со «старого» кладбища за период с 1995 по 2018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7450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cap="all" dirty="0" smtClean="0">
                <a:solidFill>
                  <a:srgbClr val="0070C0"/>
                </a:solidFill>
              </a:rPr>
              <a:t>Спасибо за внимание!</a:t>
            </a:r>
            <a:endParaRPr lang="ru-RU" sz="4000" cap="all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2100" y="2985135"/>
            <a:ext cx="5977890" cy="2215515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3200" b="1" cap="all" dirty="0" smtClean="0">
                <a:solidFill>
                  <a:srgbClr val="0070C0"/>
                </a:solidFill>
              </a:rPr>
              <a:t>Группа проекта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3200" b="1" cap="all" dirty="0" smtClean="0">
                <a:solidFill>
                  <a:srgbClr val="0070C0"/>
                </a:solidFill>
              </a:rPr>
              <a:t> «Забвению нет. Оцифровка старых кладбищ»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ru-RU" cap="all" dirty="0" smtClean="0">
              <a:solidFill>
                <a:srgbClr val="0070C0"/>
              </a:solidFill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70C0"/>
                </a:solidFill>
              </a:rPr>
              <a:t>https://vk.com/zabvenia_net_zgr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465" y="2055495"/>
            <a:ext cx="3524250" cy="3524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472" y="2055495"/>
            <a:ext cx="779145" cy="77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83057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275</TotalTime>
  <Words>358</Words>
  <Application>Microsoft Office PowerPoint</Application>
  <PresentationFormat>Широкоэкранный</PresentationFormat>
  <Paragraphs>76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Calibri</vt:lpstr>
      <vt:lpstr>Calibri Light</vt:lpstr>
      <vt:lpstr>Wingdings</vt:lpstr>
      <vt:lpstr>Ретро</vt:lpstr>
      <vt:lpstr>Забвению нет.  Оцифровка старых кладбищ</vt:lpstr>
      <vt:lpstr>Цель и задачи проекта  </vt:lpstr>
      <vt:lpstr>Команда проекта: консультанты, специалисты</vt:lpstr>
      <vt:lpstr>Команда проекта : волонтеры</vt:lpstr>
      <vt:lpstr>Результаты: карта кладбищ </vt:lpstr>
      <vt:lpstr>Результаты:  оцифровка сохранившихся захоронений</vt:lpstr>
      <vt:lpstr>Результаты:  выписка из метрических книг</vt:lpstr>
      <vt:lpstr>Результаты: создание цифровых копий книг учета захоронений</vt:lpstr>
      <vt:lpstr>Спасибо за внимание!</vt:lpstr>
      <vt:lpstr>Благодарность за сотрудничество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Забвению нет.  Оцифровка старых кладбищ</dc:title>
  <dc:creator>admin</dc:creator>
  <cp:lastModifiedBy>admin</cp:lastModifiedBy>
  <cp:revision>25</cp:revision>
  <dcterms:created xsi:type="dcterms:W3CDTF">2022-11-08T04:04:21Z</dcterms:created>
  <dcterms:modified xsi:type="dcterms:W3CDTF">2022-11-09T01:30:48Z</dcterms:modified>
</cp:coreProperties>
</file>