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62" r:id="rId2"/>
    <p:sldId id="264" r:id="rId3"/>
    <p:sldId id="275" r:id="rId4"/>
    <p:sldId id="285" r:id="rId5"/>
    <p:sldId id="286" r:id="rId6"/>
    <p:sldId id="273" r:id="rId7"/>
    <p:sldId id="274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4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8" r:id="rId27"/>
    <p:sldId id="299" r:id="rId28"/>
    <p:sldId id="300" r:id="rId29"/>
    <p:sldId id="30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0" autoAdjust="0"/>
    <p:restoredTop sz="94660"/>
  </p:normalViewPr>
  <p:slideViewPr>
    <p:cSldViewPr>
      <p:cViewPr>
        <p:scale>
          <a:sx n="50" d="100"/>
          <a:sy n="50" d="100"/>
        </p:scale>
        <p:origin x="-1818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7F3C4-B60D-486F-B5E8-D98EBC73F142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A2B41-D3B7-4B4E-B1DE-DD2DA04AA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093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194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2B41-D3B7-4B4E-B1DE-DD2DA04AA23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4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DEE76C-48A4-469D-9647-AF25DFBA0DBA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25FE9BA-DFF4-459F-921B-E9E470399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12" Type="http://schemas.microsoft.com/office/2007/relationships/hdphoto" Target="../media/hdphoto14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42.jpeg"/><Relationship Id="rId5" Type="http://schemas.openxmlformats.org/officeDocument/2006/relationships/image" Target="../media/image40.png"/><Relationship Id="rId10" Type="http://schemas.microsoft.com/office/2007/relationships/hdphoto" Target="../media/hdphoto11.wdp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43.jpeg"/><Relationship Id="rId10" Type="http://schemas.microsoft.com/office/2007/relationships/hdphoto" Target="../media/hdphoto10.wdp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юнармия\Бренд бук\YUNARMY-A3lin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65"/>
          <a:stretch/>
        </p:blipFill>
        <p:spPr bwMode="auto">
          <a:xfrm>
            <a:off x="-32048" y="0"/>
            <a:ext cx="9176048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3945401" cy="302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30;p13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555976" y="494504"/>
            <a:ext cx="1948325" cy="9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1;p13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1339153" y="494504"/>
            <a:ext cx="834074" cy="10676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2;p13"/>
          <p:cNvSpPr txBox="1"/>
          <p:nvPr/>
        </p:nvSpPr>
        <p:spPr>
          <a:xfrm>
            <a:off x="2347265" y="577810"/>
            <a:ext cx="2208711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муниципальный район </a:t>
            </a:r>
            <a:r>
              <a:rPr lang="ru" sz="1800" dirty="0"/>
              <a:t>Безенчукский</a:t>
            </a:r>
            <a:endParaRPr sz="1800" dirty="0"/>
          </a:p>
        </p:txBody>
      </p:sp>
      <p:sp>
        <p:nvSpPr>
          <p:cNvPr id="3" name="AutoShape 2" descr="Картинки по запросу Министерство оборо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 descr="C:\Documents and Settings\Admin\Рабочий стол\юнармия\min_oboroni_R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5878" y="360863"/>
            <a:ext cx="1422394" cy="14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29;p13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7150250" y="1916866"/>
            <a:ext cx="933650" cy="9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2;p13"/>
          <p:cNvSpPr txBox="1"/>
          <p:nvPr/>
        </p:nvSpPr>
        <p:spPr>
          <a:xfrm>
            <a:off x="467544" y="4941168"/>
            <a:ext cx="7526798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400" b="1" dirty="0" smtClean="0">
                <a:solidFill>
                  <a:srgbClr val="C00000"/>
                </a:solidFill>
              </a:rPr>
              <a:t>Юнармейская смена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В</a:t>
            </a:r>
            <a:r>
              <a:rPr lang="ru" sz="4400" b="1" dirty="0" smtClean="0">
                <a:solidFill>
                  <a:srgbClr val="C00000"/>
                </a:solidFill>
              </a:rPr>
              <a:t> ДОЛ «С</a:t>
            </a:r>
            <a:r>
              <a:rPr lang="ru-RU" sz="4400" b="1" dirty="0" smtClean="0">
                <a:solidFill>
                  <a:srgbClr val="C00000"/>
                </a:solidFill>
              </a:rPr>
              <a:t>о</a:t>
            </a:r>
            <a:r>
              <a:rPr lang="ru" sz="4400" b="1" dirty="0" smtClean="0">
                <a:solidFill>
                  <a:srgbClr val="C00000"/>
                </a:solidFill>
              </a:rPr>
              <a:t>лнечный берег»</a:t>
            </a:r>
            <a:endParaRPr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57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</a:t>
            </a:r>
            <a:r>
              <a:rPr lang="ru-RU" sz="2800" b="1" dirty="0" smtClean="0">
                <a:solidFill>
                  <a:srgbClr val="C00000"/>
                </a:solidFill>
              </a:rPr>
              <a:t>«Монолит»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СОШ №2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D:\фото 2018\2019_04_23\IMG_91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133"/>
          <a:stretch/>
        </p:blipFill>
        <p:spPr bwMode="auto">
          <a:xfrm>
            <a:off x="546296" y="2204864"/>
            <a:ext cx="8051408" cy="40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895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«Авангард»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СОШ №4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C:\Documents and Settings\Admin\Рабочий стол\юнармия\встерчи Юнармейцев\wosvtvWqxZ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81"/>
          <a:stretch/>
        </p:blipFill>
        <p:spPr bwMode="auto">
          <a:xfrm>
            <a:off x="1131900" y="1752599"/>
            <a:ext cx="6880200" cy="489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2224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«Вымпел»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СОШ с. Прибой</a:t>
            </a: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C:\Documents and Settings\Admin\Рабочий стол\юнармия\встерчи Юнармейцев\9rHLQOHemj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10" b="22967"/>
          <a:stretch/>
        </p:blipFill>
        <p:spPr bwMode="auto">
          <a:xfrm>
            <a:off x="307975" y="1765299"/>
            <a:ext cx="8581155" cy="461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8060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«Беркут»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СОШ с. Звезда</a:t>
            </a: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C:\Documents and Settings\Admin\Рабочий стол\юнармия\встерчи Юнармейцев\AK-8ZrRLnt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79"/>
          <a:stretch/>
        </p:blipFill>
        <p:spPr bwMode="auto">
          <a:xfrm>
            <a:off x="683568" y="1916832"/>
            <a:ext cx="7913836" cy="413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404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</a:t>
            </a:r>
            <a:r>
              <a:rPr lang="ru-RU" sz="2800" b="1" dirty="0" smtClean="0">
                <a:solidFill>
                  <a:srgbClr val="C00000"/>
                </a:solidFill>
              </a:rPr>
              <a:t>«Патриот»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ООШ с. Васильевка</a:t>
            </a: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D:\фото 2018\2019_04_29\IMG_97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66" t="33333" r="4049" b="11677"/>
          <a:stretch/>
        </p:blipFill>
        <p:spPr bwMode="auto">
          <a:xfrm>
            <a:off x="460375" y="2209124"/>
            <a:ext cx="8420854" cy="408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297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</a:t>
            </a:r>
            <a:r>
              <a:rPr lang="ru-RU" sz="2800" b="1" dirty="0" smtClean="0">
                <a:solidFill>
                  <a:srgbClr val="C00000"/>
                </a:solidFill>
              </a:rPr>
              <a:t>«Патриоты»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СОШ №3</a:t>
            </a: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C:\Documents and Settings\Admin\Рабочий стол\юнармия\встерчи Юнармейцев\yl4ysBDz-J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26" t="23622" r="15852"/>
          <a:stretch/>
        </p:blipFill>
        <p:spPr bwMode="auto">
          <a:xfrm>
            <a:off x="1018840" y="1804559"/>
            <a:ext cx="7106319" cy="46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8633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</a:t>
            </a:r>
            <a:r>
              <a:rPr lang="ru-RU" sz="2800" b="1" dirty="0" smtClean="0">
                <a:solidFill>
                  <a:srgbClr val="C00000"/>
                </a:solidFill>
              </a:rPr>
              <a:t>«Факел»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СОШ </a:t>
            </a:r>
            <a:r>
              <a:rPr lang="ru-RU" sz="2000" b="1" dirty="0" err="1" smtClean="0">
                <a:solidFill>
                  <a:srgbClr val="C00000"/>
                </a:solidFill>
              </a:rPr>
              <a:t>с.Натальино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D:\фото 2018\2019_05_13\IMG_11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93" t="19021" r="10909" b="6622"/>
          <a:stretch/>
        </p:blipFill>
        <p:spPr bwMode="auto">
          <a:xfrm>
            <a:off x="1043608" y="1823790"/>
            <a:ext cx="7056784" cy="479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0409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4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400" b="1" dirty="0">
                <a:solidFill>
                  <a:srgbClr val="C00000"/>
                </a:solidFill>
              </a:rPr>
              <a:t>отряд </a:t>
            </a:r>
            <a:r>
              <a:rPr lang="ru-RU" sz="2400" b="1" dirty="0" smtClean="0">
                <a:solidFill>
                  <a:srgbClr val="C00000"/>
                </a:solidFill>
              </a:rPr>
              <a:t>им. А.А. Кузьмичева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СОШ </a:t>
            </a:r>
            <a:r>
              <a:rPr lang="ru-RU" sz="2000" b="1" dirty="0" err="1" smtClean="0">
                <a:solidFill>
                  <a:srgbClr val="C00000"/>
                </a:solidFill>
              </a:rPr>
              <a:t>с.Преполовенка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 descr="D:\фото 2018\2019_05_14\IMG_11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4" t="36612"/>
          <a:stretch/>
        </p:blipFill>
        <p:spPr bwMode="auto">
          <a:xfrm>
            <a:off x="392173" y="2348880"/>
            <a:ext cx="835965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9483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</a:t>
            </a:r>
            <a:r>
              <a:rPr lang="ru-RU" sz="2800" b="1" dirty="0" smtClean="0">
                <a:solidFill>
                  <a:srgbClr val="C00000"/>
                </a:solidFill>
              </a:rPr>
              <a:t>«Сокол»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СОШ </a:t>
            </a:r>
            <a:r>
              <a:rPr lang="ru-RU" sz="2000" b="1" dirty="0" err="1" smtClean="0">
                <a:solidFill>
                  <a:srgbClr val="C00000"/>
                </a:solidFill>
              </a:rPr>
              <a:t>с.Купино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D:\фото 2018\2019_05_15\IMG_12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2" t="32182" r="19615" b="17160"/>
          <a:stretch/>
        </p:blipFill>
        <p:spPr bwMode="auto">
          <a:xfrm>
            <a:off x="441654" y="1725742"/>
            <a:ext cx="8372858" cy="37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1142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</a:t>
            </a:r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</a:rPr>
              <a:t>Екатериновец</a:t>
            </a:r>
            <a:r>
              <a:rPr lang="ru-RU" sz="2800" b="1" dirty="0" smtClean="0">
                <a:solidFill>
                  <a:srgbClr val="C00000"/>
                </a:solidFill>
              </a:rPr>
              <a:t>»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СОШ </a:t>
            </a:r>
            <a:r>
              <a:rPr lang="ru-RU" sz="2000" b="1" dirty="0" err="1" smtClean="0">
                <a:solidFill>
                  <a:srgbClr val="C00000"/>
                </a:solidFill>
              </a:rPr>
              <a:t>с.Екатериновка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D:\фото 2018\2019_05_16\IMG_13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949"/>
          <a:stretch/>
        </p:blipFill>
        <p:spPr bwMode="auto">
          <a:xfrm>
            <a:off x="470208" y="1916832"/>
            <a:ext cx="8203583" cy="361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3890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5935538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 smtClean="0">
                <a:solidFill>
                  <a:srgbClr val="C00000"/>
                </a:solidFill>
              </a:rPr>
              <a:t>Юнармейская </a:t>
            </a:r>
            <a:r>
              <a:rPr lang="ru-RU" sz="4000" b="1" dirty="0" smtClean="0">
                <a:solidFill>
                  <a:srgbClr val="C00000"/>
                </a:solidFill>
              </a:rPr>
              <a:t>присяга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19872" y="1412776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12 апреля 2019 года в Безенчук прошел юнармейский слет, на котором приняли присягу более 400 ребят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28" name="Picture 4" descr="C:\Documents and Settings\Admin\Рабочий стол\юнармия\Присяга 12 апреля\454dvVpJb-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15" r="4323" b="17243"/>
          <a:stretch/>
        </p:blipFill>
        <p:spPr bwMode="auto">
          <a:xfrm>
            <a:off x="155575" y="2049516"/>
            <a:ext cx="2904256" cy="20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Рабочий стол\юнармия\Присяга 12 апреля\0zIW_dAE_T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700" y="2898464"/>
            <a:ext cx="5637058" cy="37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Admin\Рабочий стол\юнармия\Присяга 12 апреля\eC23m2qz7A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39"/>
          <a:stretch/>
        </p:blipFill>
        <p:spPr bwMode="auto">
          <a:xfrm>
            <a:off x="155575" y="4256173"/>
            <a:ext cx="290425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1397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5935538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 smtClean="0">
                <a:solidFill>
                  <a:srgbClr val="C00000"/>
                </a:solidFill>
              </a:rPr>
              <a:t>Юнармейская смена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5838" y="4149080"/>
            <a:ext cx="90181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На данный момент в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центр социальных проектов и молодежных инициатив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поступило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216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заявок,</a:t>
            </a:r>
          </a:p>
          <a:p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з них отобрано 150 человек, имеющих статус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ТЖС.</a:t>
            </a:r>
            <a:endParaRPr lang="ru-RU" sz="20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На данный момент УСЗН принято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72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заявления.</a:t>
            </a:r>
            <a:endParaRPr lang="ru-RU" sz="20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132856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Всего в смене приму участие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юнармейцев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:</a:t>
            </a:r>
          </a:p>
          <a:p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125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учащихся школ </a:t>
            </a:r>
            <a:r>
              <a:rPr lang="ru-RU" sz="2000" b="1" dirty="0" err="1" smtClean="0">
                <a:solidFill>
                  <a:schemeClr val="tx2">
                    <a:lumMod val="10000"/>
                  </a:schemeClr>
                </a:solidFill>
              </a:rPr>
              <a:t>Безенчукского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района,</a:t>
            </a:r>
            <a:endParaRPr lang="ru-RU" sz="20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7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– кураторов  юнармейских отрядов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(студентов БАТ,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юнармейский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отряд «За Родину».)</a:t>
            </a: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Picture 2" descr="C:\Users\df\Desktop\ZLE-vs7r2E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7868" y="1628800"/>
            <a:ext cx="3556620" cy="2370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3270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5935538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 smtClean="0">
                <a:solidFill>
                  <a:srgbClr val="C00000"/>
                </a:solidFill>
              </a:rPr>
              <a:t>Юнармейская смена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51520" y="1628800"/>
            <a:ext cx="8103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Каждый участник смены получит комплект формы:</a:t>
            </a:r>
          </a:p>
          <a:p>
            <a:r>
              <a:rPr lang="ru-RU" sz="20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Брендированную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футболку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endParaRPr lang="ru-RU" sz="2000" dirty="0" smtClean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полевую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форму «Березка»</a:t>
            </a:r>
            <a:endParaRPr lang="ru-RU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C:\Documents and Settings\Admin\Рабочий стол\юнармия\встерчи Юнармейцев\3387.200x0@2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167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143002"/>
            <a:ext cx="3809999" cy="571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ocuments and Settings\Admin\Рабочий стол\юнармия\встерчи Юнармейцев\6316.335x2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043" b="100000" l="9851" r="89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360" y="2708920"/>
            <a:ext cx="545382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5723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5935538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 smtClean="0">
                <a:solidFill>
                  <a:srgbClr val="C00000"/>
                </a:solidFill>
              </a:rPr>
              <a:t>Юнармейская смена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 smtClean="0">
                <a:solidFill>
                  <a:srgbClr val="C00000"/>
                </a:solidFill>
              </a:rPr>
              <a:t>программа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84442" y="1844824"/>
            <a:ext cx="8403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Основная программа утверждена Штабом Юнармейского движения  </a:t>
            </a:r>
            <a:endParaRPr lang="ru-RU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52" y="2492896"/>
            <a:ext cx="6109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курсы подготовки: </a:t>
            </a:r>
            <a:endParaRPr lang="ru-RU" sz="24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Начальная военная подготовка </a:t>
            </a:r>
          </a:p>
          <a:p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Общественно-государственная подготовка </a:t>
            </a:r>
          </a:p>
          <a:p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Физическая подготовка </a:t>
            </a:r>
          </a:p>
          <a:p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Специальная подготовка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581128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Поставленные задачи программы могут быть реализованы в полном объеме через комплексный подход, объединяющий содержательные блоки: </a:t>
            </a:r>
            <a:r>
              <a:rPr lang="ru-RU" sz="2400" b="1" dirty="0">
                <a:solidFill>
                  <a:schemeClr val="bg2"/>
                </a:solidFill>
              </a:rPr>
              <a:t>базовый и тематический. </a:t>
            </a:r>
          </a:p>
        </p:txBody>
      </p:sp>
    </p:spTree>
    <p:extLst>
      <p:ext uri="{BB962C8B-B14F-4D97-AF65-F5344CB8AC3E}">
        <p14:creationId xmlns:p14="http://schemas.microsoft.com/office/powerpoint/2010/main" xmlns="" val="4265745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6391572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 smtClean="0">
                <a:solidFill>
                  <a:srgbClr val="C00000"/>
                </a:solidFill>
              </a:rPr>
              <a:t>Юнармейская смена </a:t>
            </a:r>
            <a:r>
              <a:rPr lang="ru" sz="3600" b="1" dirty="0" smtClean="0">
                <a:solidFill>
                  <a:srgbClr val="C00000"/>
                </a:solidFill>
              </a:rPr>
              <a:t>управление программой</a:t>
            </a:r>
            <a:endParaRPr lang="ru" sz="4000" b="1" dirty="0" smtClean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0375" y="4941168"/>
            <a:ext cx="2420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</a:rPr>
              <a:t>Начальник юнармейского лагеря </a:t>
            </a:r>
            <a:endParaRPr lang="ru-RU" b="1" dirty="0" smtClean="0">
              <a:solidFill>
                <a:schemeClr val="bg2"/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Дружинин Сергей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икторович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0482" name="Picture 2" descr="C:\Documents and Settings\Admin\Рабочий стол\Досааф\фото Досааф\20181112_2014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880"/>
          <a:stretch/>
        </p:blipFill>
        <p:spPr bwMode="auto">
          <a:xfrm>
            <a:off x="480635" y="1709987"/>
            <a:ext cx="2400159" cy="308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01623" y="4941168"/>
            <a:ext cx="2496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</a:rPr>
              <a:t>Заместитель начальника юнармейского лагеря по начальной военной </a:t>
            </a:r>
            <a:r>
              <a:rPr lang="ru-RU" b="1" dirty="0" smtClean="0">
                <a:solidFill>
                  <a:schemeClr val="bg2"/>
                </a:solidFill>
              </a:rPr>
              <a:t>подготовке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Алексей Янин</a:t>
            </a:r>
          </a:p>
        </p:txBody>
      </p:sp>
      <p:pic>
        <p:nvPicPr>
          <p:cNvPr id="11" name="Picture 2" descr="C:\Documents and Settings\Admin\Рабочий стол\юнармия\встерчи Юнармейцев\ERPWl_X9A3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1623" y="1795497"/>
            <a:ext cx="2500403" cy="300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580112" y="4941168"/>
            <a:ext cx="37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Старший Куратор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Юнармейских отрядов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Сергей Рябов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074" name="Picture 2" descr="D:\фото 2018\2019_03_25\IMG_86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9599" y="2295773"/>
            <a:ext cx="3001655" cy="20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7205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6391572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 smtClean="0">
                <a:solidFill>
                  <a:srgbClr val="C00000"/>
                </a:solidFill>
              </a:rPr>
              <a:t>Юнармейская смена </a:t>
            </a:r>
            <a:r>
              <a:rPr lang="ru" sz="3600" b="1" dirty="0" smtClean="0">
                <a:solidFill>
                  <a:srgbClr val="C00000"/>
                </a:solidFill>
              </a:rPr>
              <a:t>управление программой</a:t>
            </a:r>
            <a:endParaRPr lang="ru" sz="4000" b="1" dirty="0" smtClean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7580" y="5733256"/>
            <a:ext cx="37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</a:rPr>
              <a:t>Куратор </a:t>
            </a:r>
            <a:r>
              <a:rPr lang="ru-RU" b="1" dirty="0" smtClean="0">
                <a:solidFill>
                  <a:schemeClr val="bg2"/>
                </a:solidFill>
              </a:rPr>
              <a:t>юнармейского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 отряда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Елена Рябова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27" name="Picture 3" descr="D:\фото 2018\2019_04_22\IMG_91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601" b="99349" l="24653" r="99769">
                        <a14:foregroundMark x1="27546" y1="53559" x2="46788" y2="67535"/>
                        <a14:foregroundMark x1="44734" y1="67535" x2="60475" y2="77127"/>
                        <a14:foregroundMark x1="29311" y1="54427" x2="31916" y2="64453"/>
                        <a14:foregroundMark x1="42130" y1="34332" x2="65422" y2="24696"/>
                        <a14:foregroundMark x1="40943" y1="35200" x2="92506" y2="6380"/>
                        <a14:foregroundMark x1="60764" y1="77995" x2="93374" y2="91536"/>
                        <a14:foregroundMark x1="31337" y1="62283" x2="55816" y2="75825"/>
                        <a14:foregroundMark x1="81424" y1="19010" x2="97164" y2="25564"/>
                        <a14:foregroundMark x1="83478" y1="80165" x2="89294" y2="99392"/>
                        <a14:foregroundMark x1="95110" y1="58333" x2="95110" y2="58333"/>
                        <a14:foregroundMark x1="91898" y1="91970" x2="99769" y2="53559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72" t="4312" b="13683"/>
          <a:stretch/>
        </p:blipFill>
        <p:spPr bwMode="auto">
          <a:xfrm rot="5400000">
            <a:off x="-84160" y="2648059"/>
            <a:ext cx="3605822" cy="25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 2018\2019_04_22\IMG_91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21" t="12578" b="8589"/>
          <a:stretch/>
        </p:blipFill>
        <p:spPr bwMode="auto">
          <a:xfrm rot="5400000">
            <a:off x="5477223" y="2747225"/>
            <a:ext cx="3678183" cy="22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796136" y="5746626"/>
            <a:ext cx="2851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</a:rPr>
              <a:t>Куратор юнармейского</a:t>
            </a:r>
          </a:p>
          <a:p>
            <a:pPr algn="ctr"/>
            <a:r>
              <a:rPr lang="ru-RU" b="1" dirty="0">
                <a:solidFill>
                  <a:schemeClr val="bg2"/>
                </a:solidFill>
              </a:rPr>
              <a:t> отряда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Анастасия Плешакова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131840" y="2204864"/>
            <a:ext cx="2843034" cy="4420374"/>
            <a:chOff x="6066408" y="1860874"/>
            <a:chExt cx="2843034" cy="442037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6066408" y="5357918"/>
              <a:ext cx="25815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2"/>
                  </a:solidFill>
                </a:rPr>
                <a:t>Куратор юнармейского</a:t>
              </a:r>
            </a:p>
            <a:p>
              <a:pPr algn="ctr"/>
              <a:r>
                <a:rPr lang="ru-RU" b="1" dirty="0">
                  <a:solidFill>
                    <a:schemeClr val="bg2"/>
                  </a:solidFill>
                </a:rPr>
                <a:t> отряда</a:t>
              </a:r>
            </a:p>
            <a:p>
              <a:pPr algn="ctr"/>
              <a:r>
                <a:rPr lang="ru-RU" b="1" dirty="0" smtClean="0">
                  <a:solidFill>
                    <a:schemeClr val="tx2">
                      <a:lumMod val="10000"/>
                    </a:schemeClr>
                  </a:solidFill>
                </a:rPr>
                <a:t>Данил Агеев</a:t>
              </a:r>
              <a:endParaRPr lang="ru-RU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pic>
          <p:nvPicPr>
            <p:cNvPr id="18" name="Picture 4" descr="D:\фото 2018\2019_04_22\IMG_9127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352"/>
            <a:stretch/>
          </p:blipFill>
          <p:spPr bwMode="auto">
            <a:xfrm rot="5400000">
              <a:off x="5752063" y="2217581"/>
              <a:ext cx="3514086" cy="2800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692027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6391572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 smtClean="0">
                <a:solidFill>
                  <a:srgbClr val="C00000"/>
                </a:solidFill>
              </a:rPr>
              <a:t>Юнармейская смена </a:t>
            </a:r>
            <a:r>
              <a:rPr lang="ru" sz="3600" b="1" dirty="0" smtClean="0">
                <a:solidFill>
                  <a:srgbClr val="C00000"/>
                </a:solidFill>
              </a:rPr>
              <a:t>управление программой</a:t>
            </a:r>
            <a:endParaRPr lang="ru" sz="4000" b="1" dirty="0" smtClean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412105" y="5344548"/>
            <a:ext cx="37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</a:rPr>
              <a:t>Куратор юнармейского</a:t>
            </a:r>
          </a:p>
          <a:p>
            <a:pPr algn="ctr"/>
            <a:r>
              <a:rPr lang="ru-RU" b="1" dirty="0">
                <a:solidFill>
                  <a:schemeClr val="bg2"/>
                </a:solidFill>
              </a:rPr>
              <a:t> отряда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Валерия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Анкудинова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96395" y="5374957"/>
            <a:ext cx="2851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</a:rPr>
              <a:t>Куратор юнармейского</a:t>
            </a:r>
          </a:p>
          <a:p>
            <a:pPr algn="ctr"/>
            <a:r>
              <a:rPr lang="ru-RU" b="1" dirty="0">
                <a:solidFill>
                  <a:schemeClr val="bg2"/>
                </a:solidFill>
              </a:rPr>
              <a:t> отряда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Александр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Никулин </a:t>
            </a:r>
          </a:p>
        </p:txBody>
      </p:sp>
      <p:pic>
        <p:nvPicPr>
          <p:cNvPr id="2050" name="Picture 2" descr="D:\фото 2018\2019_04_22\IMG_91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94"/>
          <a:stretch/>
        </p:blipFill>
        <p:spPr bwMode="auto">
          <a:xfrm rot="5400000">
            <a:off x="-92670" y="2230149"/>
            <a:ext cx="3452950" cy="27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юнармия\встерчи Юнармейцев\1CUqUqPFVt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97"/>
          <a:stretch/>
        </p:blipFill>
        <p:spPr bwMode="auto">
          <a:xfrm>
            <a:off x="3077591" y="1860872"/>
            <a:ext cx="2988817" cy="349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6084168" y="1844824"/>
            <a:ext cx="2851820" cy="4529053"/>
            <a:chOff x="3096395" y="2157942"/>
            <a:chExt cx="2851820" cy="452905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096395" y="5763665"/>
              <a:ext cx="285182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2"/>
                  </a:solidFill>
                </a:rPr>
                <a:t>Куратор юнармейского</a:t>
              </a:r>
            </a:p>
            <a:p>
              <a:pPr algn="ctr"/>
              <a:r>
                <a:rPr lang="ru-RU" b="1" dirty="0">
                  <a:solidFill>
                    <a:schemeClr val="bg2"/>
                  </a:solidFill>
                </a:rPr>
                <a:t> отряда</a:t>
              </a:r>
            </a:p>
            <a:p>
              <a:pPr algn="ctr"/>
              <a:r>
                <a:rPr lang="ru-RU" b="1" dirty="0" smtClean="0">
                  <a:solidFill>
                    <a:schemeClr val="tx2">
                      <a:lumMod val="10000"/>
                    </a:schemeClr>
                  </a:solidFill>
                </a:rPr>
                <a:t>Катрина </a:t>
              </a:r>
              <a:r>
                <a:rPr lang="ru-RU" b="1" dirty="0" err="1" smtClean="0">
                  <a:solidFill>
                    <a:schemeClr val="tx2">
                      <a:lumMod val="10000"/>
                    </a:schemeClr>
                  </a:solidFill>
                </a:rPr>
                <a:t>Жеребкина</a:t>
              </a:r>
              <a:endParaRPr lang="ru-RU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pic>
          <p:nvPicPr>
            <p:cNvPr id="19" name="Picture 4" descr="D:\фото 2018\2019_04_22\IMG_9103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5122" b="98872" l="9578" r="99711">
                          <a14:foregroundMark x1="57234" y1="89063" x2="91088" y2="98872"/>
                          <a14:foregroundMark x1="70370" y1="25825" x2="97309" y2="27387"/>
                          <a14:foregroundMark x1="89352" y1="96832" x2="99711" y2="5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47" t="14832"/>
            <a:stretch/>
          </p:blipFill>
          <p:spPr bwMode="auto">
            <a:xfrm rot="5400000">
              <a:off x="2759948" y="2804175"/>
              <a:ext cx="3524714" cy="22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113924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6391572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" sz="4000" b="1" dirty="0" smtClean="0">
                <a:solidFill>
                  <a:srgbClr val="C00000"/>
                </a:solidFill>
              </a:rPr>
              <a:t>Юнармейская смена </a:t>
            </a:r>
            <a:r>
              <a:rPr lang="ru" sz="3600" b="1" dirty="0" smtClean="0">
                <a:solidFill>
                  <a:srgbClr val="C00000"/>
                </a:solidFill>
              </a:rPr>
              <a:t>управление программой </a:t>
            </a:r>
            <a:r>
              <a:rPr lang="ru-RU" sz="3600" b="1" dirty="0" smtClean="0">
                <a:solidFill>
                  <a:schemeClr val="tx2">
                    <a:lumMod val="10000"/>
                  </a:schemeClr>
                </a:solidFill>
              </a:rPr>
              <a:t>патриотическое направление</a:t>
            </a:r>
            <a:endParaRPr lang="ru" sz="3600" b="1" dirty="0" smtClean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5373216"/>
            <a:ext cx="2581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Инструктор патриотического направления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Мария Куликова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7975" y="2274838"/>
            <a:ext cx="57241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Основные мероприятия: 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мероприятия, направленные на формирование у детей и подростков чувства патриотизма, активной жизненной и гражданской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позиции: День России (12 июня), День начала Великой Отечественной войны (22 июня), Проведение встреч формата «Диалог на равных» и «Диалоги с героями». 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098" name="Picture 2" descr="IMG_8745"/>
          <p:cNvPicPr>
            <a:picLocks noChangeAspect="1" noChangeArrowheads="1"/>
          </p:cNvPicPr>
          <p:nvPr/>
        </p:nvPicPr>
        <p:blipFill rotWithShape="1">
          <a:blip r:embed="rId5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95" t="25323" r="10200" b="32540"/>
          <a:stretch/>
        </p:blipFill>
        <p:spPr bwMode="auto">
          <a:xfrm>
            <a:off x="6032103" y="2274838"/>
            <a:ext cx="2706377" cy="309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1799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6391572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" sz="4000" b="1" dirty="0" smtClean="0">
                <a:solidFill>
                  <a:srgbClr val="C00000"/>
                </a:solidFill>
              </a:rPr>
              <a:t>Юнармейская смена </a:t>
            </a:r>
            <a:r>
              <a:rPr lang="ru" sz="3600" b="1" dirty="0" smtClean="0">
                <a:solidFill>
                  <a:srgbClr val="C00000"/>
                </a:solidFill>
              </a:rPr>
              <a:t>управление программой </a:t>
            </a:r>
            <a:r>
              <a:rPr lang="ru-RU" sz="3600" b="1" dirty="0" smtClean="0">
                <a:solidFill>
                  <a:schemeClr val="tx2">
                    <a:lumMod val="10000"/>
                  </a:schemeClr>
                </a:solidFill>
              </a:rPr>
              <a:t>эстетическое направление</a:t>
            </a:r>
            <a:endParaRPr lang="ru" sz="3600" b="1" dirty="0" smtClean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84168" y="5733256"/>
            <a:ext cx="2851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</a:rPr>
              <a:t>Инструктор эстетического направления</a:t>
            </a:r>
            <a:endParaRPr lang="ru-RU" b="1" dirty="0" smtClean="0">
              <a:solidFill>
                <a:schemeClr val="bg2"/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Юлия Касьянова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975" y="2274838"/>
            <a:ext cx="5724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Основные мероприятия: 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работа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творческих кружков, участие в мастер-классах, участие в экскурсионных программах, участие в отрядных и лагерных мероприятиях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смены, развивающих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эстетический вкус и чувство прекрасного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;</a:t>
            </a:r>
          </a:p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Проведение мастер-класса и тематического бала,</a:t>
            </a:r>
          </a:p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Проведение культурно-массовых вечерних мероприятий.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122" name="Picture 2" descr="IMG_8745"/>
          <p:cNvPicPr>
            <a:picLocks noChangeAspect="1" noChangeArrowheads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16" t="4391" r="33781" b="51363"/>
          <a:stretch>
            <a:fillRect/>
          </a:stretch>
        </p:blipFill>
        <p:spPr bwMode="auto">
          <a:xfrm>
            <a:off x="5968643" y="2274838"/>
            <a:ext cx="2779821" cy="331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0291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6391572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" sz="4000" b="1" dirty="0" smtClean="0">
                <a:solidFill>
                  <a:srgbClr val="C00000"/>
                </a:solidFill>
              </a:rPr>
              <a:t>Юнармейская смена </a:t>
            </a:r>
            <a:r>
              <a:rPr lang="ru" sz="3600" b="1" dirty="0" smtClean="0">
                <a:solidFill>
                  <a:srgbClr val="C00000"/>
                </a:solidFill>
              </a:rPr>
              <a:t>управление программой </a:t>
            </a:r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социально-аналитическо</a:t>
            </a:r>
            <a:r>
              <a:rPr lang="ru-RU" sz="2800" b="1" dirty="0" smtClean="0">
                <a:solidFill>
                  <a:schemeClr val="tx2">
                    <a:lumMod val="10000"/>
                  </a:schemeClr>
                </a:solidFill>
              </a:rPr>
              <a:t>е направление</a:t>
            </a:r>
            <a:endParaRPr lang="ru" sz="2800" b="1" dirty="0" smtClean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930652" y="5445224"/>
            <a:ext cx="3024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Инструктор социально-аналитического направления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Надежда Роднова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752" y="2492896"/>
            <a:ext cx="5389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Основные мероприятия: 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Организация работы Пресс-центра лагеря,</a:t>
            </a:r>
          </a:p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Выпуск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т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ематического информационного издания,</a:t>
            </a:r>
          </a:p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Организация работы волонтерских отрядов.</a:t>
            </a:r>
          </a:p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Обучение безопасному поведению в информационной среде.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2" name="Picture 3" descr="C:\Documents and Settings\Admin\Рабочий стол\авата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9785" y="1983919"/>
            <a:ext cx="2566708" cy="34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8923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267455"/>
            <a:ext cx="6391572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" sz="4000" b="1" dirty="0" smtClean="0">
                <a:solidFill>
                  <a:srgbClr val="C00000"/>
                </a:solidFill>
              </a:rPr>
              <a:t>Юнармейская смена ожидаемый результат</a:t>
            </a:r>
            <a:endParaRPr lang="ru" sz="2800" b="1" dirty="0" smtClean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1938312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Дети и подростки:</a:t>
            </a:r>
          </a:p>
          <a:p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проявили желание вступить в движение "ЮНАРМИЯ";</a:t>
            </a:r>
          </a:p>
          <a:p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стали лидерами юнармейских отрядов среди своих сверстников;</a:t>
            </a:r>
          </a:p>
          <a:p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узнали историю движения "ЮНАРМИЯ", ее устав, структуру, гимн и символику;</a:t>
            </a:r>
          </a:p>
          <a:p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получили новые знания и умения по начальной военной подготовке, общественно-государственной подготовке, физической и специальной подготовкам.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ru-RU" sz="24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76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136244"/>
            <a:ext cx="5935538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 smtClean="0">
                <a:solidFill>
                  <a:srgbClr val="C00000"/>
                </a:solidFill>
              </a:rPr>
              <a:t>Юнармейские возможности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>
                <a:solidFill>
                  <a:srgbClr val="C00000"/>
                </a:solidFill>
              </a:rPr>
              <a:t>у</a:t>
            </a:r>
            <a:r>
              <a:rPr lang="ru" sz="3200" b="1" dirty="0" smtClean="0">
                <a:solidFill>
                  <a:srgbClr val="C00000"/>
                </a:solidFill>
              </a:rPr>
              <a:t>частие в памятных датах 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55369" y="5084220"/>
            <a:ext cx="3252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18 апреля - День воинской славы России, день победы русских воинов князя Александра Невского над немецкими рыцарями на Чудском озере (так называемое Ледовое побоище, 1242 г.). </a:t>
            </a:r>
          </a:p>
        </p:txBody>
      </p:sp>
      <p:pic>
        <p:nvPicPr>
          <p:cNvPr id="4098" name="Picture 2" descr="C:\Documents and Settings\Admin\Рабочий стол\юнармия\встерчи Юнармейцев\NisxqlhsOi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65" r="16164"/>
          <a:stretch/>
        </p:blipFill>
        <p:spPr bwMode="auto">
          <a:xfrm>
            <a:off x="570565" y="1794859"/>
            <a:ext cx="3137339" cy="326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Admin\Рабочий стол\юнармия\встерчи Юнармейцев\da10Fnn6TN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04235"/>
            <a:ext cx="4820809" cy="321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95373" y="5229200"/>
            <a:ext cx="3783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18 мая - День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Самарского знамени. </a:t>
            </a:r>
          </a:p>
        </p:txBody>
      </p:sp>
    </p:spTree>
    <p:extLst>
      <p:ext uri="{BB962C8B-B14F-4D97-AF65-F5344CB8AC3E}">
        <p14:creationId xmlns:p14="http://schemas.microsoft.com/office/powerpoint/2010/main" xmlns="" val="2160531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136244"/>
            <a:ext cx="5935538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 smtClean="0">
                <a:solidFill>
                  <a:srgbClr val="C00000"/>
                </a:solidFill>
              </a:rPr>
              <a:t>Юнармейские возможности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>
                <a:solidFill>
                  <a:srgbClr val="C00000"/>
                </a:solidFill>
              </a:rPr>
              <a:t>в</a:t>
            </a:r>
            <a:r>
              <a:rPr lang="ru" sz="3200" b="1" dirty="0" smtClean="0">
                <a:solidFill>
                  <a:srgbClr val="C00000"/>
                </a:solidFill>
              </a:rPr>
              <a:t>ахта памяти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D:\фото 2018\2019_04_26\IMG_9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56135"/>
            <a:ext cx="399644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 and Settings\Admin\Рабочий стол\юнармия\встерчи Юнармейцев\I1-vzXD3o9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56"/>
          <a:stretch/>
        </p:blipFill>
        <p:spPr bwMode="auto">
          <a:xfrm>
            <a:off x="4683438" y="1513748"/>
            <a:ext cx="4022288" cy="27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ocuments and Settings\Admin\Рабочий стол\юнармия\встерчи Юнармейцев\CzSNTetKZx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11" t="4442" r="6008" b="9653"/>
          <a:stretch/>
        </p:blipFill>
        <p:spPr bwMode="auto">
          <a:xfrm>
            <a:off x="4788024" y="4259942"/>
            <a:ext cx="3888433" cy="25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520" y="4581128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Юнармейцы несли вахту памяти на торжественных митингах в Безенчуке и сельских поселениях</a:t>
            </a:r>
            <a:endParaRPr lang="ru-RU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49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136244"/>
            <a:ext cx="5935538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 smtClean="0">
                <a:solidFill>
                  <a:srgbClr val="C00000"/>
                </a:solidFill>
              </a:rPr>
              <a:t>Юнармейские возможности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 smtClean="0">
                <a:solidFill>
                  <a:srgbClr val="C00000"/>
                </a:solidFill>
              </a:rPr>
              <a:t>Праздничные мероприятия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D:\фото 2018\2019_05_01\IMG_00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14" b="9997"/>
          <a:stretch/>
        </p:blipFill>
        <p:spPr bwMode="auto">
          <a:xfrm>
            <a:off x="155574" y="1628800"/>
            <a:ext cx="3672409" cy="184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310" y="3468982"/>
            <a:ext cx="3252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1 мая 2019 года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</p:txBody>
      </p:sp>
      <p:pic>
        <p:nvPicPr>
          <p:cNvPr id="13315" name="Picture 3" descr="C:\Documents and Settings\Admin\Рабочий стол\юнармия\встерчи Юнармейцев\6VGDIW-8QG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88" b="6082"/>
          <a:stretch/>
        </p:blipFill>
        <p:spPr bwMode="auto">
          <a:xfrm>
            <a:off x="4075721" y="1628800"/>
            <a:ext cx="4341168" cy="190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75721" y="3531764"/>
            <a:ext cx="3252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Автопробег ДОСААФ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316" name="Picture 4" descr="C:\Documents and Settings\Admin\Рабочий стол\юнармия\встерчи Юнармейцев\AzeWD3QgcaQ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935" b="13040"/>
          <a:stretch/>
        </p:blipFill>
        <p:spPr bwMode="auto">
          <a:xfrm>
            <a:off x="223684" y="3886636"/>
            <a:ext cx="3604299" cy="23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Documents and Settings\Admin\Рабочий стол\юнармия\встерчи Юнармейцев\80t2qkLuOU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61048"/>
            <a:ext cx="4100496" cy="230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684" y="6194270"/>
            <a:ext cx="3604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Сопровождение Бессмертного полка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5095" y="6257052"/>
            <a:ext cx="3252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Акция «Свеча памяти» в п. Прибой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384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752428" y="501895"/>
            <a:ext cx="5935538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83568" y="1844824"/>
            <a:ext cx="80043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С 17 апреля в каждой школе прошло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 собрание юнармейского отряда. На нем избирается руководящий состав отряда: Заместитель командира отряда, Командиры отделений и редакционная коллегия. </a:t>
            </a:r>
          </a:p>
          <a:p>
            <a:pPr algn="just"/>
            <a:r>
              <a:rPr lang="ru-RU" sz="2000" dirty="0" err="1" smtClean="0">
                <a:solidFill>
                  <a:schemeClr val="tx2">
                    <a:lumMod val="10000"/>
                  </a:schemeClr>
                </a:solidFill>
              </a:rPr>
              <a:t>Специальсты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 Центра социальных проектов и молодежных инициатив рассказывают об обязанностях и возможностях юнармейцев, как вести документацию, как проводить собрания и мероприятия, а так же о юнармейской смене.</a:t>
            </a: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4725144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 данный момент собрания прошли в 14 отрядах.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20 мая запланированы поездки в Осинки и Ольгино,</a:t>
            </a: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21 мая запланирована поездка в Песочное.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222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Юнармейский отряд «Альфа»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ГБОУ СОШ №1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31640" y="7461448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 данный момент собрания прошли в 14 отрядах.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20 мая запланированы поездки в Осинки и Ольгино,</a:t>
            </a: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21 мая запланирована поездка в Песочное.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050" name="Picture 2" descr="C:\Documents and Settings\Admin\Рабочий стол\юнармия\встерчи Юнармейцев\UxLPcc1Dh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65" t="24806" b="12481"/>
          <a:stretch/>
        </p:blipFill>
        <p:spPr bwMode="auto">
          <a:xfrm>
            <a:off x="307975" y="1741832"/>
            <a:ext cx="8316400" cy="40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5486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«Горячие сердца»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ГБОУ НШ </a:t>
            </a:r>
            <a:r>
              <a:rPr lang="ru-RU" sz="2000" b="1" dirty="0">
                <a:solidFill>
                  <a:srgbClr val="C00000"/>
                </a:solidFill>
              </a:rPr>
              <a:t>"Гармония"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31640" y="7461448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 данный момент собрания прошли в 14 отрядах.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20 мая запланированы поездки в Осинки и Ольгино,</a:t>
            </a: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21 мая запланирована поездка в Песочное.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074" name="Picture 2" descr="C:\Documents and Settings\Admin\Рабочий стол\юнармия\встерчи Юнармейцев\WESairO-j7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012" r="2994" b="6296"/>
          <a:stretch/>
        </p:blipFill>
        <p:spPr bwMode="auto">
          <a:xfrm>
            <a:off x="155575" y="1772814"/>
            <a:ext cx="8719372" cy="48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7820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ренд бук\YUNARMY-A3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юнармия\Бренд бук\Ylogo-R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14"/>
            <a:ext cx="1899621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2;p13"/>
          <p:cNvSpPr txBox="1"/>
          <p:nvPr/>
        </p:nvSpPr>
        <p:spPr>
          <a:xfrm>
            <a:off x="2675503" y="160338"/>
            <a:ext cx="6577017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ервое юнармейское собрание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Юнармейский </a:t>
            </a:r>
            <a:r>
              <a:rPr lang="ru-RU" sz="2800" b="1" dirty="0">
                <a:solidFill>
                  <a:srgbClr val="C00000"/>
                </a:solidFill>
              </a:rPr>
              <a:t>отряд </a:t>
            </a:r>
            <a:r>
              <a:rPr lang="ru-RU" sz="2800" b="1" dirty="0" smtClean="0">
                <a:solidFill>
                  <a:srgbClr val="C00000"/>
                </a:solidFill>
              </a:rPr>
              <a:t>«За Родину»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</a:rPr>
              <a:t>Безенчукский аграрный техникум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https://pp.userapi.com/c845524/v845524391/1e5d49/454dvVpJb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D:\фото 2018\2019_04_22\IMG_91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48" t="35510" r="5647" b="15422"/>
          <a:stretch/>
        </p:blipFill>
        <p:spPr bwMode="auto">
          <a:xfrm>
            <a:off x="97403" y="2060848"/>
            <a:ext cx="8927553" cy="331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48486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юнармия">
      <a:dk1>
        <a:srgbClr val="E60019"/>
      </a:dk1>
      <a:lt1>
        <a:srgbClr val="FFFFFF"/>
      </a:lt1>
      <a:dk2>
        <a:srgbClr val="AF0308"/>
      </a:dk2>
      <a:lt2>
        <a:srgbClr val="F2F2F2"/>
      </a:lt2>
      <a:accent1>
        <a:srgbClr val="E60019"/>
      </a:accent1>
      <a:accent2>
        <a:srgbClr val="AF0308"/>
      </a:accent2>
      <a:accent3>
        <a:srgbClr val="DD8047"/>
      </a:accent3>
      <a:accent4>
        <a:srgbClr val="5DD3FF"/>
      </a:accent4>
      <a:accent5>
        <a:srgbClr val="E60019"/>
      </a:accent5>
      <a:accent6>
        <a:srgbClr val="FFFFFF"/>
      </a:accent6>
      <a:hlink>
        <a:srgbClr val="AF0308"/>
      </a:hlink>
      <a:folHlink>
        <a:srgbClr val="00000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821</TotalTime>
  <Words>830</Words>
  <Application>Microsoft Office PowerPoint</Application>
  <PresentationFormat>Экран (4:3)</PresentationFormat>
  <Paragraphs>172</Paragraphs>
  <Slides>29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Обычная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Dmo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Роднова Н.А.</dc:creator>
  <cp:lastModifiedBy>Надежда Роднова</cp:lastModifiedBy>
  <cp:revision>33</cp:revision>
  <dcterms:created xsi:type="dcterms:W3CDTF">2019-03-19T05:37:58Z</dcterms:created>
  <dcterms:modified xsi:type="dcterms:W3CDTF">2019-05-19T12:23:12Z</dcterms:modified>
</cp:coreProperties>
</file>