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322" r:id="rId3"/>
    <p:sldId id="312" r:id="rId4"/>
    <p:sldId id="328" r:id="rId5"/>
    <p:sldId id="327" r:id="rId6"/>
    <p:sldId id="309" r:id="rId7"/>
    <p:sldId id="323" r:id="rId8"/>
    <p:sldId id="326" r:id="rId9"/>
    <p:sldId id="324" r:id="rId10"/>
    <p:sldId id="325" r:id="rId11"/>
    <p:sldId id="310" r:id="rId12"/>
    <p:sldId id="318" r:id="rId13"/>
    <p:sldId id="319" r:id="rId14"/>
    <p:sldId id="279" r:id="rId15"/>
    <p:sldId id="314" r:id="rId16"/>
    <p:sldId id="284" r:id="rId17"/>
    <p:sldId id="304" r:id="rId18"/>
    <p:sldId id="300" r:id="rId19"/>
    <p:sldId id="30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D336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33" autoAdjust="0"/>
  </p:normalViewPr>
  <p:slideViewPr>
    <p:cSldViewPr>
      <p:cViewPr>
        <p:scale>
          <a:sx n="80" d="100"/>
          <a:sy n="80" d="100"/>
        </p:scale>
        <p:origin x="-127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436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298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366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84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68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2447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585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4486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1696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128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9818-0B6D-425E-AA90-CA2A78D4BF6E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08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A9818-0B6D-425E-AA90-CA2A78D4BF6E}" type="datetimeFigureOut">
              <a:rPr lang="ru-RU" smtClean="0"/>
              <a:pPr/>
              <a:t>02.08.2023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96691-5F58-4BAE-8793-52AF2C8079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513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.jpeg"/><Relationship Id="rId4" Type="http://schemas.openxmlformats.org/officeDocument/2006/relationships/image" Target="../media/image29.jpe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2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un9-7.userapi.com/impg/BQRWDD9WaB0UZJuNBiZO5Zp9fi01hUhtJAVYGw/bJ11EMJQfE4.jpg?size=764x1080&amp;quality=96&amp;sign=969f003c161ccc78fc57cb94f6f483d2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24" r="-265" b="26819"/>
          <a:stretch/>
        </p:blipFill>
        <p:spPr bwMode="auto">
          <a:xfrm>
            <a:off x="-32810" y="0"/>
            <a:ext cx="92026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796"/>
    </mc:Choice>
    <mc:Fallback>
      <p:transition spd="slow" advTm="579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47002"/>
            <a:ext cx="9186767" cy="571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91989" y="1772816"/>
            <a:ext cx="4427984" cy="488807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Событийное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добровольческая деятельность направленная на оказание помощи в организации и проведении значимых мероприятий различного уровня</a:t>
            </a:r>
          </a:p>
        </p:txBody>
      </p:sp>
      <p:pic>
        <p:nvPicPr>
          <p:cNvPr id="3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sun9-63.userapi.com/impf/c854228/v854228527/152b45/LkIVOZNaRMc.jpg?size=1280x853&amp;quality=96&amp;sign=88e19adad6c352ded1532de57338e64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47"/>
          <a:stretch/>
        </p:blipFill>
        <p:spPr bwMode="auto">
          <a:xfrm>
            <a:off x="207386" y="1623526"/>
            <a:ext cx="4392488" cy="237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un9-21.userapi.com/impg/LI7QF51yiaSJSw1F0nQvi931y8YYVUDIAwovmw/-8SdieYXw6c.jpg?size=1280x853&amp;quality=96&amp;sign=eeffc4481e04814a982670562a0dcf1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929" y="4130275"/>
            <a:ext cx="3797401" cy="25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76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" y="1173933"/>
            <a:ext cx="9144001" cy="570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61394" y="1825546"/>
            <a:ext cx="4633392" cy="240923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униципальный штаб общественного движения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«Добровольцы ЧС»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информирование населения о мерах профилактики и предупреждения ЧС, помощь в поисковых мероприятиях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t="10768" b="4905"/>
          <a:stretch/>
        </p:blipFill>
        <p:spPr>
          <a:xfrm>
            <a:off x="4886518" y="1416784"/>
            <a:ext cx="3984917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t="13015" b="3342"/>
          <a:stretch/>
        </p:blipFill>
        <p:spPr>
          <a:xfrm>
            <a:off x="4372646" y="4198567"/>
            <a:ext cx="4285859" cy="2376265"/>
          </a:xfrm>
          <a:prstGeom prst="rect">
            <a:avLst/>
          </a:prstGeom>
        </p:spPr>
      </p:pic>
      <p:pic>
        <p:nvPicPr>
          <p:cNvPr id="7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720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947"/>
    </mc:Choice>
    <mc:Fallback>
      <p:transition spd="slow" advTm="594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73588"/>
            <a:ext cx="9144001" cy="56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1279908"/>
            <a:ext cx="8352928" cy="200507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штаб </a:t>
            </a:r>
            <a:r>
              <a:rPr lang="ru-R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оказанию помощи лицам старше 60 лет в период распространения новой коронавирусной инфекции в рамках Общероссийской акции взаимопомощи </a:t>
            </a: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«#МыВместе»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sun1-28.userapi.com/oghsQwBF7RwZKZRTIjSlyEEe_DLad0YWmrL8zw/vGAUaQYwHv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4"/>
          <a:stretch/>
        </p:blipFill>
        <p:spPr bwMode="auto">
          <a:xfrm>
            <a:off x="1190169" y="3422963"/>
            <a:ext cx="2520280" cy="329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1-93.userapi.com/W8Z0iKsM7c8OlR92PmNrFDhRErB1ta4rPBPoeg/KUfrt0-4v_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39" b="5621"/>
          <a:stretch/>
        </p:blipFill>
        <p:spPr bwMode="auto">
          <a:xfrm>
            <a:off x="4900619" y="3391304"/>
            <a:ext cx="2737180" cy="329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842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700"/>
    </mc:Choice>
    <mc:Fallback>
      <p:transition spd="slow" advTm="77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" y="1187285"/>
            <a:ext cx="9144001" cy="569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161026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Добровольческие акции по сдаче донорской крови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– донор Мурома»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Picture 2" descr="https://sun9-51.userapi.com/c858436/v858436406/7f346/OQreJmEd1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683" y="2300977"/>
            <a:ext cx="2880320" cy="2157991"/>
          </a:xfrm>
          <a:prstGeom prst="rect">
            <a:avLst/>
          </a:prstGeom>
          <a:noFill/>
        </p:spPr>
      </p:pic>
      <p:pic>
        <p:nvPicPr>
          <p:cNvPr id="43012" name="Picture 4" descr="https://sun9-60.userapi.com/c855128/v855128406/f6379/uPt_nsUHkD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815" y="4565238"/>
            <a:ext cx="2886188" cy="2164641"/>
          </a:xfrm>
          <a:prstGeom prst="rect">
            <a:avLst/>
          </a:prstGeom>
          <a:noFill/>
        </p:spPr>
      </p:pic>
      <p:pic>
        <p:nvPicPr>
          <p:cNvPr id="6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2795" y="-35818"/>
            <a:ext cx="9144000" cy="12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sun9-15.userapi.com/impf/wTDWTddfGulmooKJYSOlnH9PNRUIALRSimEoqg/tPvPMdv8jWo.jpg?size=1280x960&amp;quality=96&amp;sign=544d523e904e3e89ba4fbd0ec86a4ea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2133" y="4307800"/>
            <a:ext cx="3229439" cy="242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torage.myseldon.com/yugo/7886D71AD7287B8CB352E79D0D8D13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7587" y="1466747"/>
            <a:ext cx="3560215" cy="356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497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44"/>
    </mc:Choice>
    <mc:Fallback>
      <p:transition spd="slow" advTm="664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50776"/>
            <a:ext cx="9144001" cy="570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010" y="1661138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студенческий волонтерский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агитпоход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ЗДНЫЙ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помощь пожилым людям, благоустройство мемориалов и памятников</a:t>
            </a:r>
          </a:p>
        </p:txBody>
      </p:sp>
      <p:pic>
        <p:nvPicPr>
          <p:cNvPr id="37892" name="Picture 4" descr="https://sun9-11.userapi.com/c848416/v848416708/111487/lhWBef3Ih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844003"/>
            <a:ext cx="2822814" cy="1881141"/>
          </a:xfrm>
          <a:prstGeom prst="rect">
            <a:avLst/>
          </a:prstGeom>
          <a:noFill/>
        </p:spPr>
      </p:pic>
      <p:pic>
        <p:nvPicPr>
          <p:cNvPr id="37894" name="Picture 6" descr="https://sun9-18.userapi.com/c850020/v850020808/11443a/qx3bXQuTBx4.jpg"/>
          <p:cNvPicPr>
            <a:picLocks noChangeAspect="1" noChangeArrowheads="1"/>
          </p:cNvPicPr>
          <p:nvPr/>
        </p:nvPicPr>
        <p:blipFill rotWithShape="1">
          <a:blip r:embed="rId4" cstate="print"/>
          <a:srcRect b="18847"/>
          <a:stretch/>
        </p:blipFill>
        <p:spPr bwMode="auto">
          <a:xfrm>
            <a:off x="5940811" y="2860649"/>
            <a:ext cx="3035994" cy="1847848"/>
          </a:xfrm>
          <a:prstGeom prst="rect">
            <a:avLst/>
          </a:prstGeom>
          <a:noFill/>
        </p:spPr>
      </p:pic>
      <p:pic>
        <p:nvPicPr>
          <p:cNvPr id="6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9.userapi.com/c841125/v841125257/5b009/O3bpVotOex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4912697"/>
            <a:ext cx="2808312" cy="1812239"/>
          </a:xfrm>
          <a:prstGeom prst="rect">
            <a:avLst/>
          </a:prstGeom>
          <a:noFill/>
        </p:spPr>
      </p:pic>
      <p:pic>
        <p:nvPicPr>
          <p:cNvPr id="9" name="Picture 4" descr="https://sun9-54.userapi.com/c638931/v638931609/20aca/wOsO6m3t6l4.jpg"/>
          <p:cNvPicPr>
            <a:picLocks noChangeAspect="1" noChangeArrowheads="1"/>
          </p:cNvPicPr>
          <p:nvPr/>
        </p:nvPicPr>
        <p:blipFill rotWithShape="1">
          <a:blip r:embed="rId7" cstate="print"/>
          <a:srcRect t="20316" r="3590"/>
          <a:stretch/>
        </p:blipFill>
        <p:spPr bwMode="auto">
          <a:xfrm>
            <a:off x="4758734" y="4902085"/>
            <a:ext cx="2923511" cy="1812239"/>
          </a:xfrm>
          <a:prstGeom prst="rect">
            <a:avLst/>
          </a:prstGeom>
          <a:noFill/>
        </p:spPr>
      </p:pic>
      <p:pic>
        <p:nvPicPr>
          <p:cNvPr id="13314" name="Picture 2" descr="https://sun9-42.userapi.com/impf/u2jJZSRAG6IaziRs_2w6RRLPtg1bX8MybNcKbg/Fi_q22sgy6A.jpg?size=350x350&amp;quality=96&amp;sign=791d3904009555e0bdf9240215e36d28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8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6458" y="3175332"/>
            <a:ext cx="1658109" cy="16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836"/>
    </mc:Choice>
    <mc:Fallback>
      <p:transition spd="slow" advTm="683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" y="-1"/>
            <a:ext cx="9144001" cy="6858001"/>
            <a:chOff x="-1" y="-1"/>
            <a:chExt cx="9144001" cy="6858001"/>
          </a:xfrm>
        </p:grpSpPr>
        <p:pic>
          <p:nvPicPr>
            <p:cNvPr id="7" name="Picture 8" descr="https://catherineasquithgallery.com/uploads/posts/2021-02/1613041126_170-p-oranzhevii-fon-v-polosku-2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173588"/>
              <a:ext cx="9144001" cy="5684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s://sun9-62.userapi.com/impg/V5EtZ4wY9oW_nDNyZQc1EBraJRDpkueRxvPwHA/xME3ZzYlP5E.jpg?size=764x1080&amp;quality=96&amp;sign=bb16a5af77f6dd86a62a7d688484fc57&amp;type=album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8341" b="51159"/>
            <a:stretch/>
          </p:blipFill>
          <p:spPr bwMode="auto">
            <a:xfrm>
              <a:off x="0" y="-1"/>
              <a:ext cx="9144000" cy="1173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29" y="1418761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Всероссийской акции </a:t>
            </a:r>
            <a:b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«СТОП ВИЧ»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посвященной Всемирному дню памяти жертв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СПИДа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sun9-9.userapi.com/c840334/v840334635/85926/SrCypmll2oM.jpg"/>
          <p:cNvPicPr>
            <a:picLocks noChangeAspect="1" noChangeArrowheads="1"/>
          </p:cNvPicPr>
          <p:nvPr/>
        </p:nvPicPr>
        <p:blipFill rotWithShape="1">
          <a:blip r:embed="rId4" cstate="print"/>
          <a:srcRect t="17123" r="15263" b="1978"/>
          <a:stretch/>
        </p:blipFill>
        <p:spPr bwMode="auto">
          <a:xfrm>
            <a:off x="1043608" y="2898609"/>
            <a:ext cx="2905670" cy="3698743"/>
          </a:xfrm>
          <a:prstGeom prst="rect">
            <a:avLst/>
          </a:prstGeom>
          <a:noFill/>
        </p:spPr>
      </p:pic>
      <p:pic>
        <p:nvPicPr>
          <p:cNvPr id="20484" name="Picture 4" descr="https://sun9-28.userapi.com/c840334/v840334635/85941/ju4orwqNUug.jpg"/>
          <p:cNvPicPr>
            <a:picLocks noChangeAspect="1" noChangeArrowheads="1"/>
          </p:cNvPicPr>
          <p:nvPr/>
        </p:nvPicPr>
        <p:blipFill rotWithShape="1">
          <a:blip r:embed="rId5" cstate="print"/>
          <a:srcRect t="14207" r="65" b="2594"/>
          <a:stretch/>
        </p:blipFill>
        <p:spPr bwMode="auto">
          <a:xfrm>
            <a:off x="4703329" y="2898609"/>
            <a:ext cx="3373238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17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019"/>
    </mc:Choice>
    <mc:Fallback>
      <p:transition spd="slow" advTm="701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3588"/>
            <a:ext cx="9144001" cy="56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0738" y="1387564"/>
            <a:ext cx="7002524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добровольческие акции </a:t>
            </a:r>
            <a:b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«Весенняя неделя добра» </a:t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b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«Осенняя неделя добра»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6" name="Picture 2" descr="https://sun9-22.userapi.com/c849120/v849120996/987ac/s2DEauG1Cw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786" y="3157280"/>
            <a:ext cx="4571026" cy="3042590"/>
          </a:xfrm>
          <a:prstGeom prst="rect">
            <a:avLst/>
          </a:prstGeom>
          <a:noFill/>
        </p:spPr>
      </p:pic>
      <p:pic>
        <p:nvPicPr>
          <p:cNvPr id="41988" name="Picture 4" descr="https://sun9-8.userapi.com/c850036/v850036666/9f133/VNvYPeW282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8598" y="2927104"/>
            <a:ext cx="2625335" cy="3500447"/>
          </a:xfrm>
          <a:prstGeom prst="rect">
            <a:avLst/>
          </a:prstGeom>
          <a:noFill/>
        </p:spPr>
      </p:pic>
      <p:pic>
        <p:nvPicPr>
          <p:cNvPr id="6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436"/>
    </mc:Choice>
    <mc:Fallback>
      <p:transition spd="slow" advTm="743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73588"/>
            <a:ext cx="9144001" cy="56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86" y="113821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Добровольческие форумы и тренинги по видам волонтерской деятельности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55.userapi.com/c858120/v858120604/d71d5/vWJwW5UBEs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6555" y="2407113"/>
            <a:ext cx="2906951" cy="193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4.userapi.com/c858120/v858120604/d71af/yHQVMDlLWh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6814" y="4451203"/>
            <a:ext cx="3453804" cy="23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un9-60.userapi.com/c850016/v850016162/daffa/ldbennFLZ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187" y="4449484"/>
            <a:ext cx="3456384" cy="230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un9-53.userapi.com/c850120/v850120101/92f3c/1k6V6ulIcJ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65743"/>
            <a:ext cx="2969032" cy="19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069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31"/>
    </mc:Choice>
    <mc:Fallback>
      <p:transition spd="slow" advTm="693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73588"/>
            <a:ext cx="9144001" cy="56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952" y="1301590"/>
            <a:ext cx="7924800" cy="78581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координаты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qrcoder.ru/code/?https%3A%2F%2Fkdm-murom.ru%2F&amp;4&amp;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73016"/>
            <a:ext cx="1900203" cy="190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9592" y="2420888"/>
            <a:ext cx="2879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148" name="Picture 4" descr="http://qrcoder.ru/code/?https%3A%2F%2Fvk.com%2Fmolodej_muroma&amp;4&amp;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9992" y="2564904"/>
            <a:ext cx="374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Vk.com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8280" y="5785607"/>
            <a:ext cx="5660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телефоны: 7-45-47, 7-45-48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429"/>
    </mc:Choice>
    <mc:Fallback>
      <p:transition spd="slow" advTm="942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3588"/>
            <a:ext cx="9144001" cy="56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xn--24-7lcajlu.xn--p1ai/uploads/posts/2016-09/1474468271_00221.mts.still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5377" y="2564904"/>
            <a:ext cx="6953245" cy="3911201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39772" y="1403983"/>
            <a:ext cx="8464454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находимся по адресу: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ул.Октябрьская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д.40</a:t>
            </a:r>
            <a:b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(парк «Молодежный», здание планетария)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32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203"/>
    </mc:Choice>
    <mc:Fallback>
      <p:transition spd="slow" advTm="720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067" y="1173588"/>
            <a:ext cx="9166067" cy="569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090812"/>
            <a:ext cx="78867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499151"/>
            <a:ext cx="6120680" cy="37306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9D3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Волонтёры Медики</a:t>
            </a:r>
          </a:p>
          <a:p>
            <a:r>
              <a:rPr lang="ru-RU" sz="3200" dirty="0" smtClean="0">
                <a:solidFill>
                  <a:srgbClr val="9D3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Волонтёры победы</a:t>
            </a:r>
          </a:p>
          <a:p>
            <a:r>
              <a:rPr lang="ru-RU" sz="3200" dirty="0" err="1" smtClean="0">
                <a:solidFill>
                  <a:srgbClr val="9D3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Медиаволонтёры</a:t>
            </a:r>
            <a:endParaRPr lang="ru-RU" sz="3200" dirty="0" smtClean="0">
              <a:solidFill>
                <a:srgbClr val="9D3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9D3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правовая школа</a:t>
            </a:r>
          </a:p>
          <a:p>
            <a:r>
              <a:rPr lang="ru-RU" sz="3200" dirty="0" smtClean="0">
                <a:solidFill>
                  <a:srgbClr val="9D3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Событийной </a:t>
            </a:r>
            <a:r>
              <a:rPr lang="ru-RU" sz="3200" dirty="0" err="1" smtClean="0">
                <a:solidFill>
                  <a:srgbClr val="9D3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endParaRPr lang="ru-RU" sz="3200" dirty="0" smtClean="0">
              <a:solidFill>
                <a:srgbClr val="9D3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9D33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ЧС</a:t>
            </a:r>
            <a:endParaRPr lang="ru-RU" sz="3200" dirty="0">
              <a:solidFill>
                <a:srgbClr val="9D33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2" name="Picture 12" descr="https://vp-biblioteki.ru/wp-content/uploads/2020/09/554c804b40c088c7788bab5c_5a73c81648ea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0000" l="0" r="100000">
                        <a14:foregroundMark x1="48438" y1="17813" x2="27969" y2="27031"/>
                        <a14:foregroundMark x1="52734" y1="17656" x2="75000" y2="48516"/>
                        <a14:foregroundMark x1="74844" y1="72031" x2="82969" y2="53594"/>
                        <a14:foregroundMark x1="81953" y1="45234" x2="67891" y2="21094"/>
                        <a14:foregroundMark x1="19609" y1="33984" x2="20859" y2="66484"/>
                        <a14:foregroundMark x1="27422" y1="80547" x2="67656" y2="85859"/>
                        <a14:foregroundMark x1="69922" y1="79141" x2="77031" y2="73203"/>
                        <a14:foregroundMark x1="79297" y1="69531" x2="86875" y2="51797"/>
                        <a14:foregroundMark x1="86250" y1="42969" x2="86641" y2="57109"/>
                        <a14:foregroundMark x1="87031" y1="46641" x2="87656" y2="55859"/>
                        <a14:foregroundMark x1="87656" y1="45391" x2="88281" y2="56875"/>
                        <a14:foregroundMark x1="86875" y1="55625" x2="76875" y2="75234"/>
                        <a14:foregroundMark x1="66797" y1="83672" x2="80938" y2="72813"/>
                        <a14:foregroundMark x1="81563" y1="71563" x2="87891" y2="57109"/>
                        <a14:foregroundMark x1="29219" y1="80156" x2="46016" y2="87969"/>
                        <a14:foregroundMark x1="43516" y1="87344" x2="62578" y2="85313"/>
                        <a14:foregroundMark x1="28438" y1="81797" x2="43750" y2="88125"/>
                        <a14:foregroundMark x1="45781" y1="88750" x2="66406" y2="85313"/>
                        <a14:foregroundMark x1="87891" y1="46484" x2="88672" y2="53203"/>
                        <a14:foregroundMark x1="33047" y1="74766" x2="37578" y2="74766"/>
                        <a14:foregroundMark x1="47031" y1="77734" x2="49063" y2="74766"/>
                        <a14:foregroundMark x1="49609" y1="15625" x2="41563" y2="2570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69889"/>
            <a:ext cx="2699792" cy="2699792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99000"/>
              </a:srgbClr>
            </a:outerShd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447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1011"/>
            <a:ext cx="9164233" cy="569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6273" y="1484784"/>
            <a:ext cx="4733639" cy="5525840"/>
          </a:xfrm>
          <a:noFill/>
        </p:spPr>
        <p:txBody>
          <a:bodyPr>
            <a:normAutofit/>
          </a:bodyPr>
          <a:lstStyle/>
          <a:p>
            <a:pPr lvl="0" algn="ctr">
              <a:spcBef>
                <a:spcPts val="600"/>
              </a:spcBef>
            </a:pPr>
            <a:r>
              <a:rPr lang="ru-RU" sz="3200" b="1" spc="1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3200" b="1" spc="1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Волонтеры-медики</a:t>
            </a:r>
            <a:r>
              <a:rPr lang="ru-RU" sz="3200" b="1" spc="1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lang="ru-RU" sz="3200" spc="10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работа по профилактике вредных привычек, обучение первичным навыкам оказания первой медицинской помощи, уход за детьми-инвалидами и гражданами пожилого возраста</a:t>
            </a:r>
            <a:r>
              <a:rPr lang="ru-RU" sz="3200" spc="1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spc="1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66" y="3966131"/>
            <a:ext cx="4077571" cy="2716743"/>
          </a:xfrm>
          <a:prstGeom prst="rect">
            <a:avLst/>
          </a:prstGeom>
        </p:spPr>
      </p:pic>
      <p:pic>
        <p:nvPicPr>
          <p:cNvPr id="7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yrosmol.ru/images/events/25930/25930.jpg?15536147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8682" y="1305219"/>
            <a:ext cx="2485786" cy="248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061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07"/>
    </mc:Choice>
    <mc:Fallback>
      <p:transition spd="slow" advTm="710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1011"/>
            <a:ext cx="9164233" cy="569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-28237" y="1844824"/>
            <a:ext cx="4087366" cy="46921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АнтиНарко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-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общественное молодежное движение по противодействию пропаганды продажи запрещенных наркотических веществ</a:t>
            </a:r>
            <a:endParaRPr lang="ru-RU" sz="32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7.userapi.com/impg/B1L2W-3TbPiivtLu0bduSHgmgbpUyQ78_XR5ug/ZA71S71aRcg.jpg?size=2000x2000&amp;quality=96&amp;sign=a9ab4e5495f8a0f30539b83a0ec8e74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2875" y="4293096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23248" t="17324" b="9661"/>
          <a:stretch/>
        </p:blipFill>
        <p:spPr>
          <a:xfrm>
            <a:off x="4102682" y="1536219"/>
            <a:ext cx="1853681" cy="23942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rcRect l="35802" t="5226" b="4658"/>
          <a:stretch/>
        </p:blipFill>
        <p:spPr>
          <a:xfrm>
            <a:off x="6300192" y="1536218"/>
            <a:ext cx="2160240" cy="23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" y="-9697"/>
            <a:ext cx="9144001" cy="6867697"/>
            <a:chOff x="-1" y="-9697"/>
            <a:chExt cx="9144001" cy="6867697"/>
          </a:xfrm>
        </p:grpSpPr>
        <p:pic>
          <p:nvPicPr>
            <p:cNvPr id="7" name="Picture 8" descr="https://catherineasquithgallery.com/uploads/posts/2021-02/1613041126_170-p-oranzhevii-fon-v-polosku-2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980728"/>
              <a:ext cx="9144001" cy="5877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s://sun9-62.userapi.com/impg/V5EtZ4wY9oW_nDNyZQc1EBraJRDpkueRxvPwHA/xME3ZzYlP5E.jpg?size=764x1080&amp;quality=96&amp;sign=bb16a5af77f6dd86a62a7d688484fc57&amp;type=album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8341" b="51159"/>
            <a:stretch/>
          </p:blipFill>
          <p:spPr bwMode="auto">
            <a:xfrm>
              <a:off x="0" y="-9697"/>
              <a:ext cx="9144000" cy="1173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377" y="1523344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молодежный волонтерский антинаркотический отряд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«Альтернатива»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мероприятий по пропаганде ЗОЖ, профилактике вредных привычек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2" name="Picture 2" descr="https://sun9-42.userapi.com/c858332/v858332917/26625/xt_Oegn90V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284" y="3531454"/>
            <a:ext cx="4000527" cy="3000396"/>
          </a:xfrm>
          <a:prstGeom prst="rect">
            <a:avLst/>
          </a:prstGeom>
          <a:noFill/>
        </p:spPr>
      </p:pic>
      <p:pic>
        <p:nvPicPr>
          <p:cNvPr id="56324" name="Picture 4" descr="https://sun9-34.userapi.com/c850328/v850328396/1655b7/M-Oc2y5ruy8.jpg"/>
          <p:cNvPicPr>
            <a:picLocks noChangeAspect="1" noChangeArrowheads="1"/>
          </p:cNvPicPr>
          <p:nvPr/>
        </p:nvPicPr>
        <p:blipFill rotWithShape="1">
          <a:blip r:embed="rId5" cstate="print"/>
          <a:srcRect t="26743"/>
          <a:stretch/>
        </p:blipFill>
        <p:spPr bwMode="auto">
          <a:xfrm>
            <a:off x="5141405" y="3356992"/>
            <a:ext cx="3429024" cy="3349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8132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31"/>
    </mc:Choice>
    <mc:Fallback>
      <p:transition spd="slow" advTm="713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3588"/>
            <a:ext cx="9144001" cy="56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422" y="1322349"/>
            <a:ext cx="4716016" cy="28083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«Волонтеры Победы» 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патриотической направленности, помощь ветеранам войны, поисковая работа</a:t>
            </a:r>
          </a:p>
          <a:p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7197" y="1383069"/>
            <a:ext cx="4075349" cy="5438632"/>
          </a:xfrm>
          <a:prstGeom prst="rect">
            <a:avLst/>
          </a:prstGeom>
        </p:spPr>
      </p:pic>
      <p:pic>
        <p:nvPicPr>
          <p:cNvPr id="3078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brasovo-vestnik.ru/wp-content/uploads/2018/10/volontery-pobedy-emblema-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738" y="4055740"/>
            <a:ext cx="2883537" cy="276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161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339"/>
    </mc:Choice>
    <mc:Fallback>
      <p:transition spd="slow" advTm="633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70884"/>
            <a:ext cx="9144001" cy="56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9504" y="907051"/>
            <a:ext cx="4464496" cy="596131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«Медиа-волонтеры»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молодых создателей медиа-контента и освещение добровольческой деятельности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6" name="Picture 6" descr="https://pbs.twimg.com/media/ECbD5RfX4AYCh6S.jpg:large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03648" y="1281046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petrsu.ru/files/news_notice_event/2019/10/1/1569927971_dsc024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056" y="4081925"/>
            <a:ext cx="4140968" cy="26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263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37" y="1132315"/>
            <a:ext cx="9148238" cy="575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900" y="1330989"/>
            <a:ext cx="8305800" cy="17361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КиберПатруль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поиск в сети Интернет сайтов, содержащих информацию о продаже наркотических средств</a:t>
            </a:r>
          </a:p>
          <a:p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3301589"/>
            <a:ext cx="6244110" cy="3364174"/>
          </a:xfrm>
          <a:prstGeom prst="rect">
            <a:avLst/>
          </a:prstGeom>
        </p:spPr>
      </p:pic>
      <p:pic>
        <p:nvPicPr>
          <p:cNvPr id="5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41274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46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83"/>
    </mc:Choice>
    <mc:Fallback>
      <p:transition spd="slow" advTm="668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catherineasquithgallery.com/uploads/posts/2021-02/1613041126_170-p-oranzhevii-fon-v-polosku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73588"/>
            <a:ext cx="9144001" cy="56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" y="1547678"/>
            <a:ext cx="8686801" cy="12192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правовая школа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профилактике экстремизма среди молодежи – мероприятия по профилактике экстремистских проявлений в молодежной среде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6" name="Picture 2" descr="https://sun9-4.userapi.com/c844721/v844721148/20cb4b/AwsNgwWcQh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3769" y="3140968"/>
            <a:ext cx="6216460" cy="3496759"/>
          </a:xfrm>
          <a:prstGeom prst="rect">
            <a:avLst/>
          </a:prstGeom>
          <a:noFill/>
        </p:spPr>
      </p:pic>
      <p:pic>
        <p:nvPicPr>
          <p:cNvPr id="5" name="Picture 6" descr="https://sun9-62.userapi.com/impg/V5EtZ4wY9oW_nDNyZQc1EBraJRDpkueRxvPwHA/xME3ZzYlP5E.jpg?size=764x1080&amp;quality=96&amp;sign=bb16a5af77f6dd86a62a7d688484fc57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41" b="51159"/>
          <a:stretch/>
        </p:blipFill>
        <p:spPr bwMode="auto">
          <a:xfrm>
            <a:off x="0" y="-1"/>
            <a:ext cx="9144000" cy="117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528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76"/>
    </mc:Choice>
    <mc:Fallback>
      <p:transition spd="slow" advTm="667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</TotalTime>
  <Words>234</Words>
  <Application>Microsoft Office PowerPoint</Application>
  <PresentationFormat>Экран (4:3)</PresentationFormat>
  <Paragraphs>29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НАПРАВЛЕНИЯ ДЕЯТЕЛЬНОСТИ</vt:lpstr>
      <vt:lpstr>«Волонтеры-медики» работа по профилактике вредных привычек, обучение первичным навыкам оказания первой медицинской помощи, уход за детьми-инвалидами и гражданами пожилого возраста </vt:lpstr>
      <vt:lpstr>Слайд 4</vt:lpstr>
      <vt:lpstr>Городской молодежный волонтерский антинаркотический отряд «Альтернатива» - проведение мероприятий по пропаганде ЗОЖ, профилактике вредных привычек</vt:lpstr>
      <vt:lpstr>Слайд 6</vt:lpstr>
      <vt:lpstr>«Медиа-волонтеры»  поддержка молодых создателей медиа-контента и освещение добровольческой деятельности</vt:lpstr>
      <vt:lpstr>Слайд 8</vt:lpstr>
      <vt:lpstr>Муниципальная правовая школа  по профилактике экстремизма среди молодежи – мероприятия по профилактике экстремистских проявлений в молодежной среде</vt:lpstr>
      <vt:lpstr>Слайд 10</vt:lpstr>
      <vt:lpstr>Слайд 11</vt:lpstr>
      <vt:lpstr>Муниципальный штаб по оказанию помощи лицам старше 60 лет в период распространения новой коронавирусной инфекции в рамках Общероссийской акции взаимопомощи «#МыВместе»</vt:lpstr>
      <vt:lpstr>Добровольческие акции по сдаче донорской крови «Я – донор Мурома»</vt:lpstr>
      <vt:lpstr>Областной студенческий волонтерский агитпоход «ЗВЁЗДНЫЙ» - помощь пожилым людям, благоустройство мемориалов и памятников</vt:lpstr>
      <vt:lpstr>Участие во Всероссийской акции  «СТОП ВИЧ», посвященной Всемирному дню памяти жертв СПИДа</vt:lpstr>
      <vt:lpstr>Всероссийские добровольческие акции  «Весенняя неделя добра»  и  «Осенняя неделя добра»</vt:lpstr>
      <vt:lpstr>Добровольческие форумы и тренинги по видам волонтерской деятельности</vt:lpstr>
      <vt:lpstr>Наши координаты</vt:lpstr>
      <vt:lpstr>Слайд 19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деятельности комитета по делам молодежи администрации  округа Муром</dc:title>
  <dc:creator>Я</dc:creator>
  <cp:lastModifiedBy>User</cp:lastModifiedBy>
  <cp:revision>51</cp:revision>
  <dcterms:created xsi:type="dcterms:W3CDTF">2019-09-25T12:27:13Z</dcterms:created>
  <dcterms:modified xsi:type="dcterms:W3CDTF">2023-08-02T06:12:21Z</dcterms:modified>
</cp:coreProperties>
</file>