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9144000" cy="51435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72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2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B2C5-D394-D34D-9418-F8C21CBD6C3B}" type="datetimeFigureOut">
              <a:rPr lang="ru-RU" smtClean="0"/>
              <a:t>17.05.20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10289-CED0-B44B-88F8-C672F6291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09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10289-CED0-B44B-88F8-C672F62919D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10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17.05.20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17.05.20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08674" y="1090612"/>
            <a:ext cx="2716529" cy="3584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17.05.20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17.05.20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17.05.20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586355" cy="5143500"/>
          </a:xfrm>
          <a:custGeom>
            <a:avLst/>
            <a:gdLst/>
            <a:ahLst/>
            <a:cxnLst/>
            <a:rect l="l" t="t" r="r" b="b"/>
            <a:pathLst>
              <a:path w="2586355" h="5143500">
                <a:moveTo>
                  <a:pt x="0" y="5143500"/>
                </a:moveTo>
                <a:lnTo>
                  <a:pt x="2586037" y="5143500"/>
                </a:lnTo>
                <a:lnTo>
                  <a:pt x="2586037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A85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471737" y="0"/>
            <a:ext cx="114300" cy="5143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586037" y="0"/>
            <a:ext cx="6558280" cy="5143500"/>
          </a:xfrm>
          <a:custGeom>
            <a:avLst/>
            <a:gdLst/>
            <a:ahLst/>
            <a:cxnLst/>
            <a:rect l="l" t="t" r="r" b="b"/>
            <a:pathLst>
              <a:path w="6558280" h="5143500">
                <a:moveTo>
                  <a:pt x="6557962" y="0"/>
                </a:moveTo>
                <a:lnTo>
                  <a:pt x="0" y="0"/>
                </a:lnTo>
                <a:lnTo>
                  <a:pt x="0" y="5143500"/>
                </a:lnTo>
                <a:lnTo>
                  <a:pt x="6557962" y="5143500"/>
                </a:lnTo>
                <a:lnTo>
                  <a:pt x="6557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22742" y="213664"/>
            <a:ext cx="6098514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17.05.20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0796" y="4869780"/>
            <a:ext cx="147320" cy="167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34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575175" cy="5143500"/>
            </a:xfrm>
            <a:custGeom>
              <a:avLst/>
              <a:gdLst/>
              <a:ahLst/>
              <a:cxnLst/>
              <a:rect l="l" t="t" r="r" b="b"/>
              <a:pathLst>
                <a:path w="4575175" h="5143500">
                  <a:moveTo>
                    <a:pt x="4575175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4575175" y="5143500"/>
                  </a:lnTo>
                  <a:lnTo>
                    <a:pt x="4575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5175" y="0"/>
              <a:ext cx="185737" cy="51434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97788" y="1458264"/>
            <a:ext cx="3961129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 smtClean="0">
                <a:solidFill>
                  <a:srgbClr val="F67031"/>
                </a:solidFill>
                <a:latin typeface="Arial"/>
                <a:cs typeface="Arial"/>
              </a:rPr>
              <a:t>Молодежн</a:t>
            </a:r>
            <a:r>
              <a:rPr lang="ru-RU" sz="3000" b="1" spc="-5" dirty="0" err="1" smtClean="0">
                <a:solidFill>
                  <a:srgbClr val="F67031"/>
                </a:solidFill>
                <a:latin typeface="Arial"/>
                <a:cs typeface="Arial"/>
              </a:rPr>
              <a:t>ые</a:t>
            </a:r>
            <a:r>
              <a:rPr lang="ru-RU" sz="3000" b="1" spc="-5" dirty="0" smtClean="0">
                <a:solidFill>
                  <a:srgbClr val="F67031"/>
                </a:solidFill>
                <a:latin typeface="Arial"/>
                <a:cs typeface="Arial"/>
              </a:rPr>
              <a:t> недели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3000" b="1" spc="-5" dirty="0">
                <a:solidFill>
                  <a:srgbClr val="F67031"/>
                </a:solidFill>
                <a:latin typeface="Arial"/>
                <a:cs typeface="Arial"/>
              </a:rPr>
              <a:t>"</a:t>
            </a:r>
            <a:r>
              <a:rPr sz="3000" b="1" spc="-5" dirty="0" smtClean="0">
                <a:solidFill>
                  <a:srgbClr val="F67031"/>
                </a:solidFill>
                <a:latin typeface="Arial"/>
                <a:cs typeface="Arial"/>
              </a:rPr>
              <a:t>Время первых</a:t>
            </a:r>
            <a:r>
              <a:rPr lang="ru-RU" sz="3000" b="1" spc="-5" dirty="0" smtClean="0">
                <a:solidFill>
                  <a:srgbClr val="F67031"/>
                </a:solidFill>
                <a:latin typeface="Arial"/>
                <a:cs typeface="Arial"/>
              </a:rPr>
              <a:t>"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94001" y="0"/>
            <a:ext cx="8750300" cy="5135880"/>
            <a:chOff x="394001" y="0"/>
            <a:chExt cx="8750300" cy="5135880"/>
          </a:xfrm>
        </p:grpSpPr>
        <p:sp>
          <p:nvSpPr>
            <p:cNvPr id="8" name="object 8"/>
            <p:cNvSpPr/>
            <p:nvPr/>
          </p:nvSpPr>
          <p:spPr>
            <a:xfrm>
              <a:off x="400089" y="504025"/>
              <a:ext cx="655955" cy="449580"/>
            </a:xfrm>
            <a:custGeom>
              <a:avLst/>
              <a:gdLst/>
              <a:ahLst/>
              <a:cxnLst/>
              <a:rect l="l" t="t" r="r" b="b"/>
              <a:pathLst>
                <a:path w="655955" h="449580">
                  <a:moveTo>
                    <a:pt x="636599" y="0"/>
                  </a:moveTo>
                  <a:lnTo>
                    <a:pt x="18998" y="0"/>
                  </a:lnTo>
                  <a:lnTo>
                    <a:pt x="15175" y="0"/>
                  </a:lnTo>
                  <a:lnTo>
                    <a:pt x="11391" y="1052"/>
                  </a:lnTo>
                  <a:lnTo>
                    <a:pt x="0" y="16420"/>
                  </a:lnTo>
                  <a:lnTo>
                    <a:pt x="0" y="20504"/>
                  </a:lnTo>
                  <a:lnTo>
                    <a:pt x="0" y="428657"/>
                  </a:lnTo>
                  <a:lnTo>
                    <a:pt x="0" y="432741"/>
                  </a:lnTo>
                  <a:lnTo>
                    <a:pt x="936" y="436825"/>
                  </a:lnTo>
                  <a:lnTo>
                    <a:pt x="2847" y="439898"/>
                  </a:lnTo>
                  <a:lnTo>
                    <a:pt x="4759" y="443014"/>
                  </a:lnTo>
                  <a:lnTo>
                    <a:pt x="7607" y="445035"/>
                  </a:lnTo>
                  <a:lnTo>
                    <a:pt x="11391" y="447098"/>
                  </a:lnTo>
                  <a:lnTo>
                    <a:pt x="15175" y="448109"/>
                  </a:lnTo>
                  <a:lnTo>
                    <a:pt x="18998" y="449161"/>
                  </a:lnTo>
                  <a:lnTo>
                    <a:pt x="636599" y="449161"/>
                  </a:lnTo>
                  <a:lnTo>
                    <a:pt x="640383" y="448109"/>
                  </a:lnTo>
                  <a:lnTo>
                    <a:pt x="644167" y="447098"/>
                  </a:lnTo>
                  <a:lnTo>
                    <a:pt x="655598" y="432741"/>
                  </a:lnTo>
                  <a:lnTo>
                    <a:pt x="655598" y="428657"/>
                  </a:lnTo>
                  <a:lnTo>
                    <a:pt x="655598" y="20504"/>
                  </a:lnTo>
                  <a:lnTo>
                    <a:pt x="655598" y="16420"/>
                  </a:lnTo>
                  <a:lnTo>
                    <a:pt x="654623" y="12294"/>
                  </a:lnTo>
                  <a:lnTo>
                    <a:pt x="640383" y="0"/>
                  </a:lnTo>
                  <a:lnTo>
                    <a:pt x="636599" y="0"/>
                  </a:lnTo>
                  <a:close/>
                </a:path>
              </a:pathLst>
            </a:custGeom>
            <a:ln w="12174">
              <a:solidFill>
                <a:srgbClr val="D6D6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8869" y="462004"/>
              <a:ext cx="38100" cy="42545"/>
            </a:xfrm>
            <a:custGeom>
              <a:avLst/>
              <a:gdLst/>
              <a:ahLst/>
              <a:cxnLst/>
              <a:rect l="l" t="t" r="r" b="b"/>
              <a:pathLst>
                <a:path w="38100" h="42545">
                  <a:moveTo>
                    <a:pt x="37997" y="42019"/>
                  </a:moveTo>
                  <a:lnTo>
                    <a:pt x="37997" y="20504"/>
                  </a:lnTo>
                  <a:lnTo>
                    <a:pt x="37997" y="16378"/>
                  </a:lnTo>
                  <a:lnTo>
                    <a:pt x="36125" y="12294"/>
                  </a:lnTo>
                  <a:lnTo>
                    <a:pt x="35150" y="9220"/>
                  </a:lnTo>
                  <a:lnTo>
                    <a:pt x="32302" y="6146"/>
                  </a:lnTo>
                  <a:lnTo>
                    <a:pt x="29454" y="3073"/>
                  </a:lnTo>
                  <a:lnTo>
                    <a:pt x="26606" y="2020"/>
                  </a:lnTo>
                  <a:lnTo>
                    <a:pt x="22822" y="0"/>
                  </a:lnTo>
                  <a:lnTo>
                    <a:pt x="18998" y="0"/>
                  </a:lnTo>
                  <a:lnTo>
                    <a:pt x="15214" y="0"/>
                  </a:lnTo>
                  <a:lnTo>
                    <a:pt x="11391" y="2020"/>
                  </a:lnTo>
                  <a:lnTo>
                    <a:pt x="8543" y="3073"/>
                  </a:lnTo>
                  <a:lnTo>
                    <a:pt x="5695" y="6146"/>
                  </a:lnTo>
                  <a:lnTo>
                    <a:pt x="2847" y="9220"/>
                  </a:lnTo>
                  <a:lnTo>
                    <a:pt x="1911" y="12294"/>
                  </a:lnTo>
                  <a:lnTo>
                    <a:pt x="0" y="16378"/>
                  </a:lnTo>
                  <a:lnTo>
                    <a:pt x="0" y="20504"/>
                  </a:lnTo>
                  <a:lnTo>
                    <a:pt x="0" y="42019"/>
                  </a:lnTo>
                </a:path>
              </a:pathLst>
            </a:custGeom>
            <a:ln w="12174">
              <a:solidFill>
                <a:srgbClr val="D6D6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6603" y="947102"/>
              <a:ext cx="107208" cy="1495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1964" y="947102"/>
              <a:ext cx="107169" cy="1495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8087" y="545033"/>
              <a:ext cx="579755" cy="367665"/>
            </a:xfrm>
            <a:custGeom>
              <a:avLst/>
              <a:gdLst/>
              <a:ahLst/>
              <a:cxnLst/>
              <a:rect l="l" t="t" r="r" b="b"/>
              <a:pathLst>
                <a:path w="579755" h="367665">
                  <a:moveTo>
                    <a:pt x="0" y="0"/>
                  </a:moveTo>
                  <a:lnTo>
                    <a:pt x="0" y="367100"/>
                  </a:lnTo>
                  <a:lnTo>
                    <a:pt x="579563" y="367100"/>
                  </a:lnTo>
                  <a:lnTo>
                    <a:pt x="579563" y="0"/>
                  </a:lnTo>
                  <a:lnTo>
                    <a:pt x="0" y="0"/>
                  </a:lnTo>
                  <a:close/>
                </a:path>
              </a:pathLst>
            </a:custGeom>
            <a:ln w="12174">
              <a:solidFill>
                <a:srgbClr val="D6D6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6904" y="635309"/>
              <a:ext cx="359410" cy="194945"/>
            </a:xfrm>
            <a:custGeom>
              <a:avLst/>
              <a:gdLst/>
              <a:ahLst/>
              <a:cxnLst/>
              <a:rect l="l" t="t" r="r" b="b"/>
              <a:pathLst>
                <a:path w="359409" h="194944">
                  <a:moveTo>
                    <a:pt x="359145" y="0"/>
                  </a:moveTo>
                  <a:lnTo>
                    <a:pt x="203330" y="168161"/>
                  </a:lnTo>
                  <a:lnTo>
                    <a:pt x="190027" y="174309"/>
                  </a:lnTo>
                  <a:lnTo>
                    <a:pt x="186204" y="173298"/>
                  </a:lnTo>
                  <a:lnTo>
                    <a:pt x="182420" y="172245"/>
                  </a:lnTo>
                  <a:lnTo>
                    <a:pt x="179572" y="170224"/>
                  </a:lnTo>
                  <a:lnTo>
                    <a:pt x="176724" y="168161"/>
                  </a:lnTo>
                  <a:lnTo>
                    <a:pt x="100689" y="86101"/>
                  </a:lnTo>
                  <a:lnTo>
                    <a:pt x="0" y="194813"/>
                  </a:lnTo>
                </a:path>
              </a:pathLst>
            </a:custGeom>
            <a:ln w="12174">
              <a:solidFill>
                <a:srgbClr val="D6D6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2080" y="621004"/>
              <a:ext cx="119574" cy="12804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59674" y="0"/>
              <a:ext cx="1584325" cy="10906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59865" y="2219490"/>
              <a:ext cx="1504569" cy="14966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38724" y="198437"/>
              <a:ext cx="890587" cy="8921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06924" y="4208463"/>
              <a:ext cx="2387600" cy="92709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18212" y="168275"/>
              <a:ext cx="1790700" cy="93345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5175" y="0"/>
            <a:ext cx="4568825" cy="5143500"/>
          </a:xfrm>
          <a:custGeom>
            <a:avLst/>
            <a:gdLst/>
            <a:ahLst/>
            <a:cxnLst/>
            <a:rect l="l" t="t" r="r" b="b"/>
            <a:pathLst>
              <a:path w="4568825" h="5143500">
                <a:moveTo>
                  <a:pt x="0" y="5143500"/>
                </a:moveTo>
                <a:lnTo>
                  <a:pt x="4568824" y="5143500"/>
                </a:lnTo>
                <a:lnTo>
                  <a:pt x="4568824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A853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4761230" cy="5143500"/>
            <a:chOff x="0" y="0"/>
            <a:chExt cx="4761230" cy="5143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575175" cy="5143500"/>
            </a:xfrm>
            <a:custGeom>
              <a:avLst/>
              <a:gdLst/>
              <a:ahLst/>
              <a:cxnLst/>
              <a:rect l="l" t="t" r="r" b="b"/>
              <a:pathLst>
                <a:path w="4575175" h="5143500">
                  <a:moveTo>
                    <a:pt x="4575175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4575175" y="5143500"/>
                  </a:lnTo>
                  <a:lnTo>
                    <a:pt x="4575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5175" y="0"/>
              <a:ext cx="185737" cy="5143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1162" y="180975"/>
              <a:ext cx="3308350" cy="5365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6377" y="1083945"/>
            <a:ext cx="12890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87E1A"/>
                </a:solidFill>
                <a:latin typeface="Arial"/>
                <a:cs typeface="Arial"/>
              </a:rPr>
              <a:t>Новые</a:t>
            </a:r>
            <a:r>
              <a:rPr sz="1400" b="1" spc="-55" dirty="0">
                <a:solidFill>
                  <a:srgbClr val="F87E1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87E1A"/>
                </a:solidFill>
                <a:latin typeface="Arial"/>
                <a:cs typeface="Arial"/>
              </a:rPr>
              <a:t>друзья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6377" y="2366645"/>
            <a:ext cx="35128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87E1A"/>
                </a:solidFill>
                <a:latin typeface="Arial"/>
                <a:cs typeface="Arial"/>
              </a:rPr>
              <a:t>Множество </a:t>
            </a:r>
            <a:r>
              <a:rPr sz="1400" b="1" spc="-5" dirty="0">
                <a:solidFill>
                  <a:srgbClr val="F87E1A"/>
                </a:solidFill>
                <a:latin typeface="Arial"/>
                <a:cs typeface="Arial"/>
              </a:rPr>
              <a:t>интересных</a:t>
            </a:r>
            <a:r>
              <a:rPr sz="1400" b="1" spc="-25" dirty="0">
                <a:solidFill>
                  <a:srgbClr val="F87E1A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87E1A"/>
                </a:solidFill>
                <a:latin typeface="Arial"/>
                <a:cs typeface="Arial"/>
              </a:rPr>
              <a:t>мастерклассов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6377" y="3649345"/>
            <a:ext cx="19716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87E1A"/>
                </a:solidFill>
                <a:latin typeface="Arial"/>
                <a:cs typeface="Arial"/>
              </a:rPr>
              <a:t>Полезные</a:t>
            </a:r>
            <a:r>
              <a:rPr sz="1400" b="1" spc="-50" dirty="0">
                <a:solidFill>
                  <a:srgbClr val="F87E1A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87E1A"/>
                </a:solidFill>
                <a:latin typeface="Arial"/>
                <a:cs typeface="Arial"/>
              </a:rPr>
              <a:t>знакомства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87500" y="1163637"/>
            <a:ext cx="2774950" cy="3980179"/>
            <a:chOff x="1587500" y="1163637"/>
            <a:chExt cx="2774950" cy="3980179"/>
          </a:xfrm>
        </p:grpSpPr>
        <p:sp>
          <p:nvSpPr>
            <p:cNvPr id="11" name="object 11"/>
            <p:cNvSpPr/>
            <p:nvPr/>
          </p:nvSpPr>
          <p:spPr>
            <a:xfrm>
              <a:off x="1587500" y="1163637"/>
              <a:ext cx="2008187" cy="11271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30400" y="2655887"/>
              <a:ext cx="1893887" cy="10191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08275" y="3675062"/>
              <a:ext cx="1654175" cy="14684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612" y="654989"/>
            <a:ext cx="1861820" cy="147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2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БЛОК</a:t>
            </a:r>
            <a:endParaRPr sz="3200">
              <a:latin typeface="Arial"/>
              <a:cs typeface="Arial"/>
            </a:endParaRPr>
          </a:p>
          <a:p>
            <a:pPr marL="12700" marR="5080" indent="635" algn="ctr">
              <a:lnSpc>
                <a:spcPts val="3800"/>
              </a:lnSpc>
              <a:spcBef>
                <a:spcPts val="140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Уличная 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кул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ьт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71762" y="209550"/>
            <a:ext cx="2716530" cy="2465705"/>
          </a:xfrm>
          <a:prstGeom prst="rect">
            <a:avLst/>
          </a:prstGeom>
          <a:ln w="25399">
            <a:solidFill>
              <a:srgbClr val="E0AE48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90805" marR="250825">
              <a:lnSpc>
                <a:spcPct val="114999"/>
              </a:lnSpc>
              <a:spcBef>
                <a:spcPts val="665"/>
              </a:spcBef>
            </a:pPr>
            <a:r>
              <a:rPr sz="1800" spc="-5" dirty="0">
                <a:solidFill>
                  <a:srgbClr val="666666"/>
                </a:solidFill>
                <a:latin typeface="Arial"/>
                <a:cs typeface="Arial"/>
              </a:rPr>
              <a:t>Ты погрузишься </a:t>
            </a:r>
            <a:r>
              <a:rPr sz="1800" dirty="0">
                <a:solidFill>
                  <a:srgbClr val="666666"/>
                </a:solidFill>
                <a:latin typeface="Arial"/>
                <a:cs typeface="Arial"/>
              </a:rPr>
              <a:t>в  </a:t>
            </a:r>
            <a:r>
              <a:rPr sz="1800" spc="-5" dirty="0">
                <a:solidFill>
                  <a:srgbClr val="666666"/>
                </a:solidFill>
                <a:latin typeface="Arial"/>
                <a:cs typeface="Arial"/>
              </a:rPr>
              <a:t>настоящую </a:t>
            </a:r>
            <a:r>
              <a:rPr sz="1800" spc="-5" dirty="0">
                <a:solidFill>
                  <a:srgbClr val="797979"/>
                </a:solidFill>
                <a:latin typeface="Arial"/>
                <a:cs typeface="Arial"/>
              </a:rPr>
              <a:t>Street Life</a:t>
            </a:r>
            <a:r>
              <a:rPr sz="1800" spc="-5" dirty="0">
                <a:solidFill>
                  <a:srgbClr val="666666"/>
                </a:solidFill>
                <a:latin typeface="Arial"/>
                <a:cs typeface="Arial"/>
              </a:rPr>
              <a:t>.  Тебя ждёт уличный  квест, </a:t>
            </a:r>
            <a:r>
              <a:rPr sz="1800" dirty="0">
                <a:solidFill>
                  <a:srgbClr val="666666"/>
                </a:solidFill>
                <a:latin typeface="Arial"/>
                <a:cs typeface="Arial"/>
              </a:rPr>
              <a:t>стрит  </a:t>
            </a:r>
            <a:r>
              <a:rPr sz="1800" spc="-5" dirty="0">
                <a:solidFill>
                  <a:srgbClr val="666666"/>
                </a:solidFill>
                <a:latin typeface="Arial"/>
                <a:cs typeface="Arial"/>
              </a:rPr>
              <a:t>дискотека,уличная  фотосессия </a:t>
            </a:r>
            <a:r>
              <a:rPr sz="1800" dirty="0">
                <a:solidFill>
                  <a:srgbClr val="666666"/>
                </a:solidFill>
                <a:latin typeface="Arial"/>
                <a:cs typeface="Arial"/>
              </a:rPr>
              <a:t>и </a:t>
            </a:r>
            <a:r>
              <a:rPr sz="1800" spc="-5" dirty="0">
                <a:solidFill>
                  <a:srgbClr val="666666"/>
                </a:solidFill>
                <a:latin typeface="Arial"/>
                <a:cs typeface="Arial"/>
              </a:rPr>
              <a:t>многое  </a:t>
            </a:r>
            <a:r>
              <a:rPr sz="1800" spc="335" dirty="0">
                <a:solidFill>
                  <a:srgbClr val="666666"/>
                </a:solidFill>
                <a:latin typeface="Arial"/>
                <a:cs typeface="Arial"/>
              </a:rPr>
              <a:t>другое</a:t>
            </a:r>
            <a:r>
              <a:rPr sz="1800" spc="335" dirty="0">
                <a:solidFill>
                  <a:srgbClr val="797979"/>
                </a:solidFill>
                <a:latin typeface="Wingdings"/>
                <a:cs typeface="Wingdings"/>
              </a:rPr>
              <a:t>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59675" y="0"/>
            <a:ext cx="1584325" cy="1090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32475" y="1481137"/>
            <a:ext cx="2724150" cy="1314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49562" y="2674938"/>
            <a:ext cx="2671762" cy="2285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03950" y="3273425"/>
            <a:ext cx="1968500" cy="1476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413" y="654989"/>
            <a:ext cx="1446530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139700">
              <a:lnSpc>
                <a:spcPts val="3800"/>
              </a:lnSpc>
              <a:spcBef>
                <a:spcPts val="260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БЛОК 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РТ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55900" y="0"/>
            <a:ext cx="2716530" cy="2733675"/>
          </a:xfrm>
          <a:custGeom>
            <a:avLst/>
            <a:gdLst/>
            <a:ahLst/>
            <a:cxnLst/>
            <a:rect l="l" t="t" r="r" b="b"/>
            <a:pathLst>
              <a:path w="2716529" h="2733675">
                <a:moveTo>
                  <a:pt x="0" y="0"/>
                </a:moveTo>
                <a:lnTo>
                  <a:pt x="2716208" y="0"/>
                </a:lnTo>
                <a:lnTo>
                  <a:pt x="2716208" y="2733668"/>
                </a:lnTo>
                <a:lnTo>
                  <a:pt x="0" y="273366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E0AE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34627" y="73647"/>
            <a:ext cx="2520315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Всегда </a:t>
            </a: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мечтал стать 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настоящим паркурщиком?  </a:t>
            </a: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Но что-то тебя 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останавливало. </a:t>
            </a: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На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нашей  молодежной неделе </a:t>
            </a: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тебя 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научат </a:t>
            </a: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основам</a:t>
            </a:r>
            <a:r>
              <a:rPr sz="16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паркура.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08674" y="1090612"/>
            <a:ext cx="2716530" cy="3584575"/>
          </a:xfrm>
          <a:prstGeom prst="rect">
            <a:avLst/>
          </a:prstGeom>
          <a:ln w="25399">
            <a:solidFill>
              <a:srgbClr val="E0AE48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90805" marR="226060">
              <a:lnSpc>
                <a:spcPct val="114599"/>
              </a:lnSpc>
              <a:spcBef>
                <a:spcPts val="680"/>
              </a:spcBef>
            </a:pP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На «Время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первых»</a:t>
            </a:r>
            <a:r>
              <a:rPr sz="1600" spc="-7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тебя 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ждёт знакомство </a:t>
            </a: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с 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олимпийскими  чемпионами. Так же </a:t>
            </a: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ты 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пройдешь «Гонку  Отважных», </a:t>
            </a: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и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докажешь  </a:t>
            </a: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всем, что ты и есть, тот 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самый ПЕРВЫЙ!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55900" y="2889250"/>
            <a:ext cx="2716530" cy="2135505"/>
          </a:xfrm>
          <a:prstGeom prst="rect">
            <a:avLst/>
          </a:prstGeom>
          <a:ln w="25399">
            <a:solidFill>
              <a:srgbClr val="E0AE48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90805" marR="90805">
              <a:lnSpc>
                <a:spcPct val="114599"/>
              </a:lnSpc>
              <a:spcBef>
                <a:spcPts val="680"/>
              </a:spcBef>
            </a:pP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Спортивное  ориентирование </a:t>
            </a: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по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городу  </a:t>
            </a: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с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выполнением заданий  </a:t>
            </a: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по QR</a:t>
            </a:r>
            <a:r>
              <a:rPr sz="16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кодам.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16300" y="1804987"/>
            <a:ext cx="1141412" cy="806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27437" y="4160838"/>
            <a:ext cx="782636" cy="739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45262" y="3489326"/>
            <a:ext cx="1447800" cy="979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175" y="1906587"/>
            <a:ext cx="2151062" cy="1654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59675" y="0"/>
            <a:ext cx="1584325" cy="10906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83" y="654989"/>
            <a:ext cx="2396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Arial"/>
                <a:cs typeface="Arial"/>
              </a:rPr>
              <a:t>Интеллект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55900" y="325437"/>
            <a:ext cx="2716530" cy="1946275"/>
          </a:xfrm>
          <a:prstGeom prst="rect">
            <a:avLst/>
          </a:prstGeom>
          <a:ln w="25399">
            <a:solidFill>
              <a:srgbClr val="E0AE48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90805" marR="107314">
              <a:lnSpc>
                <a:spcPct val="114599"/>
              </a:lnSpc>
              <a:spcBef>
                <a:spcPts val="680"/>
              </a:spcBef>
            </a:pP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Тебе </a:t>
            </a: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предстоит 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разгадывать самые  сложные </a:t>
            </a: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и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интересные  </a:t>
            </a: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задачи в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уличных</a:t>
            </a:r>
            <a:r>
              <a:rPr sz="1600" spc="-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квестах,  подготовленных нашими  лидерами.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64425" y="15875"/>
            <a:ext cx="1584325" cy="1119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32537" y="1331912"/>
            <a:ext cx="2716530" cy="1059180"/>
          </a:xfrm>
          <a:prstGeom prst="rect">
            <a:avLst/>
          </a:prstGeom>
          <a:ln w="25399">
            <a:solidFill>
              <a:srgbClr val="E0AE48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90805" marR="565785">
              <a:lnSpc>
                <a:spcPct val="114599"/>
              </a:lnSpc>
              <a:spcBef>
                <a:spcPts val="680"/>
              </a:spcBef>
            </a:pP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Прокачаешь </a:t>
            </a: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свои</a:t>
            </a:r>
            <a:r>
              <a:rPr sz="1600" spc="-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soft  </a:t>
            </a: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skills</a:t>
            </a:r>
            <a:r>
              <a:rPr sz="16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295" dirty="0">
                <a:solidFill>
                  <a:srgbClr val="666666"/>
                </a:solidFill>
                <a:latin typeface="Arial"/>
                <a:cs typeface="Arial"/>
              </a:rPr>
              <a:t>навыки</a:t>
            </a:r>
            <a:r>
              <a:rPr sz="1600" spc="295" dirty="0">
                <a:solidFill>
                  <a:srgbClr val="797979"/>
                </a:solidFill>
                <a:latin typeface="Wingdings"/>
                <a:cs typeface="Wingdings"/>
              </a:rPr>
              <a:t>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55900" y="3248025"/>
            <a:ext cx="2716530" cy="1617980"/>
          </a:xfrm>
          <a:prstGeom prst="rect">
            <a:avLst/>
          </a:prstGeom>
          <a:ln w="25399">
            <a:solidFill>
              <a:srgbClr val="E0AE48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90805" marR="121920">
              <a:lnSpc>
                <a:spcPct val="114599"/>
              </a:lnSpc>
              <a:spcBef>
                <a:spcPts val="680"/>
              </a:spcBef>
            </a:pP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Ты, </a:t>
            </a: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сам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того не </a:t>
            </a: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замечая, 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узнаешь много нового </a:t>
            </a: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об  истории и культуре</a:t>
            </a:r>
            <a:r>
              <a:rPr sz="1600" spc="-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нашей  страны.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9387" y="1622425"/>
            <a:ext cx="2195512" cy="1679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772025" y="1871662"/>
            <a:ext cx="3977004" cy="2878455"/>
            <a:chOff x="4772025" y="1871662"/>
            <a:chExt cx="3977004" cy="2878455"/>
          </a:xfrm>
        </p:grpSpPr>
        <p:sp>
          <p:nvSpPr>
            <p:cNvPr id="9" name="object 9"/>
            <p:cNvSpPr/>
            <p:nvPr/>
          </p:nvSpPr>
          <p:spPr>
            <a:xfrm>
              <a:off x="6607175" y="2614612"/>
              <a:ext cx="2141537" cy="21351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72025" y="1871662"/>
              <a:ext cx="1835150" cy="1803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7912" y="493712"/>
            <a:ext cx="4371975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94403" y="1144803"/>
            <a:ext cx="960119" cy="75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635" algn="ctr">
              <a:lnSpc>
                <a:spcPct val="99500"/>
              </a:lnSpc>
              <a:spcBef>
                <a:spcPts val="105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Наставники  проекта 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ны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е 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Leader.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478256" y="1144803"/>
            <a:ext cx="1123315" cy="75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99500"/>
              </a:lnSpc>
              <a:spcBef>
                <a:spcPts val="105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Креативность</a:t>
            </a:r>
            <a:r>
              <a:rPr sz="1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быстрая 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нацеленность 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результат.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9301" y="3672941"/>
            <a:ext cx="1188720" cy="5645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-635" algn="ctr">
              <a:lnSpc>
                <a:spcPts val="1400"/>
              </a:lnSpc>
              <a:spcBef>
                <a:spcPts val="18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Современные  мероприятия,  несущие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пользу.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17062" y="2451582"/>
            <a:ext cx="10801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666666"/>
                </a:solidFill>
                <a:latin typeface="Arial"/>
                <a:cs typeface="Arial"/>
              </a:rPr>
              <a:t>Что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же</a:t>
            </a:r>
            <a:r>
              <a:rPr sz="140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666666"/>
                </a:solidFill>
                <a:latin typeface="Arial"/>
                <a:cs typeface="Arial"/>
              </a:rPr>
              <a:t>еще?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98661" y="3601720"/>
            <a:ext cx="1088390" cy="9321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algn="ctr">
              <a:lnSpc>
                <a:spcPct val="99000"/>
              </a:lnSpc>
              <a:spcBef>
                <a:spcPts val="115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Все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что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мы 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делаем,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мы 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делаем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исходя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 из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ваших  интересов.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198" y="654989"/>
            <a:ext cx="1827530" cy="87121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24815" marR="5080" indent="-412750">
              <a:lnSpc>
                <a:spcPts val="3300"/>
              </a:lnSpc>
              <a:spcBef>
                <a:spcPts val="260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Подв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ём 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итоги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34050" y="122237"/>
            <a:ext cx="3240405" cy="4923155"/>
            <a:chOff x="5734050" y="122237"/>
            <a:chExt cx="3240405" cy="4923155"/>
          </a:xfrm>
        </p:grpSpPr>
        <p:sp>
          <p:nvSpPr>
            <p:cNvPr id="4" name="object 4"/>
            <p:cNvSpPr/>
            <p:nvPr/>
          </p:nvSpPr>
          <p:spPr>
            <a:xfrm>
              <a:off x="5746749" y="134937"/>
              <a:ext cx="3215005" cy="4897755"/>
            </a:xfrm>
            <a:custGeom>
              <a:avLst/>
              <a:gdLst/>
              <a:ahLst/>
              <a:cxnLst/>
              <a:rect l="l" t="t" r="r" b="b"/>
              <a:pathLst>
                <a:path w="3215004" h="4897755">
                  <a:moveTo>
                    <a:pt x="3214687" y="0"/>
                  </a:moveTo>
                  <a:lnTo>
                    <a:pt x="0" y="0"/>
                  </a:lnTo>
                  <a:lnTo>
                    <a:pt x="0" y="4897437"/>
                  </a:lnTo>
                  <a:lnTo>
                    <a:pt x="3214687" y="4897437"/>
                  </a:lnTo>
                  <a:lnTo>
                    <a:pt x="3214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46749" y="134937"/>
              <a:ext cx="3215005" cy="4897755"/>
            </a:xfrm>
            <a:custGeom>
              <a:avLst/>
              <a:gdLst/>
              <a:ahLst/>
              <a:cxnLst/>
              <a:rect l="l" t="t" r="r" b="b"/>
              <a:pathLst>
                <a:path w="3215004" h="4897755">
                  <a:moveTo>
                    <a:pt x="0" y="0"/>
                  </a:moveTo>
                  <a:lnTo>
                    <a:pt x="3214687" y="0"/>
                  </a:lnTo>
                  <a:lnTo>
                    <a:pt x="3214687" y="4897436"/>
                  </a:lnTo>
                  <a:lnTo>
                    <a:pt x="0" y="4897436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E0AE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4825">
              <a:lnSpc>
                <a:spcPct val="100000"/>
              </a:lnSpc>
              <a:spcBef>
                <a:spcPts val="100"/>
              </a:spcBef>
            </a:pPr>
            <a:r>
              <a:rPr dirty="0"/>
              <a:t>За </a:t>
            </a:r>
            <a:r>
              <a:rPr spc="-10" dirty="0" smtClean="0"/>
              <a:t>эт</a:t>
            </a:r>
            <a:r>
              <a:rPr lang="ru-RU" spc="-10" dirty="0" smtClean="0"/>
              <a:t>и</a:t>
            </a:r>
            <a:r>
              <a:rPr spc="-10" dirty="0" smtClean="0"/>
              <a:t> </a:t>
            </a:r>
            <a:r>
              <a:rPr spc="-20" dirty="0" smtClean="0"/>
              <a:t>неде</a:t>
            </a:r>
            <a:r>
              <a:rPr lang="ru-RU" spc="-20" dirty="0" smtClean="0"/>
              <a:t>ли</a:t>
            </a:r>
            <a:r>
              <a:rPr spc="-20" dirty="0" smtClean="0"/>
              <a:t> </a:t>
            </a:r>
            <a:r>
              <a:rPr dirty="0"/>
              <a:t>ты</a:t>
            </a:r>
            <a:r>
              <a:rPr spc="-55" dirty="0"/>
              <a:t> </a:t>
            </a:r>
            <a:r>
              <a:rPr dirty="0"/>
              <a:t>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25477" y="696264"/>
            <a:ext cx="3013075" cy="4168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научишься </a:t>
            </a:r>
            <a:r>
              <a:rPr sz="1600" spc="-15" dirty="0">
                <a:solidFill>
                  <a:srgbClr val="666666"/>
                </a:solidFill>
                <a:latin typeface="Arial"/>
                <a:cs typeface="Arial"/>
              </a:rPr>
              <a:t>читать </a:t>
            </a: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битбокс,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Arial"/>
              <a:cs typeface="Arial"/>
            </a:endParaRPr>
          </a:p>
          <a:p>
            <a:pPr marL="12700" marR="93345">
              <a:lnSpc>
                <a:spcPct val="104200"/>
              </a:lnSpc>
            </a:pPr>
            <a:r>
              <a:rPr sz="1600" spc="-5" dirty="0"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познакомишься </a:t>
            </a: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с 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профессиональным</a:t>
            </a: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паркуром,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Arial"/>
              <a:cs typeface="Arial"/>
            </a:endParaRPr>
          </a:p>
          <a:p>
            <a:pPr marL="12700" marR="140970">
              <a:lnSpc>
                <a:spcPts val="1900"/>
              </a:lnSpc>
            </a:pPr>
            <a:r>
              <a:rPr sz="1600" spc="-5" dirty="0"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сможешь </a:t>
            </a:r>
            <a:r>
              <a:rPr sz="1600" spc="-10" dirty="0">
                <a:solidFill>
                  <a:srgbClr val="666666"/>
                </a:solidFill>
                <a:latin typeface="Arial"/>
                <a:cs typeface="Arial"/>
              </a:rPr>
              <a:t>попробовать </a:t>
            </a:r>
            <a:r>
              <a:rPr sz="1600" spc="-15" dirty="0">
                <a:solidFill>
                  <a:srgbClr val="666666"/>
                </a:solidFill>
                <a:latin typeface="Arial"/>
                <a:cs typeface="Arial"/>
              </a:rPr>
              <a:t>себя </a:t>
            </a: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в  </a:t>
            </a:r>
            <a:r>
              <a:rPr sz="1600" spc="-10" dirty="0">
                <a:solidFill>
                  <a:srgbClr val="666666"/>
                </a:solidFill>
                <a:latin typeface="Arial"/>
                <a:cs typeface="Arial"/>
              </a:rPr>
              <a:t>роли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мастера </a:t>
            </a: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по</a:t>
            </a:r>
            <a:r>
              <a:rPr sz="16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граффити,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Arial"/>
              <a:cs typeface="Arial"/>
            </a:endParaRPr>
          </a:p>
          <a:p>
            <a:pPr marL="12700" marR="5080">
              <a:lnSpc>
                <a:spcPct val="100699"/>
              </a:lnSpc>
            </a:pPr>
            <a:r>
              <a:rPr sz="1600" spc="-10" dirty="0"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666666"/>
                </a:solidFill>
                <a:latin typeface="Arial"/>
                <a:cs typeface="Arial"/>
              </a:rPr>
              <a:t>почувствуешь </a:t>
            </a:r>
            <a:r>
              <a:rPr sz="1600" spc="-15" dirty="0">
                <a:solidFill>
                  <a:srgbClr val="666666"/>
                </a:solidFill>
                <a:latin typeface="Arial"/>
                <a:cs typeface="Arial"/>
              </a:rPr>
              <a:t>себя</a:t>
            </a:r>
            <a:r>
              <a:rPr sz="160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настоящим  </a:t>
            </a:r>
            <a:r>
              <a:rPr sz="1600" spc="-10" dirty="0">
                <a:solidFill>
                  <a:srgbClr val="666666"/>
                </a:solidFill>
                <a:latin typeface="Arial"/>
                <a:cs typeface="Arial"/>
              </a:rPr>
              <a:t>героем, пробежав гонку  отважных вместе </a:t>
            </a: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с 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олимпийскими</a:t>
            </a:r>
            <a:r>
              <a:rPr sz="16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чемпионами,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Arial"/>
              <a:cs typeface="Arial"/>
            </a:endParaRPr>
          </a:p>
          <a:p>
            <a:pPr marL="12700" marR="623570">
              <a:lnSpc>
                <a:spcPts val="1900"/>
              </a:lnSpc>
              <a:spcBef>
                <a:spcPts val="5"/>
              </a:spcBef>
            </a:pP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-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вкусно </a:t>
            </a:r>
            <a:r>
              <a:rPr sz="1600" dirty="0">
                <a:solidFill>
                  <a:srgbClr val="666666"/>
                </a:solidFill>
                <a:latin typeface="Arial"/>
                <a:cs typeface="Arial"/>
              </a:rPr>
              <a:t>покушаешь и  окунешься </a:t>
            </a:r>
            <a:r>
              <a:rPr sz="1600" spc="-10" dirty="0">
                <a:solidFill>
                  <a:srgbClr val="666666"/>
                </a:solidFill>
                <a:latin typeface="Arial"/>
                <a:cs typeface="Arial"/>
              </a:rPr>
              <a:t>во</a:t>
            </a:r>
            <a:r>
              <a:rPr sz="1600" spc="-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666666"/>
                </a:solidFill>
                <a:latin typeface="Arial"/>
                <a:cs typeface="Arial"/>
              </a:rPr>
              <a:t>множество 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других </a:t>
            </a:r>
            <a:r>
              <a:rPr sz="1600" spc="-10" dirty="0">
                <a:solidFill>
                  <a:srgbClr val="666666"/>
                </a:solidFill>
                <a:latin typeface="Arial"/>
                <a:cs typeface="Arial"/>
              </a:rPr>
              <a:t>незабываемых  </a:t>
            </a:r>
            <a:r>
              <a:rPr sz="1600" spc="-5" dirty="0">
                <a:solidFill>
                  <a:srgbClr val="666666"/>
                </a:solidFill>
                <a:latin typeface="Arial"/>
                <a:cs typeface="Arial"/>
              </a:rPr>
              <a:t>мероприятий.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35175" y="690562"/>
            <a:ext cx="4011371" cy="2833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1625" y="0"/>
            <a:ext cx="605155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242</Words>
  <Application>Microsoft Macintosh PowerPoint</Application>
  <PresentationFormat>Экран (16:9)</PresentationFormat>
  <Paragraphs>40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БЛОК Уличная  культура</vt:lpstr>
      <vt:lpstr>БЛОК  СПОРТ</vt:lpstr>
      <vt:lpstr>Интеллект</vt:lpstr>
      <vt:lpstr>Презентация PowerPoint</vt:lpstr>
      <vt:lpstr>За эти недели ты 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Pavel</cp:lastModifiedBy>
  <cp:revision>1</cp:revision>
  <cp:lastPrinted>2020-05-17T12:39:18Z</cp:lastPrinted>
  <dcterms:created xsi:type="dcterms:W3CDTF">2020-05-17T12:36:07Z</dcterms:created>
  <dcterms:modified xsi:type="dcterms:W3CDTF">2020-05-17T12:39:40Z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2020-05-17T00:00:00Z</vt:filetime>
  </property>
</Properties>
</file>