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0" r:id="rId1"/>
  </p:sldMasterIdLst>
  <p:notesMasterIdLst>
    <p:notesMasterId r:id="rId20"/>
  </p:notesMasterIdLst>
  <p:sldIdLst>
    <p:sldId id="256" r:id="rId2"/>
    <p:sldId id="257" r:id="rId3"/>
    <p:sldId id="295" r:id="rId4"/>
    <p:sldId id="297" r:id="rId5"/>
    <p:sldId id="301" r:id="rId6"/>
    <p:sldId id="300" r:id="rId7"/>
    <p:sldId id="304" r:id="rId8"/>
    <p:sldId id="296" r:id="rId9"/>
    <p:sldId id="303" r:id="rId10"/>
    <p:sldId id="305" r:id="rId11"/>
    <p:sldId id="299" r:id="rId12"/>
    <p:sldId id="310" r:id="rId13"/>
    <p:sldId id="311" r:id="rId14"/>
    <p:sldId id="312" r:id="rId15"/>
    <p:sldId id="313" r:id="rId16"/>
    <p:sldId id="314" r:id="rId17"/>
    <p:sldId id="294" r:id="rId18"/>
    <p:sldId id="316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5" d="100"/>
          <a:sy n="155" d="100"/>
        </p:scale>
        <p:origin x="498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7;&#1080;&#1089;&#1090;&#1077;&#1084;&#1085;&#1099;&#1077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Количество</a:t>
            </a:r>
            <a:r>
              <a:rPr lang="ru-RU" baseline="0" dirty="0"/>
              <a:t> Поисков за год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401719715804127E-2"/>
          <c:y val="0.12335915150566706"/>
          <c:w val="0.91717384971465599"/>
          <c:h val="0.81368481892437972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Лист1!$A$38:$A$43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xVal>
          <c:yVal>
            <c:numRef>
              <c:f>Лист1!$B$38:$B$43</c:f>
              <c:numCache>
                <c:formatCode>General</c:formatCode>
                <c:ptCount val="6"/>
                <c:pt idx="0">
                  <c:v>3</c:v>
                </c:pt>
                <c:pt idx="1">
                  <c:v>46</c:v>
                </c:pt>
                <c:pt idx="2">
                  <c:v>63</c:v>
                </c:pt>
                <c:pt idx="3">
                  <c:v>84</c:v>
                </c:pt>
                <c:pt idx="4">
                  <c:v>70</c:v>
                </c:pt>
                <c:pt idx="5">
                  <c:v>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140-4010-924E-3CDA53F35D0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113369736"/>
        <c:axId val="606222968"/>
      </c:scatterChart>
      <c:valAx>
        <c:axId val="113369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06222968"/>
        <c:crosses val="autoZero"/>
        <c:crossBetween val="midCat"/>
      </c:valAx>
      <c:valAx>
        <c:axId val="606222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33697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BCAAE2-2EAC-4D70-AE32-95F95E5EE261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C4EC1-74A4-4CBA-B01E-35BD81CCF0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637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C4EC1-74A4-4CBA-B01E-35BD81CCF00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8899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C4EC1-74A4-4CBA-B01E-35BD81CCF008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233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C167DB-EFF0-400D-96A1-6799F871DE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00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C4EC1-74A4-4CBA-B01E-35BD81CCF00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630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C4EC1-74A4-4CBA-B01E-35BD81CCF00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268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C4EC1-74A4-4CBA-B01E-35BD81CCF00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763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C4EC1-74A4-4CBA-B01E-35BD81CCF00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468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C4EC1-74A4-4CBA-B01E-35BD81CCF00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413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C4EC1-74A4-4CBA-B01E-35BD81CCF00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46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C4EC1-74A4-4CBA-B01E-35BD81CCF00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328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2C4EC1-74A4-4CBA-B01E-35BD81CCF008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99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E1DEB63-83B8-4F72-B012-84B9801549D0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911FAC7-74F3-4B48-B0DF-9B0F134FCDDE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606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B63-83B8-4F72-B012-84B9801549D0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FAC7-74F3-4B48-B0DF-9B0F134FC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3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B63-83B8-4F72-B012-84B9801549D0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FAC7-74F3-4B48-B0DF-9B0F134FC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420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B63-83B8-4F72-B012-84B9801549D0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FAC7-74F3-4B48-B0DF-9B0F134FCDD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7019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B63-83B8-4F72-B012-84B9801549D0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FAC7-74F3-4B48-B0DF-9B0F134FC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413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B63-83B8-4F72-B012-84B9801549D0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FAC7-74F3-4B48-B0DF-9B0F134FC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244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B63-83B8-4F72-B012-84B9801549D0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FAC7-74F3-4B48-B0DF-9B0F134FC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990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B63-83B8-4F72-B012-84B9801549D0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FAC7-74F3-4B48-B0DF-9B0F134FC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693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B63-83B8-4F72-B012-84B9801549D0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FAC7-74F3-4B48-B0DF-9B0F134FC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741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524000"/>
            <a:ext cx="10972800" cy="4572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CFA480D-CB17-4C49-BB2A-C7514E1C7CEA}" type="datetimeFigureOut">
              <a:rPr lang="en-US" smtClean="0"/>
              <a:pPr/>
              <a:t>7/25/2021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 algn="ctr"/>
            <a:fld id="{CEAB1635-7AB6-4A02-8F63-2344453D2D84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08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B63-83B8-4F72-B012-84B9801549D0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FAC7-74F3-4B48-B0DF-9B0F134FC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910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B63-83B8-4F72-B012-84B9801549D0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FAC7-74F3-4B48-B0DF-9B0F134FC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88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B63-83B8-4F72-B012-84B9801549D0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FAC7-74F3-4B48-B0DF-9B0F134FC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972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B63-83B8-4F72-B012-84B9801549D0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FAC7-74F3-4B48-B0DF-9B0F134FC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55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B63-83B8-4F72-B012-84B9801549D0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FAC7-74F3-4B48-B0DF-9B0F134FC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37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B63-83B8-4F72-B012-84B9801549D0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FAC7-74F3-4B48-B0DF-9B0F134FC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06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B63-83B8-4F72-B012-84B9801549D0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FAC7-74F3-4B48-B0DF-9B0F134FC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12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DEB63-83B8-4F72-B012-84B9801549D0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1FAC7-74F3-4B48-B0DF-9B0F134FC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17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E1DEB63-83B8-4F72-B012-84B9801549D0}" type="datetimeFigureOut">
              <a:rPr lang="ru-RU" smtClean="0"/>
              <a:t>25.07.2021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911FAC7-74F3-4B48-B0DF-9B0F134FCD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91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  <p:sldLayoutId id="2147483903" r:id="rId13"/>
    <p:sldLayoutId id="2147483904" r:id="rId14"/>
    <p:sldLayoutId id="2147483905" r:id="rId15"/>
    <p:sldLayoutId id="2147483906" r:id="rId16"/>
    <p:sldLayoutId id="2147483907" r:id="rId17"/>
    <p:sldLayoutId id="214748390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5D98BF-87BF-43B5-B117-10F1023B551B}"/>
              </a:ext>
            </a:extLst>
          </p:cNvPr>
          <p:cNvSpPr txBox="1"/>
          <p:nvPr/>
        </p:nvSpPr>
        <p:spPr>
          <a:xfrm rot="21382597">
            <a:off x="1270489" y="4396088"/>
            <a:ext cx="8710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Добровольческое объединение Поисково-Спасательных Отрядов </a:t>
            </a:r>
            <a:br>
              <a:rPr lang="ru-RU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«СеверСпас»</a:t>
            </a:r>
            <a:endParaRPr lang="ru-RU"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967264-AB6B-4C66-9518-DE0B5D43D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3751">
            <a:off x="2238856" y="117213"/>
            <a:ext cx="5817749" cy="459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91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5BF73-4FFD-4946-AA2D-98E6B5387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673769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Немного о цифрах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E603C-7ACD-410D-88CA-C79C00ED934D}"/>
              </a:ext>
            </a:extLst>
          </p:cNvPr>
          <p:cNvSpPr txBox="1">
            <a:spLocks/>
          </p:cNvSpPr>
          <p:nvPr/>
        </p:nvSpPr>
        <p:spPr>
          <a:xfrm>
            <a:off x="683625" y="953762"/>
            <a:ext cx="10914817" cy="50467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5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AD41A4-C324-42A5-B045-1D9354F7EE72}"/>
              </a:ext>
            </a:extLst>
          </p:cNvPr>
          <p:cNvSpPr txBox="1">
            <a:spLocks/>
          </p:cNvSpPr>
          <p:nvPr/>
        </p:nvSpPr>
        <p:spPr>
          <a:xfrm>
            <a:off x="683625" y="953762"/>
            <a:ext cx="10914817" cy="50467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Для примера показана статистика за 2017 год:</a:t>
            </a:r>
            <a:br>
              <a:rPr lang="ru-RU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	     </a:t>
            </a:r>
            <a:r>
              <a:rPr lang="ru-RU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Пропавшие без вести -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343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	                   </a:t>
            </a:r>
            <a:r>
              <a:rPr lang="ru-RU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Так и не были найдены в тот год- 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44</a:t>
            </a:r>
            <a:endParaRPr lang="ru-RU" sz="15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E314427-DCF9-419C-B04B-57A4192398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0" y="1843315"/>
            <a:ext cx="9253125" cy="4437171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9050"/>
        </p:spPr>
      </p:pic>
    </p:spTree>
    <p:extLst>
      <p:ext uri="{BB962C8B-B14F-4D97-AF65-F5344CB8AC3E}">
        <p14:creationId xmlns:p14="http://schemas.microsoft.com/office/powerpoint/2010/main" val="72846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5BF73-4FFD-4946-AA2D-98E6B5387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673769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Немного о цифрах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CDA9ED-B2EF-4EEE-9A23-CF4EBD84BB2A}"/>
              </a:ext>
            </a:extLst>
          </p:cNvPr>
          <p:cNvSpPr txBox="1">
            <a:spLocks/>
          </p:cNvSpPr>
          <p:nvPr/>
        </p:nvSpPr>
        <p:spPr>
          <a:xfrm>
            <a:off x="683625" y="861087"/>
            <a:ext cx="10914817" cy="4890983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Но уже в декабре 2020 года, статистика по пропавшим – составляла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5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Condensed" panose="020B0502040204020203" pitchFamily="34" charset="0"/>
                <a:ea typeface="+mj-ea"/>
                <a:cs typeface="+mj-cs"/>
              </a:rPr>
              <a:t>239 </a:t>
            </a:r>
            <a:r>
              <a:rPr lang="ru-RU" sz="2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заявок.</a:t>
            </a:r>
            <a:br>
              <a:rPr lang="ru-RU" sz="2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ru-RU" sz="35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Condensed" panose="020B0502040204020203" pitchFamily="34" charset="0"/>
                <a:ea typeface="+mj-ea"/>
                <a:cs typeface="+mj-cs"/>
              </a:rPr>
              <a:t>Это был показатель.</a:t>
            </a:r>
            <a:br>
              <a:rPr lang="ru-RU" sz="35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Condensed" panose="020B0502040204020203" pitchFamily="34" charset="0"/>
                <a:ea typeface="+mj-ea"/>
                <a:cs typeface="+mj-cs"/>
              </a:rPr>
            </a:br>
            <a:br>
              <a:rPr lang="ru-RU" sz="35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Condensed" panose="020B0502040204020203" pitchFamily="34" charset="0"/>
                <a:ea typeface="+mj-ea"/>
                <a:cs typeface="+mj-cs"/>
              </a:rPr>
            </a:br>
            <a:r>
              <a:rPr lang="ru-RU" sz="1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Да, в этот год вмешалась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пандемия и карантинные меры.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Но также надо понимать что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общий психологический фон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также был сильно хуже.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ru-RU" sz="2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ru-RU" sz="2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Только за прошлый год, мы </a:t>
            </a:r>
            <a:br>
              <a:rPr lang="ru-RU" sz="2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ru-RU" sz="2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участвовали в</a:t>
            </a:r>
            <a:r>
              <a:rPr lang="ru-RU" sz="35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Condensed" panose="020B0502040204020203" pitchFamily="34" charset="0"/>
                <a:ea typeface="+mj-ea"/>
                <a:cs typeface="+mj-cs"/>
              </a:rPr>
              <a:t> 70 </a:t>
            </a:r>
            <a:r>
              <a:rPr lang="ru-RU" sz="2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поисках.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9889030-7144-4890-8048-9A0559423C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3412935"/>
              </p:ext>
            </p:extLst>
          </p:nvPr>
        </p:nvGraphicFramePr>
        <p:xfrm>
          <a:off x="4801451" y="1413395"/>
          <a:ext cx="6949825" cy="4031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0344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5BF73-4FFD-4946-AA2D-98E6B5387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673769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dirty="0"/>
              <a:t>О цели нашей встречи сегодня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CDA9ED-B2EF-4EEE-9A23-CF4EBD84BB2A}"/>
              </a:ext>
            </a:extLst>
          </p:cNvPr>
          <p:cNvSpPr txBox="1">
            <a:spLocks/>
          </p:cNvSpPr>
          <p:nvPr/>
        </p:nvSpPr>
        <p:spPr>
          <a:xfrm>
            <a:off x="683625" y="953762"/>
            <a:ext cx="10914817" cy="50467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5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AEF4D9-601F-4F53-BEE9-A22F4573F78D}"/>
              </a:ext>
            </a:extLst>
          </p:cNvPr>
          <p:cNvSpPr txBox="1">
            <a:spLocks/>
          </p:cNvSpPr>
          <p:nvPr/>
        </p:nvSpPr>
        <p:spPr>
          <a:xfrm>
            <a:off x="683625" y="953762"/>
            <a:ext cx="10914817" cy="52304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7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Показатели прошлого года дали нам понять очень важное: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ru-RU" sz="17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Condensed" panose="020B0502040204020203" pitchFamily="34" charset="0"/>
                <a:ea typeface="+mj-ea"/>
                <a:cs typeface="+mj-cs"/>
              </a:rPr>
              <a:t>мы не одни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7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Мы не одни желаем, чтобы наши земляки, родные и близкие люди не пропадали входя в страшные цифры, не нашедших дорогу домой.</a:t>
            </a:r>
            <a:br>
              <a:rPr lang="ru-RU" sz="17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br>
              <a:rPr lang="ru-RU" sz="17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ru-RU" sz="17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Что на наши 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Condensed" panose="020B0502040204020203" pitchFamily="34" charset="0"/>
                <a:ea typeface="+mj-ea"/>
                <a:cs typeface="+mj-cs"/>
              </a:rPr>
              <a:t>слова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7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– откликаются 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Condensed" panose="020B0502040204020203" pitchFamily="34" charset="0"/>
                <a:ea typeface="+mj-ea"/>
                <a:cs typeface="+mj-cs"/>
              </a:rPr>
              <a:t>люди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b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7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К нам вливаются все больше и больше волонтеров.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ru-RU" sz="17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ru-RU" sz="17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Цифры статистики – отступают, снижаются по нашему региону. </a:t>
            </a:r>
            <a:br>
              <a:rPr lang="ru-RU" sz="17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endParaRPr lang="ru-RU" sz="17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2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5BF73-4FFD-4946-AA2D-98E6B5387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673769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dirty="0"/>
              <a:t>О цели нашей встречи сегодня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CDA9ED-B2EF-4EEE-9A23-CF4EBD84BB2A}"/>
              </a:ext>
            </a:extLst>
          </p:cNvPr>
          <p:cNvSpPr txBox="1">
            <a:spLocks/>
          </p:cNvSpPr>
          <p:nvPr/>
        </p:nvSpPr>
        <p:spPr>
          <a:xfrm>
            <a:off x="683625" y="953762"/>
            <a:ext cx="10914817" cy="50467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5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AEF4D9-601F-4F53-BEE9-A22F4573F78D}"/>
              </a:ext>
            </a:extLst>
          </p:cNvPr>
          <p:cNvSpPr txBox="1">
            <a:spLocks/>
          </p:cNvSpPr>
          <p:nvPr/>
        </p:nvSpPr>
        <p:spPr>
          <a:xfrm>
            <a:off x="683625" y="953762"/>
            <a:ext cx="10914817" cy="479830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Чтобы не выйти на устойчивое «Плато» по пропавшим, а продолжать снижение этих цифр - мы решились на создание ряда новых проектов, направленных на поисково-спасательную деятельность.</a:t>
            </a:r>
            <a:br>
              <a:rPr lang="ru-RU" sz="1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b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Condensed" panose="020B0502040204020203" pitchFamily="34" charset="0"/>
                <a:ea typeface="+mj-ea"/>
                <a:cs typeface="+mj-cs"/>
              </a:rPr>
              <a:t>Старт одного из этих проектов, мы готовы представить сегодня.</a:t>
            </a:r>
            <a:b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Condensed" panose="020B0502040204020203" pitchFamily="34" charset="0"/>
                <a:ea typeface="+mj-ea"/>
                <a:cs typeface="+mj-cs"/>
              </a:rPr>
            </a:br>
            <a:b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ДОПСО «СеверСПАС» входящий с этого года во</a:t>
            </a:r>
            <a:r>
              <a:rPr lang="ru-RU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Condensed" panose="020B0502040204020203" pitchFamily="34" charset="0"/>
                <a:ea typeface="+mj-ea"/>
                <a:cs typeface="+mj-cs"/>
              </a:rPr>
              <a:t>всероссийский студенческий корпус спасателей </a:t>
            </a:r>
            <a:r>
              <a:rPr lang="ru-RU" sz="1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51 региона, пригашает к сотрудничеству 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Condensed" panose="020B0502040204020203" pitchFamily="34" charset="0"/>
                <a:ea typeface="+mj-ea"/>
                <a:cs typeface="+mj-cs"/>
              </a:rPr>
              <a:t>военно-патриотические объединения , Волонтеров с собаками и новых добровольцев </a:t>
            </a:r>
            <a:r>
              <a:rPr lang="ru-RU" sz="1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мурманской области.</a:t>
            </a:r>
            <a:br>
              <a:rPr lang="ru-RU" sz="1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endParaRPr lang="ru-RU" sz="17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85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5BF73-4FFD-4946-AA2D-98E6B5387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673769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dirty="0"/>
              <a:t>О цели нашей встречи сегодня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CDA9ED-B2EF-4EEE-9A23-CF4EBD84BB2A}"/>
              </a:ext>
            </a:extLst>
          </p:cNvPr>
          <p:cNvSpPr txBox="1">
            <a:spLocks/>
          </p:cNvSpPr>
          <p:nvPr/>
        </p:nvSpPr>
        <p:spPr>
          <a:xfrm>
            <a:off x="683625" y="953762"/>
            <a:ext cx="10914817" cy="50467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5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AEF4D9-601F-4F53-BEE9-A22F4573F78D}"/>
              </a:ext>
            </a:extLst>
          </p:cNvPr>
          <p:cNvSpPr txBox="1">
            <a:spLocks/>
          </p:cNvSpPr>
          <p:nvPr/>
        </p:nvSpPr>
        <p:spPr>
          <a:xfrm>
            <a:off x="683625" y="986590"/>
            <a:ext cx="11073829" cy="488482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Condensed" panose="020B0502040204020203" pitchFamily="34" charset="0"/>
                <a:ea typeface="+mj-ea"/>
                <a:cs typeface="+mj-cs"/>
              </a:rPr>
              <a:t>Сотрудничество</a:t>
            </a:r>
            <a:r>
              <a:rPr lang="ru-RU" sz="19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 </a:t>
            </a:r>
            <a:r>
              <a:rPr lang="ru-RU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не направленное на распространение рекламы, проведение сомнительных мероприятий и т.д. </a:t>
            </a:r>
            <a:br>
              <a:rPr lang="ru-RU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ru-RU" sz="2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Мы предлагаем вам и вашим воспитанникам, свободным волонтерам и добровольцам, широкое поле для профессиональной деятельности, недоступной ранее для не сотрудников МЧС. </a:t>
            </a:r>
            <a:endParaRPr lang="ru-RU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br>
              <a:rPr lang="ru-RU" sz="35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9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Наш отряд – может стать твердой 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Condensed" panose="020B0502040204020203" pitchFamily="34" charset="0"/>
                <a:ea typeface="+mj-ea"/>
                <a:cs typeface="+mj-cs"/>
              </a:rPr>
              <a:t>ступенью</a:t>
            </a:r>
            <a:r>
              <a:rPr lang="ru-RU" sz="19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практикой, опытом для тех, кто собирается в будущем связать свою жизнь с данным направлением в структурах. </a:t>
            </a:r>
            <a:b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b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endParaRPr lang="ru-RU" sz="15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340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5BF73-4FFD-4946-AA2D-98E6B5387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673769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dirty="0"/>
              <a:t>Об основных итогах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CDA9ED-B2EF-4EEE-9A23-CF4EBD84BB2A}"/>
              </a:ext>
            </a:extLst>
          </p:cNvPr>
          <p:cNvSpPr txBox="1">
            <a:spLocks/>
          </p:cNvSpPr>
          <p:nvPr/>
        </p:nvSpPr>
        <p:spPr>
          <a:xfrm>
            <a:off x="683625" y="953762"/>
            <a:ext cx="10914817" cy="50467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5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AEF4D9-601F-4F53-BEE9-A22F4573F78D}"/>
              </a:ext>
            </a:extLst>
          </p:cNvPr>
          <p:cNvSpPr txBox="1">
            <a:spLocks/>
          </p:cNvSpPr>
          <p:nvPr/>
        </p:nvSpPr>
        <p:spPr>
          <a:xfrm>
            <a:off x="683625" y="953762"/>
            <a:ext cx="11073829" cy="48848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Уникальность происходящего – будет во всём. </a:t>
            </a:r>
            <a:br>
              <a:rPr lang="ru-RU" sz="17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br>
              <a:rPr lang="ru-RU" sz="23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• Структуры получат 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Condensed" panose="020B0502040204020203" pitchFamily="34" charset="0"/>
                <a:ea typeface="+mj-ea"/>
                <a:cs typeface="+mj-cs"/>
              </a:rPr>
              <a:t>специалистов</a:t>
            </a:r>
            <a:r>
              <a:rPr lang="ru-RU" sz="1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, которые на практике знают работу по этому направлению;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• еще не определившиеся в своей будущей карьере, получат </a:t>
            </a: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Condensed" panose="020B0502040204020203" pitchFamily="34" charset="0"/>
                <a:ea typeface="+mj-ea"/>
                <a:cs typeface="+mj-cs"/>
              </a:rPr>
              <a:t>опыт и понимание</a:t>
            </a:r>
            <a:r>
              <a:rPr lang="ru-RU" sz="23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1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– подходит ли им это;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ru-RU" sz="1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ru-RU" sz="1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• поисково-спасательная деятельность в отряде, благодаря вашим воспитанникам, станет лучше, за счет уже привитой дисциплины, логичного склада ума и жизненно-важных навыков, которым найдено достойное применение. </a:t>
            </a:r>
            <a:endParaRPr lang="ru-RU" sz="17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7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5BF73-4FFD-4946-AA2D-98E6B5387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673769"/>
            <a:ext cx="10396882" cy="1151965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CDA9ED-B2EF-4EEE-9A23-CF4EBD84BB2A}"/>
              </a:ext>
            </a:extLst>
          </p:cNvPr>
          <p:cNvSpPr txBox="1">
            <a:spLocks/>
          </p:cNvSpPr>
          <p:nvPr/>
        </p:nvSpPr>
        <p:spPr>
          <a:xfrm>
            <a:off x="683625" y="953762"/>
            <a:ext cx="10914817" cy="50467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15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2AEF4D9-601F-4F53-BEE9-A22F4573F78D}"/>
              </a:ext>
            </a:extLst>
          </p:cNvPr>
          <p:cNvSpPr txBox="1">
            <a:spLocks/>
          </p:cNvSpPr>
          <p:nvPr/>
        </p:nvSpPr>
        <p:spPr>
          <a:xfrm>
            <a:off x="345151" y="1249751"/>
            <a:ext cx="11073829" cy="583434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br>
              <a:rPr lang="ru-RU" sz="23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5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Вместе – мы сила. </a:t>
            </a:r>
          </a:p>
          <a:p>
            <a:pPr marL="0" indent="0">
              <a:buNone/>
            </a:pPr>
            <a:endParaRPr lang="ru-RU" sz="23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endParaRPr lang="ru-RU" sz="23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indent="0">
              <a:buNone/>
            </a:pPr>
            <a:br>
              <a:rPr lang="ru-RU" sz="23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3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Объединяясь - Мы не просто хотим изменить окружающее нас.</a:t>
            </a:r>
            <a:br>
              <a:rPr lang="ru-RU" sz="23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23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Мы </a:t>
            </a:r>
            <a:r>
              <a:rPr lang="ru-RU" sz="23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можем</a:t>
            </a:r>
            <a:r>
              <a:rPr lang="ru-RU" sz="23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endParaRPr lang="ru-RU" sz="23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3959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60622"/>
            <a:ext cx="8229600" cy="38159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/>
              <a:t>Спасибо за внимание!</a:t>
            </a:r>
            <a:br>
              <a:rPr lang="ru-RU" sz="7200" dirty="0"/>
            </a:br>
            <a:br>
              <a:rPr lang="ru-RU" sz="7200" dirty="0"/>
            </a:br>
            <a:r>
              <a:rPr lang="ru-RU" sz="60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Ответы на вопросы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D5D98BF-87BF-43B5-B117-10F1023B551B}"/>
              </a:ext>
            </a:extLst>
          </p:cNvPr>
          <p:cNvSpPr txBox="1"/>
          <p:nvPr/>
        </p:nvSpPr>
        <p:spPr>
          <a:xfrm rot="21382597">
            <a:off x="1270489" y="4396088"/>
            <a:ext cx="87107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Добровольческое объединение Поисково-Спасательных Отрядов </a:t>
            </a:r>
            <a:br>
              <a:rPr lang="ru-RU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6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«СеверСпас»</a:t>
            </a:r>
            <a:endParaRPr lang="ru-RU" sz="16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967264-AB6B-4C66-9518-DE0B5D43D4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3751">
            <a:off x="2238856" y="117213"/>
            <a:ext cx="5817749" cy="459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69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5BF73-4FFD-4946-AA2D-98E6B5387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673769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КОРОТКО О НАС </a:t>
            </a:r>
            <a:br>
              <a:rPr lang="ru-RU" dirty="0"/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Мы – Волонтеры.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4170D7F-47CC-4435-B79B-EF0D04870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33" y="2977699"/>
            <a:ext cx="5983550" cy="322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0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FA3CFD0-4FB3-4F62-844F-773C4F684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592" y="196452"/>
            <a:ext cx="1620330" cy="162928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5BF73-4FFD-4946-AA2D-98E6B5387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673769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КОРОТКО О НАС </a:t>
            </a:r>
            <a:br>
              <a:rPr lang="ru-RU" dirty="0"/>
            </a:b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Мы – Волонтеры.</a:t>
            </a:r>
            <a:b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0405FE-C90E-48A2-92A5-3ED91A53310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3625" y="1611615"/>
            <a:ext cx="10394707" cy="12302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Волонтер – это добровольный помощник, то есть человек, который делает добрые и важные дела без оплаты, не ради получения прибыли или карьерного роста.</a:t>
            </a: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  <a:ea typeface="+mj-ea"/>
                <a:cs typeface="+mj-cs"/>
              </a:rPr>
              <a:t>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09B8DE-7991-41C5-B24E-E065A70728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033" y="2977699"/>
            <a:ext cx="5983550" cy="322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A949770-AE67-463D-A3CD-80F7AD88C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391" y="3080584"/>
            <a:ext cx="3957841" cy="2855739"/>
          </a:xfrm>
          <a:prstGeom prst="rect">
            <a:avLst/>
          </a:prstGeom>
          <a:effectLst>
            <a:outerShdw blurRad="50800" dist="38100" dir="8100000" sx="102000" sy="102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threePt" dir="t"/>
          </a:scene3d>
          <a:sp3d contourW="19050"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5BF73-4FFD-4946-AA2D-98E6B5387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673769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КОРОТКО О НАС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88452BFF-4DBA-47E7-8147-DDC85D238D35}"/>
              </a:ext>
            </a:extLst>
          </p:cNvPr>
          <p:cNvSpPr txBox="1">
            <a:spLocks/>
          </p:cNvSpPr>
          <p:nvPr/>
        </p:nvSpPr>
        <p:spPr>
          <a:xfrm>
            <a:off x="694108" y="1697279"/>
            <a:ext cx="10731591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49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Наш выбор : </a:t>
            </a:r>
          </a:p>
          <a:p>
            <a:endParaRPr lang="ru-RU" sz="3600" b="1" dirty="0"/>
          </a:p>
          <a:p>
            <a:r>
              <a:rPr lang="ru-RU" sz="4400" dirty="0">
                <a:solidFill>
                  <a:srgbClr val="002060"/>
                </a:solidFill>
              </a:rPr>
              <a:t>     </a:t>
            </a:r>
            <a:r>
              <a:rPr lang="ru-RU" sz="4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Поисково-спасательная деятельность. </a:t>
            </a:r>
            <a:br>
              <a:rPr lang="ru-RU" sz="3600" dirty="0"/>
            </a:br>
            <a:br>
              <a:rPr lang="ru-RU" sz="3600" dirty="0"/>
            </a:br>
            <a:endParaRPr lang="ru-RU" sz="36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6DDC84-A90E-414E-9B0D-F8E83F701D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770" y="3567327"/>
            <a:ext cx="5785873" cy="300207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36000"/>
              </a:prstClr>
            </a:outerShdw>
          </a:effectLst>
          <a:scene3d>
            <a:camera prst="orthographicFront"/>
            <a:lightRig rig="threePt" dir="t"/>
          </a:scene3d>
          <a:sp3d contourW="19050"/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61FF9A2-C25F-4396-B605-FBF57CDA1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57" y="3080584"/>
            <a:ext cx="3870528" cy="2923173"/>
          </a:xfrm>
          <a:prstGeom prst="rect">
            <a:avLst/>
          </a:prstGeom>
          <a:effectLst>
            <a:outerShdw blurRad="50800" dist="38100" dir="8100000" sx="102000" sy="102000" algn="tr" rotWithShape="0">
              <a:prstClr val="black">
                <a:alpha val="41000"/>
              </a:prstClr>
            </a:outerShdw>
          </a:effectLst>
          <a:scene3d>
            <a:camera prst="orthographicFront"/>
            <a:lightRig rig="threePt" dir="t"/>
          </a:scene3d>
          <a:sp3d contourW="19050"/>
        </p:spPr>
      </p:pic>
    </p:spTree>
    <p:extLst>
      <p:ext uri="{BB962C8B-B14F-4D97-AF65-F5344CB8AC3E}">
        <p14:creationId xmlns:p14="http://schemas.microsoft.com/office/powerpoint/2010/main" val="216513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5BF73-4FFD-4946-AA2D-98E6B5387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673769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КОРОТКО О НАС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D4BFD-35EE-4CF2-A255-BBB3E2B615FE}"/>
              </a:ext>
            </a:extLst>
          </p:cNvPr>
          <p:cNvSpPr txBox="1">
            <a:spLocks/>
          </p:cNvSpPr>
          <p:nvPr/>
        </p:nvSpPr>
        <p:spPr>
          <a:xfrm>
            <a:off x="683625" y="1668220"/>
            <a:ext cx="5556537" cy="504673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Шесть дней неуправляемых поисков, отсутствия взаимодействия между структурами и толпы мотивированных , но не согласованных в своих действиях людей, прочесывающих территорию долины уюта и ближайших лесов,  </a:t>
            </a:r>
            <a:br>
              <a:rPr lang="ru-RU" sz="2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ru-RU" sz="2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заглядывающих под каждый камень в</a:t>
            </a:r>
            <a:br>
              <a:rPr lang="ru-RU" sz="2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ru-RU" sz="2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поисках пропавшего.                                 			</a:t>
            </a:r>
            <a:br>
              <a:rPr lang="ru-RU" sz="2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b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2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вот истинное лицо тех дат.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sz="24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marL="0" indent="0">
              <a:buFont typeface="Arial" panose="020B0604020202020204" pitchFamily="34" charset="0"/>
              <a:buNone/>
            </a:pPr>
            <a:b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ru-RU" sz="15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	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3C96B84-25EB-4DC7-BF83-1541F6F26C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865" y="1668220"/>
            <a:ext cx="4991078" cy="4508607"/>
          </a:xfrm>
          <a:prstGeom prst="rect">
            <a:avLst/>
          </a:prstGeom>
          <a:effectLst>
            <a:outerShdw blurRad="50800" dist="38100" dir="8100000" sx="103000" sy="103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9050"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B8655C-38AD-4E3A-8CE4-5B122B3546C3}"/>
              </a:ext>
            </a:extLst>
          </p:cNvPr>
          <p:cNvSpPr txBox="1"/>
          <p:nvPr/>
        </p:nvSpPr>
        <p:spPr>
          <a:xfrm>
            <a:off x="683625" y="854243"/>
            <a:ext cx="118511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Condensed" panose="020B0502040204020203" pitchFamily="34" charset="0"/>
                <a:ea typeface="+mj-ea"/>
                <a:cs typeface="+mj-cs"/>
              </a:rPr>
              <a:t>Пять  лет назад, сотни людей в г.Мурманск вышли на поиск Онипчука Бориса </a:t>
            </a:r>
            <a:b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Condensed" panose="020B0502040204020203" pitchFamily="34" charset="0"/>
                <a:ea typeface="+mj-ea"/>
                <a:cs typeface="+mj-cs"/>
              </a:rPr>
            </a:b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Condensed" panose="020B0502040204020203" pitchFamily="34" charset="0"/>
                <a:ea typeface="+mj-ea"/>
                <a:cs typeface="+mj-cs"/>
              </a:rPr>
              <a:t>и его верного друга – собаки Альфа.</a:t>
            </a:r>
          </a:p>
          <a:p>
            <a:endParaRPr lang="ru-RU" sz="3200" dirty="0"/>
          </a:p>
        </p:txBody>
      </p:sp>
      <p:sp>
        <p:nvSpPr>
          <p:cNvPr id="9" name="Блок-схема: ручное управление 8">
            <a:extLst>
              <a:ext uri="{FF2B5EF4-FFF2-40B4-BE49-F238E27FC236}">
                <a16:creationId xmlns:a16="http://schemas.microsoft.com/office/drawing/2014/main" id="{04E42E01-7279-47D9-BE79-C56057DE8294}"/>
              </a:ext>
            </a:extLst>
          </p:cNvPr>
          <p:cNvSpPr/>
          <p:nvPr/>
        </p:nvSpPr>
        <p:spPr>
          <a:xfrm rot="18861854">
            <a:off x="10052473" y="5448191"/>
            <a:ext cx="1900982" cy="360948"/>
          </a:xfrm>
          <a:prstGeom prst="flowChartManualOperation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5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DAFCBA8-AAC2-480F-9634-E28057EFF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677" y="4394868"/>
            <a:ext cx="6384777" cy="2222701"/>
          </a:xfrm>
          <a:prstGeom prst="rect">
            <a:avLst/>
          </a:prstGeom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9050"/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5BF73-4FFD-4946-AA2D-98E6B5387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673769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КОРОТКО О НАС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D40A8-1655-41C6-B699-BBD4455A78E3}"/>
              </a:ext>
            </a:extLst>
          </p:cNvPr>
          <p:cNvSpPr txBox="1">
            <a:spLocks/>
          </p:cNvSpPr>
          <p:nvPr/>
        </p:nvSpPr>
        <p:spPr>
          <a:xfrm>
            <a:off x="683625" y="1013918"/>
            <a:ext cx="10914817" cy="50467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Condensed" panose="020B0502040204020203" pitchFamily="34" charset="0"/>
                <a:ea typeface="+mj-ea"/>
                <a:cs typeface="+mj-cs"/>
              </a:rPr>
              <a:t>Но это был момент закалки, закладки фундамента будущего отряда.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 2016 года, ДОПСО «СеверСПАС» (бывший ПСО «Мурманск») ведет непрерывную работу по разным направлениям</a:t>
            </a:r>
            <a:b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Поисков: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Condensed" panose="020B0502040204020203" pitchFamily="34" charset="0"/>
                <a:ea typeface="+mj-ea"/>
                <a:cs typeface="+mj-cs"/>
              </a:rPr>
              <a:t>• Лес/Лесополоса;</a:t>
            </a:r>
            <a:b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Condensed" panose="020B0502040204020203" pitchFamily="34" charset="0"/>
                <a:ea typeface="+mj-ea"/>
                <a:cs typeface="+mj-cs"/>
              </a:rPr>
            </a:b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Condensed" panose="020B0502040204020203" pitchFamily="34" charset="0"/>
                <a:ea typeface="+mj-ea"/>
                <a:cs typeface="+mj-cs"/>
              </a:rPr>
              <a:t>• Город;</a:t>
            </a:r>
            <a:b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Condensed" panose="020B0502040204020203" pitchFamily="34" charset="0"/>
                <a:ea typeface="+mj-ea"/>
                <a:cs typeface="+mj-cs"/>
              </a:rPr>
            </a:br>
            <a:r>
              <a:rPr lang="ru-RU" sz="3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Condensed" panose="020B0502040204020203" pitchFamily="34" charset="0"/>
                <a:ea typeface="+mj-ea"/>
                <a:cs typeface="+mj-cs"/>
              </a:rPr>
              <a:t>• Вода.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374DE93-DF97-41B3-A9D6-E014E28A22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029" y="2925165"/>
            <a:ext cx="3727252" cy="3706487"/>
          </a:xfrm>
          <a:prstGeom prst="rect">
            <a:avLst/>
          </a:prstGeom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9050"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1ECCA0A-3CE3-4501-B9B5-483013A4CB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723" y="2209605"/>
            <a:ext cx="3321719" cy="4428959"/>
          </a:xfrm>
          <a:prstGeom prst="rect">
            <a:avLst/>
          </a:prstGeom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9050"/>
        </p:spPr>
      </p:pic>
    </p:spTree>
    <p:extLst>
      <p:ext uri="{BB962C8B-B14F-4D97-AF65-F5344CB8AC3E}">
        <p14:creationId xmlns:p14="http://schemas.microsoft.com/office/powerpoint/2010/main" val="933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5BF73-4FFD-4946-AA2D-98E6B5387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673769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КОРОТКО О НАС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D40A8-1655-41C6-B699-BBD4455A78E3}"/>
              </a:ext>
            </a:extLst>
          </p:cNvPr>
          <p:cNvSpPr txBox="1">
            <a:spLocks/>
          </p:cNvSpPr>
          <p:nvPr/>
        </p:nvSpPr>
        <p:spPr>
          <a:xfrm>
            <a:off x="683625" y="1013918"/>
            <a:ext cx="10914817" cy="504673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5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Condensed" panose="020B0502040204020203" pitchFamily="34" charset="0"/>
                <a:ea typeface="+mj-ea"/>
                <a:cs typeface="+mj-cs"/>
              </a:rPr>
              <a:t>Безусловно, каждое направление требует определенных навыков. </a:t>
            </a:r>
          </a:p>
          <a:p>
            <a:pPr marL="0" indent="0">
              <a:buNone/>
            </a:pPr>
            <a:r>
              <a:rPr lang="ru-RU" sz="2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мы ведем целый ряд работ по освещению разных направлений нашей деятельности:</a:t>
            </a:r>
          </a:p>
          <a:p>
            <a:pPr marL="0" indent="0">
              <a:buNone/>
            </a:pPr>
            <a:br>
              <a:rPr lang="ru-RU" sz="2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ru-RU" sz="2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• Работа со СМИ;</a:t>
            </a:r>
            <a:br>
              <a:rPr lang="ru-RU" sz="2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ru-RU" sz="2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• популяризация волонтерского движения, в разрезе сложной роли волонтера-поисковика;</a:t>
            </a:r>
            <a:br>
              <a:rPr lang="ru-RU" sz="2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ru-RU" sz="2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• Обучение своего штата волонтеров. От ПМП до ориентирования.</a:t>
            </a:r>
            <a:br>
              <a:rPr lang="ru-RU" sz="2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ru-RU" sz="2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• Профилактическая работа с группами риска;</a:t>
            </a:r>
            <a:br>
              <a:rPr lang="ru-RU" sz="26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endParaRPr lang="ru-RU" sz="26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egoe UI Semibold" panose="020B0702040204020203" pitchFamily="34" charset="0"/>
              <a:ea typeface="+mj-ea"/>
              <a:cs typeface="Segoe UI Semibold" panose="020B0702040204020203" pitchFamily="34" charset="0"/>
            </a:endParaRPr>
          </a:p>
          <a:p>
            <a:pPr marL="0" indent="0">
              <a:buNone/>
            </a:pPr>
            <a:br>
              <a:rPr lang="ru-RU" sz="24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18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	</a:t>
            </a:r>
            <a:endParaRPr lang="ru-RU" sz="1600" spc="-10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6FD7BC-F42D-4D35-AD4C-66E65AF04AEB}"/>
              </a:ext>
            </a:extLst>
          </p:cNvPr>
          <p:cNvSpPr txBox="1"/>
          <p:nvPr/>
        </p:nvSpPr>
        <p:spPr>
          <a:xfrm>
            <a:off x="-55605" y="4894251"/>
            <a:ext cx="12148751" cy="620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</a:pPr>
            <a:r>
              <a:rPr lang="ru-RU" sz="3200" cap="all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ahnschrift SemiBold Condensed" panose="020B0502040204020203" pitchFamily="34" charset="0"/>
                <a:ea typeface="+mj-ea"/>
                <a:cs typeface="+mj-cs"/>
              </a:rPr>
              <a:t>мы стараемся стать той силой, которая всегда будет полезна при поиске пропавших</a:t>
            </a:r>
          </a:p>
        </p:txBody>
      </p:sp>
    </p:spTree>
    <p:extLst>
      <p:ext uri="{BB962C8B-B14F-4D97-AF65-F5344CB8AC3E}">
        <p14:creationId xmlns:p14="http://schemas.microsoft.com/office/powerpoint/2010/main" val="134305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5BF73-4FFD-4946-AA2D-98E6B5387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673769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КОРОТКО О НАС 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7BA0043-5614-47C5-81F0-28487CF4BC19}"/>
              </a:ext>
            </a:extLst>
          </p:cNvPr>
          <p:cNvSpPr txBox="1">
            <a:spLocks/>
          </p:cNvSpPr>
          <p:nvPr/>
        </p:nvSpPr>
        <p:spPr>
          <a:xfrm>
            <a:off x="683625" y="953762"/>
            <a:ext cx="10914817" cy="504673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Наш отряд существует в тесном взаимодействии с различными оперативными структурами, фондами, партиями и молодежными объединениями. </a:t>
            </a:r>
            <a:br>
              <a:rPr lang="ru-RU" sz="2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ru-RU" sz="2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Среди основных структур, это:</a:t>
            </a:r>
          </a:p>
          <a:p>
            <a:pPr marL="0" indent="0">
              <a:buFont typeface="Arial" panose="020B0604020202020204" pitchFamily="34" charset="0"/>
              <a:buNone/>
            </a:pPr>
            <a:br>
              <a:rPr lang="ru-RU" sz="2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ru-RU" sz="2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• МЧС России;</a:t>
            </a:r>
            <a:br>
              <a:rPr lang="ru-RU" sz="2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ru-RU" sz="2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• Оперативные подразделения полиции по различным районам полуострова; </a:t>
            </a:r>
            <a:br>
              <a:rPr lang="ru-RU" sz="2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ru-RU" sz="2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• Линейная и военная полиция;</a:t>
            </a:r>
            <a:br>
              <a:rPr lang="ru-RU" sz="2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br>
              <a:rPr lang="ru-RU" sz="2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ru-RU" sz="2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Работа на сотрудничество, постоянный рост и качество проводимых Поисков – жизненная необходимость.</a:t>
            </a:r>
            <a:br>
              <a:rPr lang="ru-RU" sz="2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ru-RU" sz="15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2627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5BF73-4FFD-4946-AA2D-98E6B5387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25" y="673769"/>
            <a:ext cx="10396882" cy="115196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Немного о цифрах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E603C-7ACD-410D-88CA-C79C00ED934D}"/>
              </a:ext>
            </a:extLst>
          </p:cNvPr>
          <p:cNvSpPr txBox="1">
            <a:spLocks/>
          </p:cNvSpPr>
          <p:nvPr/>
        </p:nvSpPr>
        <p:spPr>
          <a:xfrm>
            <a:off x="683625" y="953762"/>
            <a:ext cx="10914817" cy="50467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5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	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3AD41A4-C324-42A5-B045-1D9354F7EE72}"/>
              </a:ext>
            </a:extLst>
          </p:cNvPr>
          <p:cNvSpPr txBox="1">
            <a:spLocks/>
          </p:cNvSpPr>
          <p:nvPr/>
        </p:nvSpPr>
        <p:spPr>
          <a:xfrm>
            <a:off x="683625" y="953762"/>
            <a:ext cx="10914817" cy="50467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Статистика пропавших по нашему региону – достаточно усредненная. </a:t>
            </a:r>
            <a:br>
              <a:rPr lang="ru-RU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ru-RU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От года к году, ее цифры колеблются от 200 до целых 500 заявлений о пропаже. </a:t>
            </a:r>
            <a:br>
              <a:rPr lang="ru-RU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</a:br>
            <a:r>
              <a:rPr lang="ru-RU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rPr>
              <a:t>Однако - это цифры обобщены.  Наша часть в этих цифрах – пропавшие без вести. </a:t>
            </a:r>
          </a:p>
        </p:txBody>
      </p:sp>
      <p:pic>
        <p:nvPicPr>
          <p:cNvPr id="6" name="Picture 2" descr="http://hit.media/wp-content/uploads/2017/03/Snimok-ekrana-2017-03-11-v-21.21.17.png">
            <a:extLst>
              <a:ext uri="{FF2B5EF4-FFF2-40B4-BE49-F238E27FC236}">
                <a16:creationId xmlns:a16="http://schemas.microsoft.com/office/drawing/2014/main" id="{3F76AFB2-8E1E-4DF0-9F66-22F52A0BE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307" y="2200090"/>
            <a:ext cx="7453386" cy="4232579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8100000" sx="101000" sy="101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contourW="1905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199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Главное мероприятие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Главное мероприятие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1123</TotalTime>
  <Words>873</Words>
  <Application>Microsoft Office PowerPoint</Application>
  <PresentationFormat>Широкоэкранный</PresentationFormat>
  <Paragraphs>73</Paragraphs>
  <Slides>18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Bahnschrift SemiBold Condensed</vt:lpstr>
      <vt:lpstr>Calibri</vt:lpstr>
      <vt:lpstr>Impact</vt:lpstr>
      <vt:lpstr>Segoe UI Semibold</vt:lpstr>
      <vt:lpstr>Главное мероприятие</vt:lpstr>
      <vt:lpstr>Презентация PowerPoint</vt:lpstr>
      <vt:lpstr>КОРОТКО О НАС  Мы – Волонтеры. </vt:lpstr>
      <vt:lpstr>КОРОТКО О НАС  Мы – Волонтеры. </vt:lpstr>
      <vt:lpstr>КОРОТКО О НАС   </vt:lpstr>
      <vt:lpstr>КОРОТКО О НАС   </vt:lpstr>
      <vt:lpstr>КОРОТКО О НАС   </vt:lpstr>
      <vt:lpstr>КОРОТКО О НАС   </vt:lpstr>
      <vt:lpstr>КОРОТКО О НАС   </vt:lpstr>
      <vt:lpstr>Немного о цифрах  </vt:lpstr>
      <vt:lpstr>Немного о цифрах  </vt:lpstr>
      <vt:lpstr>Немного о цифрах  </vt:lpstr>
      <vt:lpstr>О цели нашей встречи сегодня  </vt:lpstr>
      <vt:lpstr>О цели нашей встречи сегодня  </vt:lpstr>
      <vt:lpstr>О цели нашей встречи сегодня  </vt:lpstr>
      <vt:lpstr>Об основных итогах  </vt:lpstr>
      <vt:lpstr>  </vt:lpstr>
      <vt:lpstr>Спасибо за внимание!  Ответы на вопросы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</dc:creator>
  <cp:lastModifiedBy>Aleksey Volodin</cp:lastModifiedBy>
  <cp:revision>54</cp:revision>
  <dcterms:created xsi:type="dcterms:W3CDTF">2019-11-13T18:31:18Z</dcterms:created>
  <dcterms:modified xsi:type="dcterms:W3CDTF">2021-07-25T16:55:35Z</dcterms:modified>
</cp:coreProperties>
</file>