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69" d="100"/>
          <a:sy n="69" d="100"/>
        </p:scale>
        <p:origin x="141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04.06.2020</a:t>
            </a:fld>
            <a:endParaRPr lang="ru-RU" dirty="0"/>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dirty="0"/>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04.06.2020</a:t>
            </a:fld>
            <a:endParaRPr lang="ru-RU" dirty="0"/>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dirty="0"/>
          </a:p>
        </p:txBody>
      </p:sp>
      <p:sp>
        <p:nvSpPr>
          <p:cNvPr id="28" name="Нижний колонтитул 27"/>
          <p:cNvSpPr>
            <a:spLocks noGrp="1"/>
          </p:cNvSpPr>
          <p:nvPr>
            <p:ph type="ftr" sz="quarter" idx="12"/>
          </p:nvPr>
        </p:nvSpPr>
        <p:spPr/>
        <p:txBody>
          <a:bodyPr rtlCol="0"/>
          <a:lstStyle/>
          <a:p>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04.06.2020</a:t>
            </a:fld>
            <a:endParaRPr lang="ru-RU" dirty="0"/>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dirty="0"/>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dirty="0"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04.06.2020</a:t>
            </a:fld>
            <a:endParaRPr lang="ru-RU" dirty="0"/>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dirty="0"/>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785794"/>
            <a:ext cx="8243918" cy="2457467"/>
          </a:xfrm>
        </p:spPr>
        <p:txBody>
          <a:bodyPr>
            <a:normAutofit fontScale="90000"/>
          </a:bodyPr>
          <a:lstStyle/>
          <a:p>
            <a:pPr algn="ctr"/>
            <a:r>
              <a:rPr lang="ru-RU" dirty="0" smtClean="0"/>
              <a:t>О СОЗДАНИИ МОЛОДЕЖНОГО ОТРЯДА ВОЛОНТЕРОВ - МЕДИКОВ</a:t>
            </a:r>
            <a:br>
              <a:rPr lang="ru-RU" dirty="0" smtClean="0"/>
            </a:br>
            <a:r>
              <a:rPr lang="ru-RU" dirty="0" smtClean="0">
                <a:solidFill>
                  <a:srgbClr val="FF0000"/>
                </a:solidFill>
                <a:effectLst>
                  <a:outerShdw blurRad="38100" dist="38100" dir="2700000" algn="tl">
                    <a:srgbClr val="000000">
                      <a:alpha val="43137"/>
                    </a:srgbClr>
                  </a:outerShdw>
                </a:effectLst>
              </a:rPr>
              <a:t>«Мед Друг»</a:t>
            </a:r>
            <a:br>
              <a:rPr lang="ru-RU" dirty="0" smtClean="0">
                <a:solidFill>
                  <a:srgbClr val="FF0000"/>
                </a:solidFill>
                <a:effectLst>
                  <a:outerShdw blurRad="38100" dist="38100" dir="2700000" algn="tl">
                    <a:srgbClr val="000000">
                      <a:alpha val="43137"/>
                    </a:srgbClr>
                  </a:outerShdw>
                </a:effectLst>
              </a:rPr>
            </a:br>
            <a:r>
              <a:rPr lang="ru-RU" dirty="0" smtClean="0">
                <a:solidFill>
                  <a:srgbClr val="FF0000"/>
                </a:solidFill>
                <a:effectLst>
                  <a:outerShdw blurRad="38100" dist="38100" dir="2700000" algn="tl">
                    <a:srgbClr val="000000">
                      <a:alpha val="43137"/>
                    </a:srgbClr>
                  </a:outerShdw>
                </a:effectLst>
              </a:rPr>
              <a:t/>
            </a:r>
            <a:br>
              <a:rPr lang="ru-RU" dirty="0" smtClean="0">
                <a:solidFill>
                  <a:srgbClr val="FF0000"/>
                </a:solidFill>
                <a:effectLst>
                  <a:outerShdw blurRad="38100" dist="38100" dir="2700000" algn="tl">
                    <a:srgbClr val="000000">
                      <a:alpha val="43137"/>
                    </a:srgbClr>
                  </a:outerShdw>
                </a:effectLst>
              </a:rPr>
            </a:br>
            <a:r>
              <a:rPr lang="ru-RU" sz="1800" b="1" dirty="0" smtClean="0">
                <a:solidFill>
                  <a:srgbClr val="FF0000"/>
                </a:solidFill>
                <a:effectLst>
                  <a:outerShdw blurRad="38100" dist="38100" dir="2700000" algn="tl">
                    <a:srgbClr val="000000">
                      <a:alpha val="43137"/>
                    </a:srgbClr>
                  </a:outerShdw>
                </a:effectLst>
              </a:rPr>
              <a:t>НА БАЗЕ ЦЕНТРА МОЛОДЕЖНЫХ ИНИЦИАТИВ</a:t>
            </a:r>
            <a:endParaRPr lang="ru-RU" sz="1800" b="1" dirty="0">
              <a:solidFill>
                <a:srgbClr val="FF0000"/>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142844" y="4357694"/>
            <a:ext cx="5543560" cy="1752600"/>
          </a:xfrm>
        </p:spPr>
        <p:txBody>
          <a:bodyPr>
            <a:normAutofit/>
          </a:bodyPr>
          <a:lstStyle/>
          <a:p>
            <a:r>
              <a:rPr lang="ru-RU" sz="1400" b="1" dirty="0" smtClean="0"/>
              <a:t>ПОДГОТОВИЛА ГЛАВНЫЙ СПЕЦИАЛИСТ ЦЕНТРА МОЛОДЕЖНЫХ ИНИЦИАТИВ ОТДЕЛА ПО ДЕЛАМ МОЛОДЕЖИ УПРАВЛЕНИЯ КУЛЬТУРЫ АДМИНИСТРАЦИИ РАЙОНА  БЫКОВА АЛЁНА ОЛЕГОВНА</a:t>
            </a:r>
            <a:endParaRPr lang="ru-RU" sz="1400" b="1" dirty="0"/>
          </a:p>
        </p:txBody>
      </p:sp>
      <p:pic>
        <p:nvPicPr>
          <p:cNvPr id="4" name="Рисунок 3" descr="лого пнг.png"/>
          <p:cNvPicPr>
            <a:picLocks noChangeAspect="1"/>
          </p:cNvPicPr>
          <p:nvPr/>
        </p:nvPicPr>
        <p:blipFill>
          <a:blip r:embed="rId2" cstate="print"/>
          <a:stretch>
            <a:fillRect/>
          </a:stretch>
        </p:blipFill>
        <p:spPr>
          <a:xfrm>
            <a:off x="7572396" y="5500702"/>
            <a:ext cx="1154613" cy="115461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00042"/>
            <a:ext cx="8229600" cy="1066800"/>
          </a:xfrm>
        </p:spPr>
        <p:txBody>
          <a:bodyPr/>
          <a:lstStyle/>
          <a:p>
            <a:r>
              <a:rPr lang="ru-RU" b="1" dirty="0" smtClean="0">
                <a:solidFill>
                  <a:srgbClr val="FF0000"/>
                </a:solidFill>
                <a:effectLst>
                  <a:outerShdw blurRad="38100" dist="38100" dir="2700000" algn="tl">
                    <a:srgbClr val="000000">
                      <a:alpha val="43137"/>
                    </a:srgbClr>
                  </a:outerShdw>
                </a:effectLst>
              </a:rPr>
              <a:t>Описание </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500034" y="1285860"/>
            <a:ext cx="8229600" cy="4929222"/>
          </a:xfrm>
        </p:spPr>
        <p:txBody>
          <a:bodyPr>
            <a:normAutofit/>
          </a:bodyPr>
          <a:lstStyle/>
          <a:p>
            <a:pPr>
              <a:buNone/>
            </a:pPr>
            <a:r>
              <a:rPr lang="ru-RU" sz="1800" dirty="0" smtClean="0">
                <a:solidFill>
                  <a:schemeClr val="tx2"/>
                </a:solidFill>
              </a:rPr>
              <a:t>В настоящее время  на территории Красногвардейского района ведется активная  пропаганда здорового образа жизни, специалисты ЦМИ совместно со специалистами медицинских учреждений проводят  практические мероприятия  направленные на оказание первой доврачебной помощи,  все больше волонтеров вовлекаются в волонтерскую деятельность в профессиональной сфере.</a:t>
            </a:r>
          </a:p>
          <a:p>
            <a:pPr>
              <a:buNone/>
            </a:pPr>
            <a:r>
              <a:rPr lang="ru-RU" sz="1800" dirty="0" smtClean="0">
                <a:solidFill>
                  <a:schemeClr val="tx2"/>
                </a:solidFill>
              </a:rPr>
              <a:t>Создание волонтерского отряда «Мед Друг»  на базе  Центра молодежных инициатив отдела по делам молодежи подчеркнет  социальную значимость организации медицинского </a:t>
            </a:r>
            <a:r>
              <a:rPr lang="ru-RU" sz="1800" dirty="0" err="1" smtClean="0">
                <a:solidFill>
                  <a:schemeClr val="tx2"/>
                </a:solidFill>
              </a:rPr>
              <a:t>волонтерства</a:t>
            </a:r>
            <a:r>
              <a:rPr lang="ru-RU" sz="1800" dirty="0" smtClean="0">
                <a:solidFill>
                  <a:schemeClr val="tx2"/>
                </a:solidFill>
              </a:rPr>
              <a:t> на территории Красногвардейского района.</a:t>
            </a:r>
          </a:p>
          <a:p>
            <a:pPr>
              <a:buNone/>
            </a:pPr>
            <a:r>
              <a:rPr lang="ru-RU" sz="1800" dirty="0" smtClean="0">
                <a:solidFill>
                  <a:schemeClr val="tx2"/>
                </a:solidFill>
              </a:rPr>
              <a:t>Развитие добровольчества в сфере здравоохранения необходимо для реализации гражданского, личностного и профессионального потенциала обучающихся и граждан, заинтересованных в медицинской волонтерской деятельности.</a:t>
            </a:r>
            <a:endParaRPr lang="ru-RU" sz="1800" dirty="0">
              <a:solidFill>
                <a:schemeClr val="tx2"/>
              </a:solidFill>
            </a:endParaRPr>
          </a:p>
        </p:txBody>
      </p:sp>
      <p:pic>
        <p:nvPicPr>
          <p:cNvPr id="4" name="Рисунок 3" descr="цми.jpg"/>
          <p:cNvPicPr>
            <a:picLocks noChangeAspect="1"/>
          </p:cNvPicPr>
          <p:nvPr/>
        </p:nvPicPr>
        <p:blipFill>
          <a:blip r:embed="rId2" cstate="print"/>
          <a:stretch>
            <a:fillRect/>
          </a:stretch>
        </p:blipFill>
        <p:spPr>
          <a:xfrm>
            <a:off x="7143768" y="5262310"/>
            <a:ext cx="1529945" cy="140102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00042"/>
            <a:ext cx="8229600" cy="1066800"/>
          </a:xfrm>
        </p:spPr>
        <p:txBody>
          <a:bodyPr/>
          <a:lstStyle/>
          <a:p>
            <a:r>
              <a:rPr lang="ru-RU" b="1" dirty="0" smtClean="0">
                <a:solidFill>
                  <a:srgbClr val="FF0000"/>
                </a:solidFill>
                <a:effectLst>
                  <a:outerShdw blurRad="38100" dist="38100" dir="2700000" algn="tl">
                    <a:srgbClr val="000000">
                      <a:alpha val="43137"/>
                    </a:srgbClr>
                  </a:outerShdw>
                </a:effectLst>
              </a:rPr>
              <a:t>Миссия</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285720" y="1643050"/>
            <a:ext cx="8229600" cy="4325112"/>
          </a:xfrm>
        </p:spPr>
        <p:txBody>
          <a:bodyPr>
            <a:normAutofit/>
          </a:bodyPr>
          <a:lstStyle/>
          <a:p>
            <a:pPr lvl="2"/>
            <a:r>
              <a:rPr lang="ru-RU" sz="2200" dirty="0" smtClean="0">
                <a:solidFill>
                  <a:schemeClr val="tx2"/>
                </a:solidFill>
              </a:rPr>
              <a:t>Возрождение традиций милосердия, оказание практической помощи здравоохранению;</a:t>
            </a:r>
          </a:p>
          <a:p>
            <a:pPr lvl="2"/>
            <a:r>
              <a:rPr lang="ru-RU" sz="2200" dirty="0" smtClean="0">
                <a:solidFill>
                  <a:schemeClr val="tx2"/>
                </a:solidFill>
              </a:rPr>
              <a:t>организация мероприятий в просветительской деятельности в сфере охраны здоровья в молодежной среде;</a:t>
            </a:r>
          </a:p>
          <a:p>
            <a:pPr lvl="2"/>
            <a:r>
              <a:rPr lang="ru-RU" sz="2200" dirty="0" smtClean="0">
                <a:solidFill>
                  <a:schemeClr val="tx2"/>
                </a:solidFill>
              </a:rPr>
              <a:t>отряд создается с целью профориентации учащихся в медицину и вовлечение их в добровольческую деятельность</a:t>
            </a:r>
          </a:p>
          <a:p>
            <a:pPr lvl="2"/>
            <a:r>
              <a:rPr lang="ru-RU" sz="2200" dirty="0" smtClean="0">
                <a:solidFill>
                  <a:schemeClr val="tx2"/>
                </a:solidFill>
              </a:rPr>
              <a:t>создание условий для развития и реализации организаторского, творческого и интеллектуального потенциала социально-активных подростков.</a:t>
            </a:r>
            <a:endParaRPr lang="ru-RU" sz="2200"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85794"/>
            <a:ext cx="8229600" cy="1066800"/>
          </a:xfrm>
        </p:spPr>
        <p:txBody>
          <a:bodyPr/>
          <a:lstStyle/>
          <a:p>
            <a:r>
              <a:rPr lang="ru-RU" b="1" dirty="0" smtClean="0">
                <a:solidFill>
                  <a:srgbClr val="FF0000"/>
                </a:solidFill>
                <a:effectLst>
                  <a:outerShdw blurRad="38100" dist="38100" dir="2700000" algn="tl">
                    <a:srgbClr val="000000">
                      <a:alpha val="43137"/>
                    </a:srgbClr>
                  </a:outerShdw>
                </a:effectLst>
              </a:rPr>
              <a:t>Направление деятельности</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457200" y="1857364"/>
            <a:ext cx="8229600" cy="3214710"/>
          </a:xfrm>
        </p:spPr>
        <p:txBody>
          <a:bodyPr>
            <a:normAutofit/>
          </a:bodyPr>
          <a:lstStyle/>
          <a:p>
            <a:r>
              <a:rPr lang="ru-RU" sz="2200" dirty="0" smtClean="0">
                <a:solidFill>
                  <a:schemeClr val="tx2"/>
                </a:solidFill>
              </a:rPr>
              <a:t>Волонтерская помощь медицинским организациям;</a:t>
            </a:r>
          </a:p>
          <a:p>
            <a:r>
              <a:rPr lang="ru-RU" sz="2200" dirty="0" smtClean="0">
                <a:solidFill>
                  <a:schemeClr val="tx2"/>
                </a:solidFill>
              </a:rPr>
              <a:t>санитарно-профилактическое просвещение населения;</a:t>
            </a:r>
          </a:p>
          <a:p>
            <a:r>
              <a:rPr lang="ru-RU" sz="2200" dirty="0" smtClean="0">
                <a:solidFill>
                  <a:schemeClr val="tx2"/>
                </a:solidFill>
              </a:rPr>
              <a:t>здоровый образ жизни;</a:t>
            </a:r>
          </a:p>
          <a:p>
            <a:r>
              <a:rPr lang="ru-RU" sz="2200" dirty="0" smtClean="0">
                <a:solidFill>
                  <a:schemeClr val="tx2"/>
                </a:solidFill>
              </a:rPr>
              <a:t>обучение первой помощи и сопровождение мероприятий;</a:t>
            </a:r>
          </a:p>
          <a:p>
            <a:r>
              <a:rPr lang="ru-RU" sz="2200" dirty="0" smtClean="0">
                <a:solidFill>
                  <a:schemeClr val="tx2"/>
                </a:solidFill>
              </a:rPr>
              <a:t>профориентация молодежи в медицину.</a:t>
            </a:r>
          </a:p>
          <a:p>
            <a:r>
              <a:rPr lang="ru-RU" sz="2200" dirty="0" smtClean="0">
                <a:solidFill>
                  <a:schemeClr val="tx2"/>
                </a:solidFill>
              </a:rPr>
              <a:t>привлечение молодежи района в волонтерскую деятельность. </a:t>
            </a:r>
          </a:p>
          <a:p>
            <a:endParaRPr lang="ru-RU" sz="2200" dirty="0" smtClean="0">
              <a:solidFill>
                <a:schemeClr val="tx2"/>
              </a:solidFill>
            </a:endParaRPr>
          </a:p>
          <a:p>
            <a:endParaRPr lang="ru-RU" sz="2200"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71480"/>
            <a:ext cx="8229600" cy="1066800"/>
          </a:xfrm>
        </p:spPr>
        <p:txBody>
          <a:bodyPr/>
          <a:lstStyle/>
          <a:p>
            <a:r>
              <a:rPr lang="ru-RU" b="1" dirty="0" smtClean="0">
                <a:solidFill>
                  <a:srgbClr val="FF0000"/>
                </a:solidFill>
                <a:effectLst>
                  <a:outerShdw blurRad="38100" dist="38100" dir="2700000" algn="tl">
                    <a:srgbClr val="000000">
                      <a:alpha val="43137"/>
                    </a:srgbClr>
                  </a:outerShdw>
                </a:effectLst>
              </a:rPr>
              <a:t>Шаги по созданию отряда</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285720" y="1500174"/>
            <a:ext cx="8229600" cy="5072098"/>
          </a:xfrm>
        </p:spPr>
        <p:txBody>
          <a:bodyPr>
            <a:normAutofit/>
          </a:bodyPr>
          <a:lstStyle/>
          <a:p>
            <a:r>
              <a:rPr lang="ru-RU" sz="2200" dirty="0" smtClean="0">
                <a:solidFill>
                  <a:schemeClr val="accent1"/>
                </a:solidFill>
              </a:rPr>
              <a:t>Утвердить положение и приказ о создании отряда;</a:t>
            </a:r>
          </a:p>
          <a:p>
            <a:r>
              <a:rPr lang="ru-RU" sz="2200" dirty="0" smtClean="0">
                <a:solidFill>
                  <a:schemeClr val="accent1"/>
                </a:solidFill>
              </a:rPr>
              <a:t>зарегистрировать отряд;</a:t>
            </a:r>
          </a:p>
          <a:p>
            <a:r>
              <a:rPr lang="ru-RU" sz="2200" dirty="0" smtClean="0">
                <a:solidFill>
                  <a:schemeClr val="accent1"/>
                </a:solidFill>
              </a:rPr>
              <a:t>согласование с местной медицинской организацией о взаимодействии с отрядом, определение ответственного медицинского персонала для всесторонней помощи, на документальной основе;</a:t>
            </a:r>
          </a:p>
          <a:p>
            <a:r>
              <a:rPr lang="ru-RU" sz="2200" dirty="0" smtClean="0">
                <a:solidFill>
                  <a:schemeClr val="accent1"/>
                </a:solidFill>
              </a:rPr>
              <a:t>назначить командира отряда;</a:t>
            </a:r>
          </a:p>
          <a:p>
            <a:r>
              <a:rPr lang="ru-RU" sz="2200" dirty="0" smtClean="0">
                <a:solidFill>
                  <a:schemeClr val="accent1"/>
                </a:solidFill>
              </a:rPr>
              <a:t>приобретение индивидуальной экипировки с тематическим </a:t>
            </a:r>
            <a:r>
              <a:rPr lang="ru-RU" sz="2200" dirty="0" err="1" smtClean="0">
                <a:solidFill>
                  <a:schemeClr val="accent1"/>
                </a:solidFill>
              </a:rPr>
              <a:t>принтом</a:t>
            </a:r>
            <a:r>
              <a:rPr lang="ru-RU" sz="2200" dirty="0" smtClean="0">
                <a:solidFill>
                  <a:schemeClr val="accent1"/>
                </a:solidFill>
              </a:rPr>
              <a:t> (кепка, рюкзак, </a:t>
            </a:r>
            <a:r>
              <a:rPr lang="ru-RU" sz="2200" dirty="0" err="1" smtClean="0">
                <a:solidFill>
                  <a:schemeClr val="accent1"/>
                </a:solidFill>
              </a:rPr>
              <a:t>свитшот</a:t>
            </a:r>
            <a:r>
              <a:rPr lang="ru-RU" sz="2200" dirty="0" smtClean="0">
                <a:solidFill>
                  <a:schemeClr val="accent1"/>
                </a:solidFill>
              </a:rPr>
              <a:t>, футболка, жилет);</a:t>
            </a:r>
          </a:p>
          <a:p>
            <a:r>
              <a:rPr lang="ru-RU" sz="2200" dirty="0" smtClean="0">
                <a:solidFill>
                  <a:schemeClr val="accent1"/>
                </a:solidFill>
              </a:rPr>
              <a:t>приобретение канцелярии с тематическим </a:t>
            </a:r>
            <a:r>
              <a:rPr lang="ru-RU" sz="2200" dirty="0" err="1" smtClean="0">
                <a:solidFill>
                  <a:schemeClr val="accent1"/>
                </a:solidFill>
              </a:rPr>
              <a:t>принтом</a:t>
            </a:r>
            <a:r>
              <a:rPr lang="ru-RU" sz="2200" dirty="0" smtClean="0">
                <a:solidFill>
                  <a:schemeClr val="accent1"/>
                </a:solidFill>
              </a:rPr>
              <a:t> (блокнот, папка, ручка, маркеры, бумага);</a:t>
            </a:r>
          </a:p>
          <a:p>
            <a:r>
              <a:rPr lang="ru-RU" sz="2200" dirty="0" smtClean="0">
                <a:solidFill>
                  <a:schemeClr val="accent1"/>
                </a:solidFill>
              </a:rPr>
              <a:t>закупка медицинской атрибутики (аптечка первой помощи).</a:t>
            </a:r>
          </a:p>
          <a:p>
            <a:endParaRPr lang="ru-RU" sz="2200" dirty="0" smtClean="0">
              <a:solidFill>
                <a:schemeClr val="accent1"/>
              </a:solidFill>
            </a:endParaRPr>
          </a:p>
          <a:p>
            <a:endParaRPr lang="ru-RU" sz="2200" dirty="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29600" cy="1066800"/>
          </a:xfrm>
        </p:spPr>
        <p:txBody>
          <a:bodyPr/>
          <a:lstStyle/>
          <a:p>
            <a:r>
              <a:rPr lang="ru-RU" b="1" dirty="0" smtClean="0">
                <a:solidFill>
                  <a:srgbClr val="FF0000"/>
                </a:solidFill>
                <a:effectLst>
                  <a:outerShdw blurRad="38100" dist="38100" dir="2700000" algn="tl">
                    <a:srgbClr val="000000">
                      <a:alpha val="43137"/>
                    </a:srgbClr>
                  </a:outerShdw>
                </a:effectLst>
              </a:rPr>
              <a:t>Поощрение волонтера</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428596" y="1714488"/>
            <a:ext cx="8229600" cy="4325112"/>
          </a:xfrm>
        </p:spPr>
        <p:txBody>
          <a:bodyPr>
            <a:normAutofit/>
          </a:bodyPr>
          <a:lstStyle/>
          <a:p>
            <a:r>
              <a:rPr lang="ru-RU" sz="2200" dirty="0" smtClean="0">
                <a:solidFill>
                  <a:schemeClr val="tx2"/>
                </a:solidFill>
              </a:rPr>
              <a:t>Объявление благодарности приказом по школе, награждение грамотами;</a:t>
            </a:r>
          </a:p>
          <a:p>
            <a:r>
              <a:rPr lang="ru-RU" sz="2200" dirty="0" smtClean="0">
                <a:solidFill>
                  <a:schemeClr val="tx2"/>
                </a:solidFill>
              </a:rPr>
              <a:t>вручение подарков и сувениров;</a:t>
            </a:r>
          </a:p>
          <a:p>
            <a:r>
              <a:rPr lang="ru-RU" sz="2200" dirty="0" smtClean="0">
                <a:solidFill>
                  <a:schemeClr val="tx2"/>
                </a:solidFill>
              </a:rPr>
              <a:t>участие в выездных семинарах, профильных сменах, туристических поездках;</a:t>
            </a:r>
          </a:p>
          <a:p>
            <a:r>
              <a:rPr lang="ru-RU" sz="2200" dirty="0" smtClean="0">
                <a:solidFill>
                  <a:schemeClr val="tx2"/>
                </a:solidFill>
              </a:rPr>
              <a:t>выдача эксклюзивного </a:t>
            </a:r>
            <a:r>
              <a:rPr lang="ru-RU" sz="2200" dirty="0" err="1" smtClean="0">
                <a:solidFill>
                  <a:schemeClr val="tx2"/>
                </a:solidFill>
              </a:rPr>
              <a:t>мерча</a:t>
            </a:r>
            <a:r>
              <a:rPr lang="ru-RU" sz="2200" dirty="0" smtClean="0">
                <a:solidFill>
                  <a:schemeClr val="tx2"/>
                </a:solidFill>
              </a:rPr>
              <a:t>;</a:t>
            </a:r>
          </a:p>
          <a:p>
            <a:r>
              <a:rPr lang="ru-RU" sz="2200" dirty="0" smtClean="0">
                <a:solidFill>
                  <a:schemeClr val="tx2"/>
                </a:solidFill>
              </a:rPr>
              <a:t>публикация достижений участника.</a:t>
            </a:r>
          </a:p>
          <a:p>
            <a:endParaRPr lang="ru-RU" sz="2200" dirty="0">
              <a:solidFill>
                <a:schemeClr val="accen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28604"/>
            <a:ext cx="8229600" cy="852486"/>
          </a:xfrm>
        </p:spPr>
        <p:txBody>
          <a:bodyPr/>
          <a:lstStyle/>
          <a:p>
            <a:r>
              <a:rPr lang="ru-RU" b="1" dirty="0" smtClean="0">
                <a:solidFill>
                  <a:srgbClr val="FF0000"/>
                </a:solidFill>
                <a:effectLst>
                  <a:outerShdw blurRad="38100" dist="38100" dir="2700000" algn="tl">
                    <a:srgbClr val="000000">
                      <a:alpha val="43137"/>
                    </a:srgbClr>
                  </a:outerShdw>
                </a:effectLst>
              </a:rPr>
              <a:t>Типовой план работы</a:t>
            </a:r>
            <a:endParaRPr lang="ru-RU" b="1" dirty="0">
              <a:solidFill>
                <a:srgbClr val="FF0000"/>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357158" y="1142984"/>
            <a:ext cx="8229600" cy="5715016"/>
          </a:xfrm>
        </p:spPr>
        <p:txBody>
          <a:bodyPr>
            <a:normAutofit/>
          </a:bodyPr>
          <a:lstStyle/>
          <a:p>
            <a:pPr algn="ctr">
              <a:buNone/>
            </a:pPr>
            <a:r>
              <a:rPr lang="ru-RU" sz="1800" b="1" dirty="0" smtClean="0">
                <a:solidFill>
                  <a:schemeClr val="tx2"/>
                </a:solidFill>
              </a:rPr>
              <a:t>План деятельности молодежного отряда </a:t>
            </a:r>
          </a:p>
          <a:p>
            <a:pPr algn="ctr">
              <a:buNone/>
            </a:pPr>
            <a:r>
              <a:rPr lang="ru-RU" sz="1800" b="1" dirty="0" smtClean="0">
                <a:solidFill>
                  <a:schemeClr val="tx2"/>
                </a:solidFill>
              </a:rPr>
              <a:t>волонтеров-медиков «Мед Друг» </a:t>
            </a:r>
            <a:r>
              <a:rPr lang="ru-RU" sz="1800" b="1" smtClean="0">
                <a:solidFill>
                  <a:schemeClr val="tx2"/>
                </a:solidFill>
              </a:rPr>
              <a:t>на </a:t>
            </a:r>
            <a:r>
              <a:rPr lang="ru-RU" sz="1800" b="1" smtClean="0">
                <a:solidFill>
                  <a:schemeClr val="tx2"/>
                </a:solidFill>
              </a:rPr>
              <a:t>2020-21 </a:t>
            </a:r>
            <a:r>
              <a:rPr lang="ru-RU" sz="1800" b="1" dirty="0" smtClean="0">
                <a:solidFill>
                  <a:schemeClr val="tx2"/>
                </a:solidFill>
              </a:rPr>
              <a:t>год.</a:t>
            </a:r>
            <a:r>
              <a:rPr lang="ru-RU" sz="2000" dirty="0" smtClean="0"/>
              <a:t/>
            </a:r>
            <a:br>
              <a:rPr lang="ru-RU" sz="2000" dirty="0" smtClean="0"/>
            </a:br>
            <a:endParaRPr lang="ru-RU" sz="2000" dirty="0"/>
          </a:p>
        </p:txBody>
      </p:sp>
      <p:graphicFrame>
        <p:nvGraphicFramePr>
          <p:cNvPr id="4" name="Таблица 3"/>
          <p:cNvGraphicFramePr>
            <a:graphicFrameLocks noGrp="1"/>
          </p:cNvGraphicFramePr>
          <p:nvPr>
            <p:extLst>
              <p:ext uri="{D42A27DB-BD31-4B8C-83A1-F6EECF244321}">
                <p14:modId xmlns:p14="http://schemas.microsoft.com/office/powerpoint/2010/main" val="3502894748"/>
              </p:ext>
            </p:extLst>
          </p:nvPr>
        </p:nvGraphicFramePr>
        <p:xfrm>
          <a:off x="571472" y="2000240"/>
          <a:ext cx="8143932" cy="4535118"/>
        </p:xfrm>
        <a:graphic>
          <a:graphicData uri="http://schemas.openxmlformats.org/drawingml/2006/table">
            <a:tbl>
              <a:tblPr firstRow="1" bandRow="1">
                <a:tableStyleId>{2D5ABB26-0587-4C30-8999-92F81FD0307C}</a:tableStyleId>
              </a:tblPr>
              <a:tblGrid>
                <a:gridCol w="785818">
                  <a:extLst>
                    <a:ext uri="{9D8B030D-6E8A-4147-A177-3AD203B41FA5}">
                      <a16:colId xmlns:a16="http://schemas.microsoft.com/office/drawing/2014/main" val="20000"/>
                    </a:ext>
                  </a:extLst>
                </a:gridCol>
                <a:gridCol w="4000528">
                  <a:extLst>
                    <a:ext uri="{9D8B030D-6E8A-4147-A177-3AD203B41FA5}">
                      <a16:colId xmlns:a16="http://schemas.microsoft.com/office/drawing/2014/main" val="20001"/>
                    </a:ext>
                  </a:extLst>
                </a:gridCol>
                <a:gridCol w="3357586">
                  <a:extLst>
                    <a:ext uri="{9D8B030D-6E8A-4147-A177-3AD203B41FA5}">
                      <a16:colId xmlns:a16="http://schemas.microsoft.com/office/drawing/2014/main" val="20002"/>
                    </a:ext>
                  </a:extLst>
                </a:gridCol>
              </a:tblGrid>
              <a:tr h="370840">
                <a:tc>
                  <a:txBody>
                    <a:bodyPr/>
                    <a:lstStyle/>
                    <a:p>
                      <a:pPr algn="ctr"/>
                      <a:r>
                        <a:rPr lang="ru-RU" sz="1400" b="1" dirty="0" smtClean="0"/>
                        <a:t>№ </a:t>
                      </a:r>
                      <a:r>
                        <a:rPr lang="ru-RU" sz="1400" b="1" dirty="0" err="1" smtClean="0"/>
                        <a:t>п</a:t>
                      </a:r>
                      <a:r>
                        <a:rPr lang="ru-RU" sz="1400" b="1" dirty="0" smtClean="0"/>
                        <a:t>/</a:t>
                      </a:r>
                      <a:r>
                        <a:rPr lang="ru-RU" sz="1400" b="1" dirty="0" err="1" smtClean="0"/>
                        <a:t>п</a:t>
                      </a:r>
                      <a:endParaRPr lang="ru-RU"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400" b="1" dirty="0" smtClean="0"/>
                        <a:t>Мероприятие</a:t>
                      </a:r>
                      <a:endParaRPr lang="ru-RU"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400" b="1" dirty="0" smtClean="0"/>
                        <a:t>Сроки проведения</a:t>
                      </a:r>
                      <a:endParaRPr lang="ru-RU"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ru-RU" sz="1400" dirty="0" smtClean="0"/>
                        <a:t>1</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Утверждение приказа и положения молодежного отряда </a:t>
                      </a:r>
                      <a:endParaRPr lang="ru-RU" sz="1400" dirty="0">
                        <a:effectLst/>
                        <a:latin typeface="+mn-lt"/>
                        <a:ea typeface="Times New Roman" panose="02020603050405020304" pitchFamily="18" charset="0"/>
                      </a:endParaRPr>
                    </a:p>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волонтеров-медиков «Мед Друг»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a:solidFill>
                            <a:srgbClr val="000000"/>
                          </a:solidFill>
                          <a:effectLst/>
                          <a:latin typeface="+mn-lt"/>
                          <a:ea typeface="Times New Roman" panose="02020603050405020304" pitchFamily="18" charset="0"/>
                        </a:rPr>
                        <a:t>август-сентябрь 2020 г. </a:t>
                      </a:r>
                      <a:endParaRPr lang="ru-RU"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lang="ru-RU" sz="1400" dirty="0" smtClean="0"/>
                        <a:t>2</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Составление плана работы по реализации проекта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a:solidFill>
                            <a:srgbClr val="000000"/>
                          </a:solidFill>
                          <a:effectLst/>
                          <a:latin typeface="+mn-lt"/>
                          <a:ea typeface="Times New Roman" panose="02020603050405020304" pitchFamily="18" charset="0"/>
                        </a:rPr>
                        <a:t>сентябрь 2020 г. </a:t>
                      </a:r>
                      <a:endParaRPr lang="ru-RU"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46804">
                <a:tc>
                  <a:txBody>
                    <a:bodyPr/>
                    <a:lstStyle/>
                    <a:p>
                      <a:pPr algn="ctr"/>
                      <a:r>
                        <a:rPr lang="ru-RU" sz="1400" dirty="0" smtClean="0"/>
                        <a:t>3</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Тренировочные (теоретические и практические) занятия с членами</a:t>
                      </a:r>
                      <a:br>
                        <a:rPr lang="ru-RU" sz="1400" kern="1200" dirty="0">
                          <a:solidFill>
                            <a:srgbClr val="000000"/>
                          </a:solidFill>
                          <a:effectLst/>
                          <a:latin typeface="+mn-lt"/>
                          <a:ea typeface="Times New Roman" panose="02020603050405020304" pitchFamily="18" charset="0"/>
                        </a:rPr>
                      </a:br>
                      <a:r>
                        <a:rPr lang="ru-RU" sz="1400" kern="1200" dirty="0">
                          <a:solidFill>
                            <a:srgbClr val="000000"/>
                          </a:solidFill>
                          <a:effectLst/>
                          <a:latin typeface="+mn-lt"/>
                          <a:ea typeface="Times New Roman" panose="02020603050405020304" pitchFamily="18" charset="0"/>
                        </a:rPr>
                        <a:t>волонтерской команды с участием  ответственного медицинского персонала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a:solidFill>
                            <a:srgbClr val="000000"/>
                          </a:solidFill>
                          <a:effectLst/>
                          <a:latin typeface="+mn-lt"/>
                          <a:ea typeface="Times New Roman" panose="02020603050405020304" pitchFamily="18" charset="0"/>
                        </a:rPr>
                        <a:t>В течение года  </a:t>
                      </a:r>
                      <a:endParaRPr lang="ru-RU"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143008">
                <a:tc>
                  <a:txBody>
                    <a:bodyPr/>
                    <a:lstStyle/>
                    <a:p>
                      <a:pPr algn="ctr"/>
                      <a:r>
                        <a:rPr lang="ru-RU" sz="1400" dirty="0" smtClean="0"/>
                        <a:t>4</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Проведение членами волонтерской команды тренингов, ролевых игр</a:t>
                      </a:r>
                      <a:br>
                        <a:rPr lang="ru-RU" sz="1400" kern="1200" dirty="0">
                          <a:solidFill>
                            <a:srgbClr val="000000"/>
                          </a:solidFill>
                          <a:effectLst/>
                          <a:latin typeface="+mn-lt"/>
                          <a:ea typeface="Times New Roman" panose="02020603050405020304" pitchFamily="18" charset="0"/>
                        </a:rPr>
                      </a:br>
                      <a:r>
                        <a:rPr lang="ru-RU" sz="1400" kern="1200" dirty="0">
                          <a:solidFill>
                            <a:srgbClr val="000000"/>
                          </a:solidFill>
                          <a:effectLst/>
                          <a:latin typeface="+mn-lt"/>
                          <a:ea typeface="Times New Roman" panose="02020603050405020304" pitchFamily="18" charset="0"/>
                        </a:rPr>
                        <a:t>и других интерактивных мероприятий, направленных на</a:t>
                      </a:r>
                      <a:br>
                        <a:rPr lang="ru-RU" sz="1400" kern="1200" dirty="0">
                          <a:solidFill>
                            <a:srgbClr val="000000"/>
                          </a:solidFill>
                          <a:effectLst/>
                          <a:latin typeface="+mn-lt"/>
                          <a:ea typeface="Times New Roman" panose="02020603050405020304" pitchFamily="18" charset="0"/>
                        </a:rPr>
                      </a:br>
                      <a:r>
                        <a:rPr lang="ru-RU" sz="1400" kern="1200" dirty="0" err="1">
                          <a:solidFill>
                            <a:srgbClr val="000000"/>
                          </a:solidFill>
                          <a:effectLst/>
                          <a:latin typeface="+mn-lt"/>
                          <a:ea typeface="Times New Roman" panose="02020603050405020304" pitchFamily="18" charset="0"/>
                        </a:rPr>
                        <a:t>здоровьесбережение</a:t>
                      </a:r>
                      <a:r>
                        <a:rPr lang="ru-RU" sz="1400" kern="1200" dirty="0">
                          <a:solidFill>
                            <a:srgbClr val="000000"/>
                          </a:solidFill>
                          <a:effectLst/>
                          <a:latin typeface="+mn-lt"/>
                          <a:ea typeface="Times New Roman" panose="02020603050405020304" pitchFamily="18" charset="0"/>
                        </a:rPr>
                        <a:t> и  ЗОЖ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В течение года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84834">
                <a:tc>
                  <a:txBody>
                    <a:bodyPr/>
                    <a:lstStyle/>
                    <a:p>
                      <a:pPr algn="ctr"/>
                      <a:r>
                        <a:rPr lang="ru-RU" sz="1400" dirty="0" smtClean="0"/>
                        <a:t>5</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a:solidFill>
                            <a:srgbClr val="000000"/>
                          </a:solidFill>
                          <a:effectLst/>
                          <a:latin typeface="+mn-lt"/>
                          <a:ea typeface="Times New Roman" panose="02020603050405020304" pitchFamily="18" charset="0"/>
                        </a:rPr>
                        <a:t>Всероссийская акция, приуроченная ко Всемирному дню больного</a:t>
                      </a:r>
                      <a:endParaRPr lang="ru-RU"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1400"/>
                        </a:spcBef>
                        <a:spcAft>
                          <a:spcPts val="0"/>
                        </a:spcAft>
                      </a:pPr>
                      <a:r>
                        <a:rPr lang="ru-RU" sz="1400" kern="1200" dirty="0">
                          <a:solidFill>
                            <a:srgbClr val="000000"/>
                          </a:solidFill>
                          <a:effectLst/>
                          <a:latin typeface="+mn-lt"/>
                          <a:ea typeface="Times New Roman" panose="02020603050405020304" pitchFamily="18" charset="0"/>
                        </a:rPr>
                        <a:t>8-11 февраля 2021г. </a:t>
                      </a:r>
                      <a:endParaRPr lang="ru-RU"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4290"/>
            <a:ext cx="8229600" cy="785794"/>
          </a:xfrm>
        </p:spPr>
        <p:txBody>
          <a:bodyPr/>
          <a:lstStyle/>
          <a:p>
            <a:r>
              <a:rPr lang="ru-RU" b="1" dirty="0" smtClean="0">
                <a:solidFill>
                  <a:srgbClr val="FF0000"/>
                </a:solidFill>
                <a:effectLst>
                  <a:outerShdw blurRad="38100" dist="38100" dir="2700000" algn="tl">
                    <a:srgbClr val="000000">
                      <a:alpha val="43137"/>
                    </a:srgbClr>
                  </a:outerShdw>
                </a:effectLst>
              </a:rPr>
              <a:t>Типовой план работы</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2798783735"/>
              </p:ext>
            </p:extLst>
          </p:nvPr>
        </p:nvGraphicFramePr>
        <p:xfrm>
          <a:off x="285720" y="928670"/>
          <a:ext cx="8429684" cy="5676392"/>
        </p:xfrm>
        <a:graphic>
          <a:graphicData uri="http://schemas.openxmlformats.org/drawingml/2006/table">
            <a:tbl>
              <a:tblPr firstRow="1" bandRow="1">
                <a:tableStyleId>{2D5ABB26-0587-4C30-8999-92F81FD0307C}</a:tableStyleId>
              </a:tblPr>
              <a:tblGrid>
                <a:gridCol w="714380">
                  <a:extLst>
                    <a:ext uri="{9D8B030D-6E8A-4147-A177-3AD203B41FA5}">
                      <a16:colId xmlns:a16="http://schemas.microsoft.com/office/drawing/2014/main" val="20000"/>
                    </a:ext>
                  </a:extLst>
                </a:gridCol>
                <a:gridCol w="5572164">
                  <a:extLst>
                    <a:ext uri="{9D8B030D-6E8A-4147-A177-3AD203B41FA5}">
                      <a16:colId xmlns:a16="http://schemas.microsoft.com/office/drawing/2014/main" val="20001"/>
                    </a:ext>
                  </a:extLst>
                </a:gridCol>
                <a:gridCol w="2143140">
                  <a:extLst>
                    <a:ext uri="{9D8B030D-6E8A-4147-A177-3AD203B41FA5}">
                      <a16:colId xmlns:a16="http://schemas.microsoft.com/office/drawing/2014/main" val="20002"/>
                    </a:ext>
                  </a:extLst>
                </a:gridCol>
              </a:tblGrid>
              <a:tr h="500066">
                <a:tc>
                  <a:txBody>
                    <a:bodyPr/>
                    <a:lstStyle/>
                    <a:p>
                      <a:r>
                        <a:rPr lang="ru-RU" sz="1400" dirty="0" smtClean="0"/>
                        <a:t>6</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Разработка раздаточных буклетов  по тематике о вреде слабоалкогольных  напитков «МИФЫ И РЕАЛЬНОСТЬ»,</a:t>
                      </a:r>
                      <a:endParaRPr lang="ru-RU" sz="1200" dirty="0">
                        <a:effectLst/>
                        <a:latin typeface="+mn-lt"/>
                        <a:ea typeface="Times New Roman" panose="02020603050405020304" pitchFamily="18" charset="0"/>
                      </a:endParaRPr>
                    </a:p>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«Курить - здоровью вредить».</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Март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99402">
                <a:tc>
                  <a:txBody>
                    <a:bodyPr/>
                    <a:lstStyle/>
                    <a:p>
                      <a:r>
                        <a:rPr lang="ru-RU" sz="1400" dirty="0" smtClean="0"/>
                        <a:t>7</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Беседа  ««МИФЫ И РЕАЛЬНОСТЬ» , «Курить -здоровью вредить».</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Март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ru-RU" sz="1400" dirty="0" smtClean="0"/>
                        <a:t>8</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День единых действий в рамках Всероссийской акции «Следуй за мной! </a:t>
                      </a:r>
                      <a:r>
                        <a:rPr lang="en-US" sz="1200" kern="1200" dirty="0">
                          <a:solidFill>
                            <a:srgbClr val="000000"/>
                          </a:solidFill>
                          <a:effectLst/>
                          <a:latin typeface="+mn-lt"/>
                          <a:ea typeface="Times New Roman" panose="02020603050405020304" pitchFamily="18" charset="0"/>
                        </a:rPr>
                        <a:t>#</a:t>
                      </a:r>
                      <a:r>
                        <a:rPr lang="ru-RU" sz="1200" kern="1200" dirty="0" err="1">
                          <a:solidFill>
                            <a:srgbClr val="000000"/>
                          </a:solidFill>
                          <a:effectLst/>
                          <a:latin typeface="+mn-lt"/>
                          <a:ea typeface="Times New Roman" panose="02020603050405020304" pitchFamily="18" charset="0"/>
                        </a:rPr>
                        <a:t>Яответсвенныйдоктор</a:t>
                      </a:r>
                      <a:r>
                        <a:rPr lang="ru-RU" sz="1200" kern="1200" dirty="0">
                          <a:solidFill>
                            <a:srgbClr val="000000"/>
                          </a:solidFill>
                          <a:effectLst/>
                          <a:latin typeface="+mn-lt"/>
                          <a:ea typeface="Times New Roman" panose="02020603050405020304" pitchFamily="18" charset="0"/>
                        </a:rPr>
                        <a:t>»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Апрель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ru-RU" sz="1400" dirty="0" smtClean="0"/>
                        <a:t>9</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Всероссийская акция  «Будь здоров!»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Апрель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ru-RU" sz="1400" dirty="0" smtClean="0"/>
                        <a:t>10</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Информационный </a:t>
                      </a:r>
                      <a:r>
                        <a:rPr lang="ru-RU" sz="1200" kern="1200" dirty="0" err="1">
                          <a:solidFill>
                            <a:srgbClr val="000000"/>
                          </a:solidFill>
                          <a:effectLst/>
                          <a:latin typeface="+mn-lt"/>
                          <a:ea typeface="Times New Roman" panose="02020603050405020304" pitchFamily="18" charset="0"/>
                        </a:rPr>
                        <a:t>час«Как</a:t>
                      </a:r>
                      <a:r>
                        <a:rPr lang="ru-RU" sz="1200" kern="1200" dirty="0">
                          <a:solidFill>
                            <a:srgbClr val="000000"/>
                          </a:solidFill>
                          <a:effectLst/>
                          <a:latin typeface="+mn-lt"/>
                          <a:ea typeface="Times New Roman" panose="02020603050405020304" pitchFamily="18" charset="0"/>
                        </a:rPr>
                        <a:t> сказать наркотикам «Нет!»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Май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r>
                        <a:rPr lang="ru-RU" sz="1400" dirty="0" smtClean="0"/>
                        <a:t>11</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День единых действий, приуроченный ко Дню  Победы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Май 2021г.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r>
                        <a:rPr lang="ru-RU" sz="1400" dirty="0" smtClean="0"/>
                        <a:t>12</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Всероссийская акция СТОП/ВИЧ/СПИД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Май 2021, декабрь 2020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r>
                        <a:rPr lang="ru-RU" sz="1400" dirty="0" smtClean="0"/>
                        <a:t>13</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Всероссийская акция «Здоровое Сердце»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25-29 сентября 2020г.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r>
                        <a:rPr lang="ru-RU" sz="1400" dirty="0" smtClean="0"/>
                        <a:t>14</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Акция, приуроченная к всемирному дню первой помощи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Сентябрь  2020г.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r>
                        <a:rPr lang="ru-RU" sz="1400" dirty="0" smtClean="0"/>
                        <a:t>15</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Всероссийская  акция по профилактике  </a:t>
                      </a:r>
                      <a:r>
                        <a:rPr lang="ru-RU" sz="1200" kern="1200" dirty="0" err="1">
                          <a:solidFill>
                            <a:srgbClr val="000000"/>
                          </a:solidFill>
                          <a:effectLst/>
                          <a:latin typeface="+mn-lt"/>
                          <a:ea typeface="Times New Roman" panose="02020603050405020304" pitchFamily="18" charset="0"/>
                        </a:rPr>
                        <a:t>йододефицитных</a:t>
                      </a:r>
                      <a:r>
                        <a:rPr lang="ru-RU" sz="1200" kern="1200" dirty="0">
                          <a:solidFill>
                            <a:srgbClr val="000000"/>
                          </a:solidFill>
                          <a:effectLst/>
                          <a:latin typeface="+mn-lt"/>
                          <a:ea typeface="Times New Roman" panose="02020603050405020304" pitchFamily="18" charset="0"/>
                        </a:rPr>
                        <a:t> заболеваний  «</a:t>
                      </a:r>
                      <a:r>
                        <a:rPr lang="ru-RU" sz="1200" kern="1200" dirty="0" err="1">
                          <a:solidFill>
                            <a:srgbClr val="000000"/>
                          </a:solidFill>
                          <a:effectLst/>
                          <a:latin typeface="+mn-lt"/>
                          <a:ea typeface="Times New Roman" panose="02020603050405020304" pitchFamily="18" charset="0"/>
                        </a:rPr>
                        <a:t>Соль+йод</a:t>
                      </a:r>
                      <a:r>
                        <a:rPr lang="ru-RU" sz="1200" kern="1200" dirty="0">
                          <a:solidFill>
                            <a:srgbClr val="000000"/>
                          </a:solidFill>
                          <a:effectLst/>
                          <a:latin typeface="+mn-lt"/>
                          <a:ea typeface="Times New Roman" panose="02020603050405020304" pitchFamily="18" charset="0"/>
                        </a:rPr>
                        <a:t>:</a:t>
                      </a:r>
                      <a:r>
                        <a:rPr lang="en-US" sz="1200" kern="1200" dirty="0">
                          <a:solidFill>
                            <a:srgbClr val="000000"/>
                          </a:solidFill>
                          <a:effectLst/>
                          <a:latin typeface="+mn-lt"/>
                          <a:ea typeface="Times New Roman" panose="02020603050405020304" pitchFamily="18" charset="0"/>
                        </a:rPr>
                        <a:t>IQ</a:t>
                      </a:r>
                      <a:r>
                        <a:rPr lang="ru-RU" sz="1200" kern="1200" dirty="0">
                          <a:solidFill>
                            <a:srgbClr val="000000"/>
                          </a:solidFill>
                          <a:effectLst/>
                          <a:latin typeface="+mn-lt"/>
                          <a:ea typeface="Times New Roman" panose="02020603050405020304" pitchFamily="18" charset="0"/>
                        </a:rPr>
                        <a:t>-сбережет!»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 Ноябрь 2020г.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0840">
                <a:tc>
                  <a:txBody>
                    <a:bodyPr/>
                    <a:lstStyle/>
                    <a:p>
                      <a:r>
                        <a:rPr lang="ru-RU" sz="1400" dirty="0" smtClean="0"/>
                        <a:t>16</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Всемирный день добровольца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Декабрь 2020г.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0840">
                <a:tc>
                  <a:txBody>
                    <a:bodyPr/>
                    <a:lstStyle/>
                    <a:p>
                      <a:r>
                        <a:rPr lang="ru-RU" sz="1400" dirty="0" smtClean="0"/>
                        <a:t>17</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Программа профориентации школьников в медицину через  медицинское добровольчество.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 течение года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70840">
                <a:tc>
                  <a:txBody>
                    <a:bodyPr/>
                    <a:lstStyle/>
                    <a:p>
                      <a:r>
                        <a:rPr lang="ru-RU" sz="1400" dirty="0" smtClean="0"/>
                        <a:t>18</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Обучение волонтеров в дистанционной программе.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 течение года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70840">
                <a:tc>
                  <a:txBody>
                    <a:bodyPr/>
                    <a:lstStyle/>
                    <a:p>
                      <a:r>
                        <a:rPr lang="ru-RU" sz="1400" dirty="0" smtClean="0"/>
                        <a:t>19</a:t>
                      </a:r>
                      <a:endParaRPr lang="ru-RU"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a:solidFill>
                            <a:srgbClr val="000000"/>
                          </a:solidFill>
                          <a:effectLst/>
                          <a:latin typeface="+mn-lt"/>
                          <a:ea typeface="Times New Roman" panose="02020603050405020304" pitchFamily="18" charset="0"/>
                        </a:rPr>
                        <a:t>«Заряжайся на здоровье»- организация массовых зарядок в школе, волонтерами учащихся в школе. </a:t>
                      </a:r>
                      <a:endParaRPr lang="ru-RU"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Bef>
                          <a:spcPts val="1400"/>
                        </a:spcBef>
                        <a:spcAft>
                          <a:spcPts val="0"/>
                        </a:spcAft>
                      </a:pPr>
                      <a:r>
                        <a:rPr lang="ru-RU" sz="1200" kern="1200" dirty="0">
                          <a:solidFill>
                            <a:srgbClr val="000000"/>
                          </a:solidFill>
                          <a:effectLst/>
                          <a:latin typeface="+mn-lt"/>
                          <a:ea typeface="Times New Roman" panose="02020603050405020304" pitchFamily="18" charset="0"/>
                        </a:rPr>
                        <a:t>В течение года </a:t>
                      </a:r>
                      <a:endParaRPr lang="ru-RU" sz="12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500042"/>
            <a:ext cx="8229600" cy="785818"/>
          </a:xfrm>
        </p:spPr>
        <p:txBody>
          <a:bodyPr>
            <a:noAutofit/>
          </a:bodyPr>
          <a:lstStyle/>
          <a:p>
            <a:r>
              <a:rPr lang="ru-RU" sz="3000" b="1" dirty="0" smtClean="0">
                <a:solidFill>
                  <a:srgbClr val="FF0000"/>
                </a:solidFill>
                <a:effectLst>
                  <a:outerShdw blurRad="38100" dist="38100" dir="2700000" algn="tl">
                    <a:srgbClr val="000000">
                      <a:alpha val="43137"/>
                    </a:srgbClr>
                  </a:outerShdw>
                </a:effectLst>
              </a:rPr>
              <a:t>Смета расходов на создание волонтерского отряда «Мед Друг»</a:t>
            </a:r>
            <a:endParaRPr lang="ru-RU" sz="3000" b="1" dirty="0">
              <a:solidFill>
                <a:srgbClr val="FF0000"/>
              </a:solidFill>
              <a:effectLst>
                <a:outerShdw blurRad="38100" dist="38100" dir="2700000" algn="tl">
                  <a:srgbClr val="000000">
                    <a:alpha val="43137"/>
                  </a:srgbClr>
                </a:outerShdw>
              </a:effectLst>
            </a:endParaRPr>
          </a:p>
        </p:txBody>
      </p:sp>
      <p:graphicFrame>
        <p:nvGraphicFramePr>
          <p:cNvPr id="4" name="Содержимое 3"/>
          <p:cNvGraphicFramePr>
            <a:graphicFrameLocks noGrp="1"/>
          </p:cNvGraphicFramePr>
          <p:nvPr>
            <p:ph idx="1"/>
          </p:nvPr>
        </p:nvGraphicFramePr>
        <p:xfrm>
          <a:off x="285720" y="1500174"/>
          <a:ext cx="8229600" cy="5147948"/>
        </p:xfrm>
        <a:graphic>
          <a:graphicData uri="http://schemas.openxmlformats.org/drawingml/2006/table">
            <a:tbl>
              <a:tblPr firstRow="1" bandRow="1">
                <a:tableStyleId>{5C22544A-7EE6-4342-B048-85BDC9FD1C3A}</a:tableStyleId>
              </a:tblPr>
              <a:tblGrid>
                <a:gridCol w="857256">
                  <a:extLst>
                    <a:ext uri="{9D8B030D-6E8A-4147-A177-3AD203B41FA5}">
                      <a16:colId xmlns:a16="http://schemas.microsoft.com/office/drawing/2014/main" val="20000"/>
                    </a:ext>
                  </a:extLst>
                </a:gridCol>
                <a:gridCol w="3071834">
                  <a:extLst>
                    <a:ext uri="{9D8B030D-6E8A-4147-A177-3AD203B41FA5}">
                      <a16:colId xmlns:a16="http://schemas.microsoft.com/office/drawing/2014/main" val="20001"/>
                    </a:ext>
                  </a:extLst>
                </a:gridCol>
                <a:gridCol w="1214446">
                  <a:extLst>
                    <a:ext uri="{9D8B030D-6E8A-4147-A177-3AD203B41FA5}">
                      <a16:colId xmlns:a16="http://schemas.microsoft.com/office/drawing/2014/main" val="20002"/>
                    </a:ext>
                  </a:extLst>
                </a:gridCol>
                <a:gridCol w="1428760">
                  <a:extLst>
                    <a:ext uri="{9D8B030D-6E8A-4147-A177-3AD203B41FA5}">
                      <a16:colId xmlns:a16="http://schemas.microsoft.com/office/drawing/2014/main" val="20003"/>
                    </a:ext>
                  </a:extLst>
                </a:gridCol>
                <a:gridCol w="1657304">
                  <a:extLst>
                    <a:ext uri="{9D8B030D-6E8A-4147-A177-3AD203B41FA5}">
                      <a16:colId xmlns:a16="http://schemas.microsoft.com/office/drawing/2014/main" val="20004"/>
                    </a:ext>
                  </a:extLst>
                </a:gridCol>
              </a:tblGrid>
              <a:tr h="428628">
                <a:tc>
                  <a:txBody>
                    <a:bodyPr/>
                    <a:lstStyle/>
                    <a:p>
                      <a:r>
                        <a:rPr lang="ru-RU" sz="1400" dirty="0" smtClean="0">
                          <a:solidFill>
                            <a:schemeClr val="tx1"/>
                          </a:solidFill>
                        </a:rPr>
                        <a:t>№</a:t>
                      </a:r>
                      <a:r>
                        <a:rPr lang="ru-RU" sz="1400" baseline="0" dirty="0" smtClean="0">
                          <a:solidFill>
                            <a:schemeClr val="tx1"/>
                          </a:solidFill>
                        </a:rPr>
                        <a:t> </a:t>
                      </a:r>
                      <a:r>
                        <a:rPr lang="ru-RU" sz="1400" baseline="0" dirty="0" err="1" smtClean="0">
                          <a:solidFill>
                            <a:schemeClr val="tx1"/>
                          </a:solidFill>
                        </a:rPr>
                        <a:t>п</a:t>
                      </a:r>
                      <a:r>
                        <a:rPr lang="ru-RU" sz="1400" baseline="0" dirty="0" smtClean="0">
                          <a:solidFill>
                            <a:schemeClr val="tx1"/>
                          </a:solidFill>
                        </a:rPr>
                        <a:t>/</a:t>
                      </a:r>
                      <a:r>
                        <a:rPr lang="ru-RU" sz="1400" baseline="0" dirty="0" err="1" smtClean="0">
                          <a:solidFill>
                            <a:schemeClr val="tx1"/>
                          </a:solidFill>
                        </a:rPr>
                        <a:t>п</a:t>
                      </a:r>
                      <a:endParaRPr lang="ru-RU"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dirty="0" smtClean="0">
                          <a:solidFill>
                            <a:schemeClr val="tx1"/>
                          </a:solidFill>
                        </a:rPr>
                        <a:t>Наименование</a:t>
                      </a:r>
                      <a:r>
                        <a:rPr lang="ru-RU" baseline="0" dirty="0" smtClean="0">
                          <a:solidFill>
                            <a:schemeClr val="tx1"/>
                          </a:solidFill>
                        </a:rPr>
                        <a:t>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dirty="0" smtClean="0">
                          <a:solidFill>
                            <a:schemeClr val="tx1"/>
                          </a:solidFill>
                        </a:rPr>
                        <a:t>Кол-во</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dirty="0" smtClean="0">
                          <a:solidFill>
                            <a:schemeClr val="tx1"/>
                          </a:solidFill>
                        </a:rPr>
                        <a:t>Цена (р.)</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dirty="0" smtClean="0">
                          <a:solidFill>
                            <a:schemeClr val="tx1"/>
                          </a:solidFill>
                        </a:rPr>
                        <a:t>Сумма  (р.)</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r>
                        <a:rPr lang="ru-RU" dirty="0" smtClean="0">
                          <a:solidFill>
                            <a:schemeClr val="tx1"/>
                          </a:solidFill>
                        </a:rPr>
                        <a:t>1.</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Кепка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500 </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dirty="0">
                          <a:latin typeface="+mn-lt"/>
                          <a:ea typeface="Times New Roman"/>
                        </a:rPr>
                        <a:t>5000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r>
                        <a:rPr lang="ru-RU" dirty="0" smtClean="0">
                          <a:solidFill>
                            <a:schemeClr val="tx1"/>
                          </a:solidFill>
                        </a:rPr>
                        <a:t>2.</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Рюкзак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1080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10800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0840">
                <a:tc>
                  <a:txBody>
                    <a:bodyPr/>
                    <a:lstStyle/>
                    <a:p>
                      <a:r>
                        <a:rPr lang="ru-RU" dirty="0" smtClean="0">
                          <a:solidFill>
                            <a:schemeClr val="tx1"/>
                          </a:solidFill>
                        </a:rPr>
                        <a:t>3.</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err="1" smtClean="0">
                          <a:solidFill>
                            <a:schemeClr val="tx1"/>
                          </a:solidFill>
                        </a:rPr>
                        <a:t>Свитшот</a:t>
                      </a:r>
                      <a:r>
                        <a:rPr lang="ru-RU" sz="1800" dirty="0" smtClean="0">
                          <a:solidFill>
                            <a:schemeClr val="tx1"/>
                          </a:solidFill>
                        </a:rPr>
                        <a:t>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1100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11000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70840">
                <a:tc>
                  <a:txBody>
                    <a:bodyPr/>
                    <a:lstStyle/>
                    <a:p>
                      <a:r>
                        <a:rPr lang="ru-RU" dirty="0" smtClean="0">
                          <a:solidFill>
                            <a:schemeClr val="tx1"/>
                          </a:solidFill>
                        </a:rPr>
                        <a:t>4.</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Футболка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450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4500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70840">
                <a:tc>
                  <a:txBody>
                    <a:bodyPr/>
                    <a:lstStyle/>
                    <a:p>
                      <a:r>
                        <a:rPr lang="ru-RU" dirty="0" smtClean="0">
                          <a:solidFill>
                            <a:schemeClr val="tx1"/>
                          </a:solidFill>
                        </a:rPr>
                        <a:t>5.</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Жилет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1500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15000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70840">
                <a:tc>
                  <a:txBody>
                    <a:bodyPr/>
                    <a:lstStyle/>
                    <a:p>
                      <a:r>
                        <a:rPr lang="ru-RU" dirty="0" smtClean="0">
                          <a:solidFill>
                            <a:schemeClr val="tx1"/>
                          </a:solidFill>
                        </a:rPr>
                        <a:t>6.</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Блокнот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180 </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dirty="0">
                          <a:latin typeface="+mn-lt"/>
                          <a:ea typeface="Times New Roman"/>
                        </a:rPr>
                        <a:t>1800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70840">
                <a:tc>
                  <a:txBody>
                    <a:bodyPr/>
                    <a:lstStyle/>
                    <a:p>
                      <a:r>
                        <a:rPr lang="ru-RU" dirty="0" smtClean="0">
                          <a:solidFill>
                            <a:schemeClr val="tx1"/>
                          </a:solidFill>
                        </a:rPr>
                        <a:t>7.</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Папка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250 </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2500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70840">
                <a:tc>
                  <a:txBody>
                    <a:bodyPr/>
                    <a:lstStyle/>
                    <a:p>
                      <a:r>
                        <a:rPr lang="ru-RU" dirty="0" smtClean="0">
                          <a:solidFill>
                            <a:schemeClr val="tx1"/>
                          </a:solidFill>
                        </a:rPr>
                        <a:t>8.</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Ручка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10 </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100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70840">
                <a:tc>
                  <a:txBody>
                    <a:bodyPr/>
                    <a:lstStyle/>
                    <a:p>
                      <a:r>
                        <a:rPr lang="ru-RU" dirty="0" smtClean="0">
                          <a:solidFill>
                            <a:schemeClr val="tx1"/>
                          </a:solidFill>
                        </a:rPr>
                        <a:t>9.</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Маркеры (комплект)</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60</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a:latin typeface="+mn-lt"/>
                          <a:ea typeface="Times New Roman"/>
                        </a:rPr>
                        <a:t>600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370840">
                <a:tc>
                  <a:txBody>
                    <a:bodyPr/>
                    <a:lstStyle/>
                    <a:p>
                      <a:r>
                        <a:rPr lang="ru-RU" dirty="0" smtClean="0">
                          <a:solidFill>
                            <a:schemeClr val="tx1"/>
                          </a:solidFill>
                        </a:rPr>
                        <a:t>10.</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Бумага (пачка А4)</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4</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dirty="0">
                          <a:solidFill>
                            <a:srgbClr val="000000"/>
                          </a:solidFill>
                          <a:latin typeface="+mn-lt"/>
                          <a:ea typeface="Times New Roman"/>
                        </a:rPr>
                        <a:t>280 </a:t>
                      </a:r>
                      <a:endParaRPr lang="ru-RU" sz="1800" dirty="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dirty="0">
                          <a:latin typeface="+mn-lt"/>
                          <a:ea typeface="Times New Roman"/>
                        </a:rPr>
                        <a:t>1120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370840">
                <a:tc>
                  <a:txBody>
                    <a:bodyPr/>
                    <a:lstStyle/>
                    <a:p>
                      <a:r>
                        <a:rPr lang="ru-RU" dirty="0" smtClean="0">
                          <a:solidFill>
                            <a:schemeClr val="tx1"/>
                          </a:solidFill>
                        </a:rPr>
                        <a:t>11.</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sz="1800" dirty="0" smtClean="0">
                          <a:solidFill>
                            <a:schemeClr val="tx1"/>
                          </a:solidFill>
                        </a:rPr>
                        <a:t>Аптечка первой помощи (комплект)</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10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kern="1200">
                          <a:solidFill>
                            <a:srgbClr val="000000"/>
                          </a:solidFill>
                          <a:latin typeface="+mn-lt"/>
                          <a:ea typeface="Times New Roman"/>
                        </a:rPr>
                        <a:t>450 </a:t>
                      </a:r>
                      <a:endParaRPr lang="ru-RU" sz="1800">
                        <a:latin typeface="+mn-lt"/>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Bef>
                          <a:spcPts val="1400"/>
                        </a:spcBef>
                        <a:spcAft>
                          <a:spcPts val="0"/>
                        </a:spcAft>
                      </a:pPr>
                      <a:r>
                        <a:rPr lang="ru-RU" sz="1800" dirty="0">
                          <a:latin typeface="+mn-lt"/>
                          <a:ea typeface="Times New Roman"/>
                        </a:rPr>
                        <a:t>4500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370840">
                <a:tc>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u-RU" dirty="0" smtClean="0">
                          <a:solidFill>
                            <a:schemeClr val="tx1"/>
                          </a:solidFill>
                        </a:rPr>
                        <a:t>итого</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ru-RU" sz="1800" b="1" kern="1200" dirty="0" smtClean="0">
                          <a:solidFill>
                            <a:schemeClr val="dk1"/>
                          </a:solidFill>
                          <a:latin typeface="+mn-lt"/>
                          <a:ea typeface="+mn-ea"/>
                          <a:cs typeface="+mn-cs"/>
                        </a:rPr>
                        <a:t>56920-00</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2031</TotalTime>
  <Words>703</Words>
  <Application>Microsoft Office PowerPoint</Application>
  <PresentationFormat>Экран (4:3)</PresentationFormat>
  <Paragraphs>161</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Georgia</vt:lpstr>
      <vt:lpstr>Times New Roman</vt:lpstr>
      <vt:lpstr>Trebuchet MS</vt:lpstr>
      <vt:lpstr>Wingdings 2</vt:lpstr>
      <vt:lpstr>Городская</vt:lpstr>
      <vt:lpstr>О СОЗДАНИИ МОЛОДЕЖНОГО ОТРЯДА ВОЛОНТЕРОВ - МЕДИКОВ «Мед Друг»  НА БАЗЕ ЦЕНТРА МОЛОДЕЖНЫХ ИНИЦИАТИВ</vt:lpstr>
      <vt:lpstr>Описание </vt:lpstr>
      <vt:lpstr>Миссия</vt:lpstr>
      <vt:lpstr>Направление деятельности</vt:lpstr>
      <vt:lpstr>Шаги по созданию отряда</vt:lpstr>
      <vt:lpstr>Поощрение волонтера</vt:lpstr>
      <vt:lpstr>Типовой план работы</vt:lpstr>
      <vt:lpstr>Типовой план работы</vt:lpstr>
      <vt:lpstr>Смета расходов на создание волонтерского отряда «Мед Друг»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СОЗДАНИИ МОЛОДЕЖНОГО ОТРЯДА ВОЛОНТЕРОВ - МЕДИКОВ «ДРУЗЬЯ МЕДИКОВ»</dc:title>
  <dc:creator>RevilDevil</dc:creator>
  <cp:lastModifiedBy>Пользователь</cp:lastModifiedBy>
  <cp:revision>103</cp:revision>
  <cp:lastPrinted>2020-03-11T11:55:21Z</cp:lastPrinted>
  <dcterms:created xsi:type="dcterms:W3CDTF">2019-10-18T11:29:16Z</dcterms:created>
  <dcterms:modified xsi:type="dcterms:W3CDTF">2020-06-04T12:22:36Z</dcterms:modified>
</cp:coreProperties>
</file>