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3" r:id="rId9"/>
    <p:sldId id="264" r:id="rId10"/>
    <p:sldId id="261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39"/>
    <a:srgbClr val="D81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D06C9-D29B-4532-AFFD-0200B8DF3631}" v="2" dt="2023-09-27T06:37:12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dCross RedCross" userId="378ec9e88fa1b8bc" providerId="LiveId" clId="{193D06C9-D29B-4532-AFFD-0200B8DF3631}"/>
    <pc:docChg chg="undo custSel modSld">
      <pc:chgData name="RedCross RedCross" userId="378ec9e88fa1b8bc" providerId="LiveId" clId="{193D06C9-D29B-4532-AFFD-0200B8DF3631}" dt="2023-09-27T06:40:46.476" v="853" actId="1076"/>
      <pc:docMkLst>
        <pc:docMk/>
      </pc:docMkLst>
      <pc:sldChg chg="addSp delSp modSp mod">
        <pc:chgData name="RedCross RedCross" userId="378ec9e88fa1b8bc" providerId="LiveId" clId="{193D06C9-D29B-4532-AFFD-0200B8DF3631}" dt="2023-09-27T06:12:38.539" v="688" actId="20577"/>
        <pc:sldMkLst>
          <pc:docMk/>
          <pc:sldMk cId="4035062346" sldId="272"/>
        </pc:sldMkLst>
        <pc:spChg chg="mod">
          <ac:chgData name="RedCross RedCross" userId="378ec9e88fa1b8bc" providerId="LiveId" clId="{193D06C9-D29B-4532-AFFD-0200B8DF3631}" dt="2023-09-27T05:38:13.895" v="221" actId="20577"/>
          <ac:spMkLst>
            <pc:docMk/>
            <pc:sldMk cId="4035062346" sldId="272"/>
            <ac:spMk id="6" creationId="{183A3FCE-D699-7815-EAEA-0552923B042C}"/>
          </ac:spMkLst>
        </pc:spChg>
        <pc:spChg chg="mod">
          <ac:chgData name="RedCross RedCross" userId="378ec9e88fa1b8bc" providerId="LiveId" clId="{193D06C9-D29B-4532-AFFD-0200B8DF3631}" dt="2023-09-27T06:11:31.981" v="684" actId="20577"/>
          <ac:spMkLst>
            <pc:docMk/>
            <pc:sldMk cId="4035062346" sldId="272"/>
            <ac:spMk id="9" creationId="{B7ED208E-3265-50EC-E3F4-39D860D21AB8}"/>
          </ac:spMkLst>
        </pc:spChg>
        <pc:spChg chg="mod">
          <ac:chgData name="RedCross RedCross" userId="378ec9e88fa1b8bc" providerId="LiveId" clId="{193D06C9-D29B-4532-AFFD-0200B8DF3631}" dt="2023-09-27T06:05:05.349" v="480" actId="14100"/>
          <ac:spMkLst>
            <pc:docMk/>
            <pc:sldMk cId="4035062346" sldId="272"/>
            <ac:spMk id="10" creationId="{97FA4D27-B520-99E0-0053-732012BF923E}"/>
          </ac:spMkLst>
        </pc:spChg>
        <pc:spChg chg="mod">
          <ac:chgData name="RedCross RedCross" userId="378ec9e88fa1b8bc" providerId="LiveId" clId="{193D06C9-D29B-4532-AFFD-0200B8DF3631}" dt="2023-09-27T06:12:38.539" v="688" actId="20577"/>
          <ac:spMkLst>
            <pc:docMk/>
            <pc:sldMk cId="4035062346" sldId="272"/>
            <ac:spMk id="11" creationId="{9C7BCCD9-D5A6-9FB4-9B66-6830ACC8CCE3}"/>
          </ac:spMkLst>
        </pc:spChg>
        <pc:spChg chg="del mod">
          <ac:chgData name="RedCross RedCross" userId="378ec9e88fa1b8bc" providerId="LiveId" clId="{193D06C9-D29B-4532-AFFD-0200B8DF3631}" dt="2023-09-27T05:33:58.736" v="39" actId="478"/>
          <ac:spMkLst>
            <pc:docMk/>
            <pc:sldMk cId="4035062346" sldId="272"/>
            <ac:spMk id="12" creationId="{816748B5-E695-A68C-C053-EE103E69965E}"/>
          </ac:spMkLst>
        </pc:spChg>
        <pc:spChg chg="mod">
          <ac:chgData name="RedCross RedCross" userId="378ec9e88fa1b8bc" providerId="LiveId" clId="{193D06C9-D29B-4532-AFFD-0200B8DF3631}" dt="2023-09-27T05:36:24.969" v="116" actId="1076"/>
          <ac:spMkLst>
            <pc:docMk/>
            <pc:sldMk cId="4035062346" sldId="272"/>
            <ac:spMk id="15" creationId="{558C0E45-5BDE-632F-5644-CFE75EF270A8}"/>
          </ac:spMkLst>
        </pc:spChg>
        <pc:spChg chg="mod">
          <ac:chgData name="RedCross RedCross" userId="378ec9e88fa1b8bc" providerId="LiveId" clId="{193D06C9-D29B-4532-AFFD-0200B8DF3631}" dt="2023-09-27T05:40:32.171" v="237" actId="1076"/>
          <ac:spMkLst>
            <pc:docMk/>
            <pc:sldMk cId="4035062346" sldId="272"/>
            <ac:spMk id="16" creationId="{6D57ABD0-45C1-C892-D8BE-0AB9954B7DC4}"/>
          </ac:spMkLst>
        </pc:spChg>
        <pc:spChg chg="mod">
          <ac:chgData name="RedCross RedCross" userId="378ec9e88fa1b8bc" providerId="LiveId" clId="{193D06C9-D29B-4532-AFFD-0200B8DF3631}" dt="2023-09-27T05:36:36.222" v="117" actId="1076"/>
          <ac:spMkLst>
            <pc:docMk/>
            <pc:sldMk cId="4035062346" sldId="272"/>
            <ac:spMk id="17" creationId="{FB054E87-65C0-A9CB-3E7E-EFBF633A1BBC}"/>
          </ac:spMkLst>
        </pc:spChg>
        <pc:spChg chg="mod">
          <ac:chgData name="RedCross RedCross" userId="378ec9e88fa1b8bc" providerId="LiveId" clId="{193D06C9-D29B-4532-AFFD-0200B8DF3631}" dt="2023-09-27T05:37:23.139" v="142" actId="20577"/>
          <ac:spMkLst>
            <pc:docMk/>
            <pc:sldMk cId="4035062346" sldId="272"/>
            <ac:spMk id="18" creationId="{39DF126B-1D0B-A699-9970-1E4BFE3C881A}"/>
          </ac:spMkLst>
        </pc:spChg>
        <pc:spChg chg="mod">
          <ac:chgData name="RedCross RedCross" userId="378ec9e88fa1b8bc" providerId="LiveId" clId="{193D06C9-D29B-4532-AFFD-0200B8DF3631}" dt="2023-09-27T06:04:25.374" v="465" actId="20577"/>
          <ac:spMkLst>
            <pc:docMk/>
            <pc:sldMk cId="4035062346" sldId="272"/>
            <ac:spMk id="19" creationId="{217F4240-7A70-CAE9-AB07-4B62AD9E20A0}"/>
          </ac:spMkLst>
        </pc:spChg>
        <pc:spChg chg="mod">
          <ac:chgData name="RedCross RedCross" userId="378ec9e88fa1b8bc" providerId="LiveId" clId="{193D06C9-D29B-4532-AFFD-0200B8DF3631}" dt="2023-09-27T06:03:19.720" v="457" actId="1076"/>
          <ac:spMkLst>
            <pc:docMk/>
            <pc:sldMk cId="4035062346" sldId="272"/>
            <ac:spMk id="20" creationId="{63BC9E61-A49B-0B82-C42A-0E8326EBC90D}"/>
          </ac:spMkLst>
        </pc:spChg>
        <pc:spChg chg="mod">
          <ac:chgData name="RedCross RedCross" userId="378ec9e88fa1b8bc" providerId="LiveId" clId="{193D06C9-D29B-4532-AFFD-0200B8DF3631}" dt="2023-09-27T06:03:13.047" v="456" actId="1076"/>
          <ac:spMkLst>
            <pc:docMk/>
            <pc:sldMk cId="4035062346" sldId="272"/>
            <ac:spMk id="21" creationId="{537241C5-A74D-7B6D-F0E6-B8ADDE708D66}"/>
          </ac:spMkLst>
        </pc:spChg>
        <pc:spChg chg="mod">
          <ac:chgData name="RedCross RedCross" userId="378ec9e88fa1b8bc" providerId="LiveId" clId="{193D06C9-D29B-4532-AFFD-0200B8DF3631}" dt="2023-09-27T06:02:58.330" v="455" actId="1076"/>
          <ac:spMkLst>
            <pc:docMk/>
            <pc:sldMk cId="4035062346" sldId="272"/>
            <ac:spMk id="22" creationId="{A626C03A-7895-98A4-4349-297541B5164B}"/>
          </ac:spMkLst>
        </pc:spChg>
        <pc:picChg chg="add mod">
          <ac:chgData name="RedCross RedCross" userId="378ec9e88fa1b8bc" providerId="LiveId" clId="{193D06C9-D29B-4532-AFFD-0200B8DF3631}" dt="2023-09-27T06:12:30.197" v="687" actId="14100"/>
          <ac:picMkLst>
            <pc:docMk/>
            <pc:sldMk cId="4035062346" sldId="272"/>
            <ac:picMk id="3" creationId="{BFE019AE-BFB3-208E-18FB-8ADCBFE5182D}"/>
          </ac:picMkLst>
        </pc:picChg>
        <pc:picChg chg="mod">
          <ac:chgData name="RedCross RedCross" userId="378ec9e88fa1b8bc" providerId="LiveId" clId="{193D06C9-D29B-4532-AFFD-0200B8DF3631}" dt="2023-09-27T06:04:28.975" v="466" actId="1076"/>
          <ac:picMkLst>
            <pc:docMk/>
            <pc:sldMk cId="4035062346" sldId="272"/>
            <ac:picMk id="24" creationId="{32EFA7CB-8398-AFAD-F2DF-5AAC120DA321}"/>
          </ac:picMkLst>
        </pc:picChg>
      </pc:sldChg>
      <pc:sldChg chg="modSp mod">
        <pc:chgData name="RedCross RedCross" userId="378ec9e88fa1b8bc" providerId="LiveId" clId="{193D06C9-D29B-4532-AFFD-0200B8DF3631}" dt="2023-09-27T06:19:57.749" v="800" actId="1076"/>
        <pc:sldMkLst>
          <pc:docMk/>
          <pc:sldMk cId="892108358" sldId="273"/>
        </pc:sldMkLst>
        <pc:spChg chg="mod">
          <ac:chgData name="RedCross RedCross" userId="378ec9e88fa1b8bc" providerId="LiveId" clId="{193D06C9-D29B-4532-AFFD-0200B8DF3631}" dt="2023-09-27T06:18:18.633" v="769" actId="20577"/>
          <ac:spMkLst>
            <pc:docMk/>
            <pc:sldMk cId="892108358" sldId="273"/>
            <ac:spMk id="8" creationId="{6ADFFEA6-31FA-68D8-E7F2-7923AC9599EB}"/>
          </ac:spMkLst>
        </pc:spChg>
        <pc:spChg chg="mod">
          <ac:chgData name="RedCross RedCross" userId="378ec9e88fa1b8bc" providerId="LiveId" clId="{193D06C9-D29B-4532-AFFD-0200B8DF3631}" dt="2023-09-27T06:19:53.971" v="799" actId="20577"/>
          <ac:spMkLst>
            <pc:docMk/>
            <pc:sldMk cId="892108358" sldId="273"/>
            <ac:spMk id="9" creationId="{C31831B3-EC08-468C-DCE0-54EFFEE4BD80}"/>
          </ac:spMkLst>
        </pc:spChg>
        <pc:picChg chg="mod">
          <ac:chgData name="RedCross RedCross" userId="378ec9e88fa1b8bc" providerId="LiveId" clId="{193D06C9-D29B-4532-AFFD-0200B8DF3631}" dt="2023-09-27T06:19:57.749" v="800" actId="1076"/>
          <ac:picMkLst>
            <pc:docMk/>
            <pc:sldMk cId="892108358" sldId="273"/>
            <ac:picMk id="6" creationId="{85806A4E-B043-4B57-C539-4E240B8657C5}"/>
          </ac:picMkLst>
        </pc:picChg>
      </pc:sldChg>
      <pc:sldChg chg="addSp delSp modSp mod">
        <pc:chgData name="RedCross RedCross" userId="378ec9e88fa1b8bc" providerId="LiveId" clId="{193D06C9-D29B-4532-AFFD-0200B8DF3631}" dt="2023-09-27T06:40:46.476" v="853" actId="1076"/>
        <pc:sldMkLst>
          <pc:docMk/>
          <pc:sldMk cId="1587301306" sldId="274"/>
        </pc:sldMkLst>
        <pc:spChg chg="add mod">
          <ac:chgData name="RedCross RedCross" userId="378ec9e88fa1b8bc" providerId="LiveId" clId="{193D06C9-D29B-4532-AFFD-0200B8DF3631}" dt="2023-09-27T06:40:45.029" v="852" actId="207"/>
          <ac:spMkLst>
            <pc:docMk/>
            <pc:sldMk cId="1587301306" sldId="274"/>
            <ac:spMk id="7" creationId="{A3A41ABA-F0D3-5AC0-BDDE-4BAF18629FE5}"/>
          </ac:spMkLst>
        </pc:spChg>
        <pc:picChg chg="mod">
          <ac:chgData name="RedCross RedCross" userId="378ec9e88fa1b8bc" providerId="LiveId" clId="{193D06C9-D29B-4532-AFFD-0200B8DF3631}" dt="2023-09-27T06:40:46.476" v="853" actId="1076"/>
          <ac:picMkLst>
            <pc:docMk/>
            <pc:sldMk cId="1587301306" sldId="274"/>
            <ac:picMk id="3" creationId="{97211D1A-C9FF-E08C-920A-4312B9B2BDA8}"/>
          </ac:picMkLst>
        </pc:picChg>
        <pc:picChg chg="add mod">
          <ac:chgData name="RedCross RedCross" userId="378ec9e88fa1b8bc" providerId="LiveId" clId="{193D06C9-D29B-4532-AFFD-0200B8DF3631}" dt="2023-09-27T06:40:27.343" v="851" actId="14100"/>
          <ac:picMkLst>
            <pc:docMk/>
            <pc:sldMk cId="1587301306" sldId="274"/>
            <ac:picMk id="4" creationId="{F218BC43-4716-D83C-305C-8939EDDDFF58}"/>
          </ac:picMkLst>
        </pc:picChg>
        <pc:picChg chg="del mod">
          <ac:chgData name="RedCross RedCross" userId="378ec9e88fa1b8bc" providerId="LiveId" clId="{193D06C9-D29B-4532-AFFD-0200B8DF3631}" dt="2023-09-27T06:37:24.121" v="804" actId="478"/>
          <ac:picMkLst>
            <pc:docMk/>
            <pc:sldMk cId="1587301306" sldId="274"/>
            <ac:picMk id="5" creationId="{3BBA7124-7D17-56E1-79E1-5DA2B5F371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B6FAB-99D5-AB4D-8304-E9BC2C0EF2C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16899-5A26-7443-843B-7B18310CF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8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16899-5A26-7443-843B-7B18310CF2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FD9CD-7CB9-092E-CB49-5FFBF429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B6E4E7-D65D-2557-B485-115E9F07A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EFCF70-F49B-0F24-AF30-C20F161C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5C3EA-B8E0-92AE-4A60-18DE9082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35A046-28E3-4F6F-1801-17E8F453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2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CF62F-E62D-B2DD-939B-77BBF768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0C2AE8-13D7-43B2-C05B-3EAD7BA03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3ED6E-903C-46FA-3E47-5D1513FF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2EDF08-34F1-AF25-B704-446C8A38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D4251-FA74-8092-5E96-CDF2D655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3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F0868D-F472-30D2-6EFB-7C83F3313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6E51E-2209-3786-E986-7B70FFC5E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24A16-BCC0-8181-2302-74E9185F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47D34-8E01-F2F9-E70B-167DFD6C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328FA-CE3C-F341-D232-08FB802F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84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0C5A4-8ADA-FE78-4E21-60078EE8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74925-E5ED-39C3-E4C3-3257D0A9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EC0A1-2E5B-AEDA-262D-74574B5B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DC5B8-0C7C-DF34-A6D9-5C6C4398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32F027-EE0E-FF3D-1E1A-2D979C16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20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2D7B7-81D9-82F3-1059-33E29F18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EC186-09A9-79B9-A9FE-FDB9B893E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E599A-5CF5-79E6-03E0-9999C578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43B2E-40B0-2B92-F452-4131761A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6EE99-5D3B-75DD-3501-6AEA7110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84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9F7EF-2A4D-5754-C9FB-63CD1E90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BE977-1628-5F7C-34A2-F31AEBFC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AF54F7-4A95-7984-CC52-07E94A0DB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4653CB-20B9-BB1E-C225-94B4AB4D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52CBB-1CB0-6327-EE8D-900F816B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15433D-6533-A9A2-3F3E-9161E5A7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9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B48F8-D8EB-665B-0DFC-ED009F99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6AC31-7E61-A863-99AB-CD422D8C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67A30C-7F98-A245-E2C0-938E66F93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A7AC44-7DE5-7408-0E44-0FBB736F5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8F6AF4-9594-776A-2946-1666171A4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C82322-AE93-0E41-D0AD-97A6488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B310C0-C778-C91B-5F0A-69B4E04A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08AFEA-FA6A-C38E-E222-4183743F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30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72133-EF4A-9A2A-B46A-1C2475DE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57E2A2-0848-3A30-0A02-C611A81C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559D0B-BC14-486A-E235-855E3758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0CE253-E1D1-5964-DEB7-893BFB32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34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CD29DC-8B52-B8DC-A616-9BD80916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E1DDFF-7D62-7653-4BF6-19FDC708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A89612-5F5A-96DD-9932-FF55434D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06A2F-B421-5F90-AFBF-545E0474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496E2-1B54-982E-065F-DFCE47EFA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1A861F-9AF8-E2AC-E958-B9E8215E5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3239C-F5C3-E323-754A-FFC40286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D2EC10-17BF-9542-5616-11493260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940730-2299-D3B2-623E-2344E82A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46DB7-8602-CE0E-BD32-D30143D1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3A26EE-52DA-FCBF-8D6D-CD76A6B5F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F9196-07B7-12BF-D8F5-F5854111B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F61F72-5E73-4685-A0DE-8AD305B8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36F04-7BC9-27D3-ABCB-7D3D56DC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F232B-BBD9-4D25-0510-3223C54E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4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22F7-028F-B0E2-E669-09EE1BA5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7C201-14D9-6ACE-6743-CD5F7B7FC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54AF2-1BD7-97B1-7CEE-55C2B7A47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7893-52B6-B642-B952-B19E5FDF3D00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192BA-3B64-7EB9-933C-6CF60BAFE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EE27CD-25C9-8D12-7101-88F15E3D9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hyperlink" Target="https://vk.com/away.php?to=https%3A%2F%2Ft.me%2Fbelgorodredcross&amp;cc_key=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940B18-7C23-4842-9F6E-5FB6E645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7772400" cy="4100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A46A10-2002-40F3-BC49-C975DAE38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1D736-835F-BB52-C959-B6E8F224A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574" y="0"/>
            <a:ext cx="639142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E3792-A3A8-A534-976F-6309AB9CD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0" y="0"/>
            <a:ext cx="4819650" cy="53047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DEDD5C-D1B2-1816-9586-9DE4D987AE45}"/>
              </a:ext>
            </a:extLst>
          </p:cNvPr>
          <p:cNvSpPr txBox="1"/>
          <p:nvPr/>
        </p:nvSpPr>
        <p:spPr>
          <a:xfrm>
            <a:off x="788987" y="2886753"/>
            <a:ext cx="6757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ДЕЯТЕЛЬНОСТЬ </a:t>
            </a:r>
          </a:p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И РАЗВИТИЕ</a:t>
            </a:r>
            <a:br>
              <a:rPr lang="en-US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РОССИЙСКОГО </a:t>
            </a:r>
            <a:br>
              <a:rPr lang="en-US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КРАСНОГО КРЕСТА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35090A-D134-2152-EB1A-92F9DC353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66" y="958409"/>
            <a:ext cx="2895753" cy="9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D5A533-D2BB-785C-1B4C-EA96FDCC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84" y="1430158"/>
            <a:ext cx="10766229" cy="4969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7D920-5D69-366C-B86D-B1455CD1E85E}"/>
              </a:ext>
            </a:extLst>
          </p:cNvPr>
          <p:cNvSpPr txBox="1"/>
          <p:nvPr/>
        </p:nvSpPr>
        <p:spPr>
          <a:xfrm>
            <a:off x="894803" y="470056"/>
            <a:ext cx="9688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КООРДИНАТОР ВОЛОНТЕРСКОЙ ДЕЯТЕЛЬНОСТИ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2DC2-163D-F56C-5CCB-3BE1B62DD1CC}"/>
              </a:ext>
            </a:extLst>
          </p:cNvPr>
          <p:cNvSpPr txBox="1"/>
          <p:nvPr/>
        </p:nvSpPr>
        <p:spPr>
          <a:xfrm>
            <a:off x="894803" y="1829360"/>
            <a:ext cx="39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Работу с волонтерами осуществляет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координатор волонтерской деятельности</a:t>
            </a: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 соответствующего структурного подразделения РКК, </a:t>
            </a:r>
            <a:br>
              <a:rPr lang="ru-RU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а в его отсутствие - руководитель структурного подразделения РКК.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02C9B-8EFE-CF7C-4621-C1EFB687E9C5}"/>
              </a:ext>
            </a:extLst>
          </p:cNvPr>
          <p:cNvSpPr txBox="1"/>
          <p:nvPr/>
        </p:nvSpPr>
        <p:spPr>
          <a:xfrm>
            <a:off x="6351222" y="4212796"/>
            <a:ext cx="4996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Координатор волонтерской деятельности - человек, ответственный за организацию волонтерской команды и ее деятельность, который обладает полномочиями  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компетенциями по проведению набора  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отбора волонтеров, распределению задач внутри волонтерской группы, содействию  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поддержке волонтеров в их выполнении.</a:t>
            </a:r>
          </a:p>
        </p:txBody>
      </p:sp>
    </p:spTree>
    <p:extLst>
      <p:ext uri="{BB962C8B-B14F-4D97-AF65-F5344CB8AC3E}">
        <p14:creationId xmlns:p14="http://schemas.microsoft.com/office/powerpoint/2010/main" val="425147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8D2EB7-8D72-CD8D-5B87-65D9D375D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4450" y="-1"/>
            <a:ext cx="325755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507F1-24CD-6DE3-BFD0-D2504C408749}"/>
              </a:ext>
            </a:extLst>
          </p:cNvPr>
          <p:cNvSpPr txBox="1"/>
          <p:nvPr/>
        </p:nvSpPr>
        <p:spPr>
          <a:xfrm>
            <a:off x="472270" y="386631"/>
            <a:ext cx="7657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D81819"/>
                </a:solidFill>
                <a:latin typeface="Muller Bold" pitchFamily="2" charset="0"/>
              </a:rPr>
              <a:t>ФЕДЕРАЛЬНЫЕ НАПРАВЛЕНИЯ </a:t>
            </a:r>
            <a:r>
              <a:rPr lang="ru-RU" sz="2200" b="1" dirty="0">
                <a:latin typeface="Muller Bold" pitchFamily="2" charset="0"/>
              </a:rPr>
              <a:t>ДЕЯТЕЛЬНОСТИ РКК И ВОЗМОЖНЫЙ ФУНКЦИОНАЛ ВОЛОНТЕРОВ: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8F7AE-A76B-6CCF-3679-0267DB70D822}"/>
              </a:ext>
            </a:extLst>
          </p:cNvPr>
          <p:cNvSpPr txBox="1"/>
          <p:nvPr/>
        </p:nvSpPr>
        <p:spPr>
          <a:xfrm>
            <a:off x="472270" y="1577722"/>
            <a:ext cx="80203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/>
                <a:latin typeface="Muller Bold" pitchFamily="2" charset="0"/>
              </a:rPr>
              <a:t>СОЦИАЛЬНЫЕ ПРОГРАММЫ</a:t>
            </a:r>
            <a:endParaRPr lang="en-US" b="1" dirty="0">
              <a:effectLst/>
              <a:latin typeface="Muller Bold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Организация патронажных услуг по уходу за пожилыми и инвалидами на дому,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социальных и медицинских учреждениях обученными медицинскими сестрами, социальными работниками и сиделками РКК (Служба Милосердия). </a:t>
            </a:r>
            <a:endParaRPr lang="en-US" sz="800" dirty="0">
              <a:latin typeface="Muller Regular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</a:t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Помощь на дому, в полустационарах и стационарах нуждающимся людям, помощь </a:t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ходе проведения обучений по родственному уходу, помощь в учебных центрах РКК в области ухода за больными.</a:t>
            </a:r>
            <a:endParaRPr lang="en-US" sz="1500" dirty="0">
              <a:latin typeface="Muller Regular" pitchFamily="2" charset="0"/>
            </a:endParaRPr>
          </a:p>
          <a:p>
            <a:endParaRPr lang="en-US" sz="1500" b="1" dirty="0">
              <a:latin typeface="Muller Bold" pitchFamily="2" charset="0"/>
            </a:endParaRPr>
          </a:p>
          <a:p>
            <a:r>
              <a:rPr lang="ru-RU" b="1" dirty="0">
                <a:effectLst/>
                <a:latin typeface="Muller Bold" pitchFamily="2" charset="0"/>
              </a:rPr>
              <a:t>МЕДИЦИНСКИЕ ПРОГРАММЫ</a:t>
            </a:r>
            <a:endParaRPr lang="en-US" b="1" dirty="0">
              <a:effectLst/>
              <a:latin typeface="Muller Bold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Профилактика и раннее выявление социально значимых инфекций. Помощь пациентам с ВИЧ-инфекцией и туберкулезом. Работа с социально </a:t>
            </a:r>
            <a:r>
              <a:rPr lang="ru-RU" sz="1500" dirty="0" err="1">
                <a:effectLst/>
                <a:latin typeface="Muller Regular" pitchFamily="2" charset="0"/>
              </a:rPr>
              <a:t>дезадаптированными</a:t>
            </a:r>
            <a:r>
              <a:rPr lang="ru-RU" sz="1500" dirty="0">
                <a:effectLst/>
                <a:latin typeface="Muller Regular" pitchFamily="2" charset="0"/>
              </a:rPr>
              <a:t> группами населения (аутрич-работа). </a:t>
            </a:r>
            <a:endParaRPr lang="en-US" sz="800" dirty="0">
              <a:effectLst/>
              <a:latin typeface="Muller Regular" pitchFamily="2" charset="0"/>
            </a:endParaRPr>
          </a:p>
          <a:p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Участие в просветительских мероприятиях по профилактике социально значимых заболеваний, помощь в проведении индивидуальных и групповых</a:t>
            </a:r>
            <a:r>
              <a:rPr lang="en-US" sz="1500" dirty="0">
                <a:effectLst/>
                <a:latin typeface="Muller Regular" pitchFamily="2" charset="0"/>
              </a:rPr>
              <a:t> </a:t>
            </a:r>
            <a:r>
              <a:rPr lang="ru-RU" sz="1500" dirty="0">
                <a:effectLst/>
                <a:latin typeface="Muller Regular" pitchFamily="2" charset="0"/>
              </a:rPr>
              <a:t>консультирований, помощь лицам с ВИЧ-инфекцией и туберкулезом, участие </a:t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работе медицинских отрядов при наличии соответствующих компетенций.</a:t>
            </a:r>
            <a:endParaRPr lang="ru-RU" sz="15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3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DBEEBC-724E-4E38-D302-C44ACC035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5700" y="0"/>
            <a:ext cx="46863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50848-913B-F9D3-3B2B-9064131FBC0B}"/>
              </a:ext>
            </a:extLst>
          </p:cNvPr>
          <p:cNvSpPr txBox="1"/>
          <p:nvPr/>
        </p:nvSpPr>
        <p:spPr>
          <a:xfrm>
            <a:off x="457281" y="859065"/>
            <a:ext cx="676777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uller Bold" pitchFamily="2" charset="0"/>
              </a:rPr>
              <a:t>ОБУЧЕНИЕ НАВЫКАМ ПЕРВОЙ ПОМОЩИ</a:t>
            </a:r>
            <a:endParaRPr lang="en-US" sz="1600" b="1" dirty="0">
              <a:effectLst/>
              <a:latin typeface="Muller Bold" pitchFamily="2" charset="0"/>
            </a:endParaRPr>
          </a:p>
          <a:p>
            <a:endParaRPr lang="en-US" sz="14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П</a:t>
            </a:r>
            <a:r>
              <a:rPr lang="ru-RU" sz="1500" dirty="0">
                <a:effectLst/>
                <a:latin typeface="Muller Regular" pitchFamily="2" charset="0"/>
              </a:rPr>
              <a:t>омощь в организации и проведении мастер-классов для населения, участие в обучении при наличии соответствующих компетенций.</a:t>
            </a:r>
          </a:p>
          <a:p>
            <a:endParaRPr lang="en-US" sz="1400" b="1" dirty="0">
              <a:latin typeface="Muller Bold" pitchFamily="2" charset="0"/>
            </a:endParaRPr>
          </a:p>
          <a:p>
            <a:r>
              <a:rPr lang="ru-RU" sz="1600" b="1" dirty="0">
                <a:effectLst/>
                <a:latin typeface="Muller Bold" pitchFamily="2" charset="0"/>
              </a:rPr>
              <a:t>ПОПУЛЯРИЗАЦИЯ ДОНОРСТВА КРОВИ И КОСТНОГО МОЗГА</a:t>
            </a:r>
            <a:endParaRPr lang="en-US" sz="1600" b="1" dirty="0">
              <a:effectLst/>
              <a:latin typeface="Muller Bold" pitchFamily="2" charset="0"/>
            </a:endParaRPr>
          </a:p>
          <a:p>
            <a:endParaRPr lang="en-US" sz="14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Помощь в проведении донорских акций, просветительская работа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о донорстве крови и костного мозга на станциях переливания крови,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а также на информационных точках.</a:t>
            </a:r>
          </a:p>
          <a:p>
            <a:endParaRPr lang="ru-RU" sz="1600" dirty="0">
              <a:latin typeface="Muller Regular" pitchFamily="2" charset="0"/>
            </a:endParaRPr>
          </a:p>
          <a:p>
            <a:r>
              <a:rPr lang="ru-RU" sz="1600" b="1" dirty="0">
                <a:latin typeface="Muller Bold" pitchFamily="2" charset="0"/>
              </a:rPr>
              <a:t>ПРОГРАММЫ ПОМОЩИ ПРИ ЧРЕЗВЫЧАЙНЫХ СИТУАЦИЯХ</a:t>
            </a:r>
            <a:endParaRPr lang="en-US" sz="1600" b="1" dirty="0">
              <a:latin typeface="Muller Bold" pitchFamily="2" charset="0"/>
            </a:endParaRPr>
          </a:p>
          <a:p>
            <a:endParaRPr lang="en-US" sz="16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Создание команд реагирования на бедствия при ЧС. Создание складов гуманитарной помощи при ЧС. Сбор и распространение гуманитарной помощи. Организация сбора пожертвований. Интеграция РКК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национальную и региональную систему реагирования на бедствия.</a:t>
            </a:r>
          </a:p>
          <a:p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Участие в организации процессов сбора и выдачи гуманитарной помощи, помощь в ЧС и обучение населения реагированию на ЧС.</a:t>
            </a:r>
            <a:endParaRPr lang="ru-RU" sz="15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0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6BF5D7-9144-CAC5-51CB-4968FC573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D0265-1F5B-2243-4257-628C4F26D252}"/>
              </a:ext>
            </a:extLst>
          </p:cNvPr>
          <p:cNvSpPr txBox="1"/>
          <p:nvPr/>
        </p:nvSpPr>
        <p:spPr>
          <a:xfrm>
            <a:off x="472269" y="386631"/>
            <a:ext cx="7798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D81819"/>
                </a:solidFill>
                <a:latin typeface="Muller Bold" pitchFamily="2" charset="0"/>
              </a:rPr>
              <a:t>ДОПОЛНИТЕЛЬНЫЕ НАПРАВЛЕНИЯ </a:t>
            </a:r>
            <a:r>
              <a:rPr lang="ru-RU" sz="2200" b="1" dirty="0">
                <a:latin typeface="Muller Bold" pitchFamily="2" charset="0"/>
              </a:rPr>
              <a:t>ДЕЯТЕЛЬНОСТИ РКК И ВОЗМОЖНЫЙ ФУНКЦИОНАЛ ВОЛОНТЕРОВ: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82-6A26-517F-D45A-4F9F7B6685CE}"/>
              </a:ext>
            </a:extLst>
          </p:cNvPr>
          <p:cNvSpPr txBox="1"/>
          <p:nvPr/>
        </p:nvSpPr>
        <p:spPr>
          <a:xfrm>
            <a:off x="472269" y="1414089"/>
            <a:ext cx="779827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ПОПУЛЯРИЗАЦИЯ КРАСНОКРЕСТНОГО ДВИЖЕНИЯ И МЕЖДУНАРОДНОГО ГУМАНИТАРНОГО ПРАВА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волонтеров: </a:t>
            </a:r>
            <a:r>
              <a:rPr lang="ru-RU" sz="1500" dirty="0">
                <a:latin typeface="Muller Regular" pitchFamily="2" charset="0"/>
              </a:rPr>
              <a:t>Распространение знаний о Международном Движении Красного Креста и Красного Полумесяца, участие в гуманитарных программах, реализуемых в РКК.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ОБЩЕСТВЕННЫЙ КОНТРОЛЬ ЗА ОБЕСПЕЧЕНИЕМ ПРАВ ЧЕЛОВЕКА В МЕСТАХ ПРИНУДИТЕЛЬНОГО СОДЕРЖАНИЯ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оказание помощи в консультировании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по правовым вопросам при наличии соответствующих компетенций, помощь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сборе информации, оформлении документов, участие в работе Общественных наблюдательных Комиссий. 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ВОССОЕДИНЕНИЕ СЕМЕЙ И ВЫЯСНЕНИЕ СУДЕБ ПРОПАВШИХ БЕЗ ВЕСТИ </a:t>
            </a: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поиск информации, помощь в обработке поступающих обращений.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ПСИХОЛОГИЧЕСКАЯ ПОМОЩЬ И ПСИХОСОЦИАЛЬНАЯ ПОДДЕРЖКА </a:t>
            </a:r>
            <a:br>
              <a:rPr lang="ru-RU" sz="1500" b="1" dirty="0">
                <a:latin typeface="Muller Bold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содействие в удовлетворении потребностей в психологической помощи и психосоциальной поддержке, помощь людям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борьбе  с неблагоприятными последствиями стресса, помощь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предотвращении появления психологических и психосоциальных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372329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B10173-A26B-E9A8-CB02-CADF0A1E9AF5}"/>
              </a:ext>
            </a:extLst>
          </p:cNvPr>
          <p:cNvSpPr/>
          <p:nvPr/>
        </p:nvSpPr>
        <p:spPr>
          <a:xfrm>
            <a:off x="472270" y="1409652"/>
            <a:ext cx="5764900" cy="3762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B10173-A26B-E9A8-CB02-CADF0A1E9AF5}"/>
              </a:ext>
            </a:extLst>
          </p:cNvPr>
          <p:cNvSpPr/>
          <p:nvPr/>
        </p:nvSpPr>
        <p:spPr>
          <a:xfrm>
            <a:off x="472270" y="1149743"/>
            <a:ext cx="5764900" cy="368040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52C6DA-36DE-B3BA-235D-3DDE47E18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8350" y="0"/>
            <a:ext cx="507365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5EF8C-A812-8EBB-4085-395CC4C0435E}"/>
              </a:ext>
            </a:extLst>
          </p:cNvPr>
          <p:cNvSpPr txBox="1"/>
          <p:nvPr/>
        </p:nvSpPr>
        <p:spPr>
          <a:xfrm>
            <a:off x="472270" y="38663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МИГРАЦИЯ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BFD4A-6D90-37B1-941C-BE955E9BD793}"/>
              </a:ext>
            </a:extLst>
          </p:cNvPr>
          <p:cNvSpPr txBox="1"/>
          <p:nvPr/>
        </p:nvSpPr>
        <p:spPr>
          <a:xfrm>
            <a:off x="134561" y="2132055"/>
            <a:ext cx="698378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Оказание гуманитарной помощи заявителям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(продуктовые и гигиенические наборы, ваучеры)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Расширение доступа к медицинским услугам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(покрытие расходов на полисы ДМС, вакцинацию против </a:t>
            </a:r>
            <a:r>
              <a:rPr lang="en" sz="1700" dirty="0">
                <a:latin typeface="Muller Regular" pitchFamily="2" charset="0"/>
              </a:rPr>
              <a:t>COVID-19, </a:t>
            </a:r>
            <a:r>
              <a:rPr lang="ru-RU" sz="1700" dirty="0">
                <a:latin typeface="Muller Regular" pitchFamily="2" charset="0"/>
              </a:rPr>
              <a:t>а также антиретровирусную терапию для людей живущих с ВИЧ)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Проведение бесплатных юридических консультаций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(по правовым и медико-социальным вопросам)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Оказание психосоциальной поддержки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Кейс-менеджмент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(оказание адресной поддержки в решении вопросов связанных с улучшением правового статуса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на территории России)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028BC-11AB-D0BF-E75C-3649567D230A}"/>
              </a:ext>
            </a:extLst>
          </p:cNvPr>
          <p:cNvSpPr txBox="1"/>
          <p:nvPr/>
        </p:nvSpPr>
        <p:spPr>
          <a:xfrm>
            <a:off x="590323" y="1162755"/>
            <a:ext cx="5646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В рамках деятельности РКК в сфере миграции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ведется работа по следующим направлениям:</a:t>
            </a:r>
            <a:endParaRPr lang="ru-RU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6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FFE494-D0CF-F416-E9B7-EFC436252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9353" y="0"/>
            <a:ext cx="342264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3EA81-F393-B3B5-0874-489AB7251945}"/>
              </a:ext>
            </a:extLst>
          </p:cNvPr>
          <p:cNvSpPr txBox="1"/>
          <p:nvPr/>
        </p:nvSpPr>
        <p:spPr>
          <a:xfrm>
            <a:off x="472270" y="540940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ПРЕИМУЩЕСТВА</a:t>
            </a:r>
            <a:r>
              <a:rPr lang="ru-RU" sz="2800" b="1" dirty="0">
                <a:latin typeface="Muller Bold" pitchFamily="2" charset="0"/>
              </a:rPr>
              <a:t> </a:t>
            </a:r>
          </a:p>
          <a:p>
            <a:r>
              <a:rPr lang="ru-RU" sz="2800" b="1" dirty="0">
                <a:latin typeface="Muller Bold" pitchFamily="2" charset="0"/>
              </a:rPr>
              <a:t>ВОЛОНТЕРСКОЙ ДЕЯТЕЛЬНОСТИ В РКК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91163-2A3C-2184-F06B-95A852596184}"/>
              </a:ext>
            </a:extLst>
          </p:cNvPr>
          <p:cNvSpPr txBox="1"/>
          <p:nvPr/>
        </p:nvSpPr>
        <p:spPr>
          <a:xfrm>
            <a:off x="472270" y="1862159"/>
            <a:ext cx="773364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Причастность к главной старейшей гуманитарной организации России с богатой историей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Участие в достижении глобальных целей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Причастность к международному сообществу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Работа на благо общества, совершение полезных </a:t>
            </a:r>
            <a:br>
              <a:rPr lang="ru-RU" dirty="0">
                <a:effectLst/>
                <a:latin typeface="Muller Medium" pitchFamily="2" charset="0"/>
              </a:rPr>
            </a:br>
            <a:r>
              <a:rPr lang="ru-RU" dirty="0">
                <a:effectLst/>
                <a:latin typeface="Muller Medium" pitchFamily="2" charset="0"/>
              </a:rPr>
              <a:t>и добрых дел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Выбор направления деятельности, которая наиболее близка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Широкие возможности для саморазвития - образовательные программы, стажировки, форумы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Нейтральность и беспристрастность - основополагающие принципы работы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Большой практический опыт</a:t>
            </a:r>
            <a:endParaRPr lang="ru-RU" dirty="0">
              <a:latin typeface="Muller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9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0BF01D-EA6E-38E4-DE27-1F3754F33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64" y="1543050"/>
            <a:ext cx="11642272" cy="53149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84651-09D3-3319-5430-385863285845}"/>
              </a:ext>
            </a:extLst>
          </p:cNvPr>
          <p:cNvSpPr txBox="1"/>
          <p:nvPr/>
        </p:nvSpPr>
        <p:spPr>
          <a:xfrm>
            <a:off x="274864" y="378689"/>
            <a:ext cx="1164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ПЕРСПЕКТИВНЫЕ НАПРАВЛЕНИЯ</a:t>
            </a:r>
            <a:br>
              <a:rPr lang="ru-RU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ДЛЯ РАЗВИТИЯ ВОЛОНТЕРОВ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CDA23-B2C8-12A3-257D-F71B18992D68}"/>
              </a:ext>
            </a:extLst>
          </p:cNvPr>
          <p:cNvSpPr txBox="1"/>
          <p:nvPr/>
        </p:nvSpPr>
        <p:spPr>
          <a:xfrm>
            <a:off x="419100" y="1840299"/>
            <a:ext cx="3832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САМОРЕАЛИЗАЦИЯ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возможность наставничества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воплощение собственных идей </a:t>
            </a:r>
            <a:br>
              <a:rPr lang="en-US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и проектов в рамках деятельности РКК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признание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организаторские способности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B207C-873A-325F-F429-A98F59967E58}"/>
              </a:ext>
            </a:extLst>
          </p:cNvPr>
          <p:cNvSpPr txBox="1"/>
          <p:nvPr/>
        </p:nvSpPr>
        <p:spPr>
          <a:xfrm>
            <a:off x="4458650" y="4118454"/>
            <a:ext cx="3721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uller Medium" pitchFamily="2" charset="0"/>
              </a:rPr>
              <a:t>     </a:t>
            </a:r>
            <a:r>
              <a:rPr lang="ru-RU" sz="1600" dirty="0">
                <a:latin typeface="Muller Medium" pitchFamily="2" charset="0"/>
              </a:rPr>
              <a:t>САМОРАЗВИТИЕ </a:t>
            </a:r>
            <a:br>
              <a:rPr lang="en-US" sz="1600" dirty="0">
                <a:latin typeface="Muller Medium" pitchFamily="2" charset="0"/>
              </a:rPr>
            </a:br>
            <a:r>
              <a:rPr lang="en-US" sz="1600" dirty="0">
                <a:latin typeface="Muller Medium" pitchFamily="2" charset="0"/>
              </a:rPr>
              <a:t>     </a:t>
            </a:r>
            <a:r>
              <a:rPr lang="ru-RU" sz="1600" dirty="0">
                <a:latin typeface="Muller Medium" pitchFamily="2" charset="0"/>
              </a:rPr>
              <a:t>И ОБУЧЕНИЕ</a:t>
            </a:r>
            <a:br>
              <a:rPr lang="ru-RU" sz="1600" dirty="0">
                <a:latin typeface="Muller Medium" pitchFamily="2" charset="0"/>
              </a:rPr>
            </a:br>
            <a:endParaRPr lang="ru-RU" sz="1600" dirty="0">
              <a:latin typeface="Muller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курсы Академии РКК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образовательные программы, тренинги, интересные мастер-классы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обмен опытом и получение новых навыков внутри волонтерского сообщества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67414-F7AB-28EF-FB20-4C230F4F29C0}"/>
              </a:ext>
            </a:extLst>
          </p:cNvPr>
          <p:cNvSpPr txBox="1"/>
          <p:nvPr/>
        </p:nvSpPr>
        <p:spPr>
          <a:xfrm>
            <a:off x="8387032" y="2378909"/>
            <a:ext cx="3497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ОГРОМНАЯ КОМАНДА</a:t>
            </a:r>
            <a:br>
              <a:rPr lang="ru-RU" sz="16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ЕДИНОМЫШЛЕННИКОВ</a:t>
            </a:r>
            <a:br>
              <a:rPr lang="ru-RU" sz="1600" dirty="0">
                <a:solidFill>
                  <a:schemeClr val="bg1"/>
                </a:solidFill>
                <a:latin typeface="Muller Medium" pitchFamily="2" charset="0"/>
              </a:rPr>
            </a:br>
            <a:endParaRPr lang="ru-RU" sz="1600" dirty="0">
              <a:solidFill>
                <a:schemeClr val="bg1"/>
              </a:solidFill>
              <a:latin typeface="Muller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участие в международных </a:t>
            </a:r>
            <a:br>
              <a:rPr lang="en-US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и федеральные форумах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новые знакомства, поиск друзей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возможность общения </a:t>
            </a:r>
            <a:br>
              <a:rPr lang="ru-RU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с представителями других Национальных обществ</a:t>
            </a:r>
          </a:p>
        </p:txBody>
      </p:sp>
    </p:spTree>
    <p:extLst>
      <p:ext uri="{BB962C8B-B14F-4D97-AF65-F5344CB8AC3E}">
        <p14:creationId xmlns:p14="http://schemas.microsoft.com/office/powerpoint/2010/main" val="66815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2EFA7CB-8398-AFAD-F2DF-5AAC120D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00" y="4710075"/>
            <a:ext cx="12192000" cy="2212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A3FCE-D699-7815-EAEA-0552923B042C}"/>
              </a:ext>
            </a:extLst>
          </p:cNvPr>
          <p:cNvSpPr txBox="1"/>
          <p:nvPr/>
        </p:nvSpPr>
        <p:spPr>
          <a:xfrm>
            <a:off x="834220" y="573951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БЕЛГОРОДСКОЕ РЕГИОНАЛЬНОЕ ОТДЕЛЕНИЕ РОССИЙСКОГО КРАСНОГО КРЕСТА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D208E-3265-50EC-E3F4-39D860D21AB8}"/>
              </a:ext>
            </a:extLst>
          </p:cNvPr>
          <p:cNvSpPr txBox="1"/>
          <p:nvPr/>
        </p:nvSpPr>
        <p:spPr>
          <a:xfrm>
            <a:off x="834220" y="1566808"/>
            <a:ext cx="674768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КЛЮЧЕВЫЕ НАПРАВЛЕНИЯ РАБОТЫ:</a:t>
            </a:r>
          </a:p>
          <a:p>
            <a:r>
              <a:rPr lang="ru-RU" sz="1700" b="1" dirty="0">
                <a:latin typeface="Muller Bold" pitchFamily="2" charset="0"/>
              </a:rPr>
              <a:t>- социальные программы;</a:t>
            </a:r>
          </a:p>
          <a:p>
            <a:r>
              <a:rPr lang="ru-RU" sz="1700" b="1" dirty="0">
                <a:latin typeface="Muller Bold" pitchFamily="2" charset="0"/>
              </a:rPr>
              <a:t>- медицинские программы;</a:t>
            </a:r>
          </a:p>
          <a:p>
            <a:r>
              <a:rPr lang="ru-RU" sz="1700" b="1" dirty="0">
                <a:latin typeface="Muller Bold" pitchFamily="2" charset="0"/>
              </a:rPr>
              <a:t>- обучение навыкам первой помощи</a:t>
            </a:r>
          </a:p>
          <a:p>
            <a:r>
              <a:rPr lang="ru-RU" sz="1700" b="1" dirty="0">
                <a:latin typeface="Muller Bold" pitchFamily="2" charset="0"/>
              </a:rPr>
              <a:t>- популяризация донорства крови и костного мозга;</a:t>
            </a:r>
          </a:p>
          <a:p>
            <a:r>
              <a:rPr lang="ru-RU" sz="1700" b="1" dirty="0">
                <a:latin typeface="Muller Bold" pitchFamily="2" charset="0"/>
              </a:rPr>
              <a:t>- программы помощи при ЧС;</a:t>
            </a:r>
          </a:p>
          <a:p>
            <a:r>
              <a:rPr lang="ru-RU" sz="1700" b="1" dirty="0">
                <a:latin typeface="Muller Bold" pitchFamily="2" charset="0"/>
              </a:rPr>
              <a:t>- первая психологическая помощь.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A4D27-B520-99E0-0053-732012BF923E}"/>
              </a:ext>
            </a:extLst>
          </p:cNvPr>
          <p:cNvSpPr txBox="1"/>
          <p:nvPr/>
        </p:nvSpPr>
        <p:spPr>
          <a:xfrm>
            <a:off x="834219" y="3986516"/>
            <a:ext cx="47308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Координатор волонтерской деятельности: </a:t>
            </a:r>
          </a:p>
          <a:p>
            <a:r>
              <a:rPr lang="ru-RU" sz="1700" b="1" dirty="0">
                <a:latin typeface="Muller Medium" pitchFamily="2" charset="0"/>
              </a:rPr>
              <a:t>Бурая Анна Сергеевна +79944039693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BCCD9-D5A6-9FB4-9B66-6830ACC8CCE3}"/>
              </a:ext>
            </a:extLst>
          </p:cNvPr>
          <p:cNvSpPr txBox="1"/>
          <p:nvPr/>
        </p:nvSpPr>
        <p:spPr>
          <a:xfrm>
            <a:off x="8282941" y="656878"/>
            <a:ext cx="35532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Председатель регионального отделения: </a:t>
            </a:r>
          </a:p>
          <a:p>
            <a:r>
              <a:rPr lang="ru-RU" sz="1700" b="1" dirty="0">
                <a:latin typeface="Muller Bold" pitchFamily="2" charset="0"/>
              </a:rPr>
              <a:t>Ушакова Нина Иосифовна</a:t>
            </a:r>
          </a:p>
          <a:p>
            <a:endParaRPr lang="ru-RU" sz="1700" b="1" dirty="0">
              <a:latin typeface="Muller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C0E45-5BDE-632F-5644-CFE75EF270A8}"/>
              </a:ext>
            </a:extLst>
          </p:cNvPr>
          <p:cNvSpPr txBox="1"/>
          <p:nvPr/>
        </p:nvSpPr>
        <p:spPr>
          <a:xfrm>
            <a:off x="834219" y="4684634"/>
            <a:ext cx="1756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КОНТАКТЫ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7ABD0-45C1-C892-D8BE-0AB9954B7DC4}"/>
              </a:ext>
            </a:extLst>
          </p:cNvPr>
          <p:cNvSpPr txBox="1"/>
          <p:nvPr/>
        </p:nvSpPr>
        <p:spPr>
          <a:xfrm>
            <a:off x="6819312" y="4695340"/>
            <a:ext cx="25376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СОЦИАЛЬНЫЕ СЕТИ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54E87-65C0-A9CB-3E7E-EFBF633A1BBC}"/>
              </a:ext>
            </a:extLst>
          </p:cNvPr>
          <p:cNvSpPr txBox="1"/>
          <p:nvPr/>
        </p:nvSpPr>
        <p:spPr>
          <a:xfrm>
            <a:off x="834219" y="4897582"/>
            <a:ext cx="47308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Адрес офиса РО: </a:t>
            </a:r>
            <a:r>
              <a:rPr lang="ru-RU" sz="1700" b="1" dirty="0" err="1">
                <a:solidFill>
                  <a:schemeClr val="bg1"/>
                </a:solidFill>
                <a:latin typeface="Muller Bold" pitchFamily="2" charset="0"/>
              </a:rPr>
              <a:t>г.Белгород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, пр-т Богдана Хмельницкого,181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F126B-1D0B-A699-9970-1E4BFE3C881A}"/>
              </a:ext>
            </a:extLst>
          </p:cNvPr>
          <p:cNvSpPr txBox="1"/>
          <p:nvPr/>
        </p:nvSpPr>
        <p:spPr>
          <a:xfrm>
            <a:off x="834219" y="5477158"/>
            <a:ext cx="2560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График работы офиса: ПН-ПТ с 8:30 до 17:00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F4240-7A70-CAE9-AB07-4B62AD9E20A0}"/>
              </a:ext>
            </a:extLst>
          </p:cNvPr>
          <p:cNvSpPr txBox="1"/>
          <p:nvPr/>
        </p:nvSpPr>
        <p:spPr>
          <a:xfrm>
            <a:off x="834219" y="6052281"/>
            <a:ext cx="30101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Сайт: </a:t>
            </a:r>
            <a:r>
              <a:rPr lang="en-US" sz="1600" b="1" dirty="0">
                <a:solidFill>
                  <a:schemeClr val="bg1"/>
                </a:solidFill>
                <a:latin typeface="-apple-system"/>
              </a:rPr>
              <a:t>https://redcross.nko31.ru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C9E61-A49B-0B82-C42A-0E8326EBC90D}"/>
              </a:ext>
            </a:extLst>
          </p:cNvPr>
          <p:cNvSpPr txBox="1"/>
          <p:nvPr/>
        </p:nvSpPr>
        <p:spPr>
          <a:xfrm>
            <a:off x="6819312" y="5043112"/>
            <a:ext cx="45384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ВК: 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https://vk.com/belgorodredcross</a:t>
            </a:r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7241C5-A74D-7B6D-F0E6-B8ADDE708D66}"/>
              </a:ext>
            </a:extLst>
          </p:cNvPr>
          <p:cNvSpPr txBox="1"/>
          <p:nvPr/>
        </p:nvSpPr>
        <p:spPr>
          <a:xfrm>
            <a:off x="6804527" y="5390995"/>
            <a:ext cx="473083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err="1">
                <a:solidFill>
                  <a:schemeClr val="bg1"/>
                </a:solidFill>
                <a:latin typeface="Muller Bold" pitchFamily="2" charset="0"/>
              </a:rPr>
              <a:t>T</a:t>
            </a:r>
            <a:r>
              <a:rPr lang="en-US" sz="1700" b="1" dirty="0" err="1">
                <a:solidFill>
                  <a:schemeClr val="bg1"/>
                </a:solidFill>
                <a:latin typeface="Muller Bold" pitchFamily="2" charset="0"/>
              </a:rPr>
              <a:t>elegram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-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канал: </a:t>
            </a: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https://t.me/belgorodredcross</a:t>
            </a:r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-apple-system"/>
              </a:rPr>
              <a:t> </a:t>
            </a:r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26C03A-7895-98A4-4349-297541B5164B}"/>
              </a:ext>
            </a:extLst>
          </p:cNvPr>
          <p:cNvSpPr txBox="1"/>
          <p:nvPr/>
        </p:nvSpPr>
        <p:spPr>
          <a:xfrm>
            <a:off x="6838523" y="5915739"/>
            <a:ext cx="421400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err="1">
                <a:solidFill>
                  <a:schemeClr val="bg1"/>
                </a:solidFill>
                <a:latin typeface="Muller Bold" pitchFamily="2" charset="0"/>
              </a:rPr>
              <a:t>Добро.Ру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: 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ID 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организации: 10071860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E019AE-BFB3-208E-18FB-8ADCBFE51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032" y="2629539"/>
            <a:ext cx="2812026" cy="187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4D1E70-DE3E-EE47-B9A1-07CF2C81B783}"/>
              </a:ext>
            </a:extLst>
          </p:cNvPr>
          <p:cNvSpPr txBox="1"/>
          <p:nvPr/>
        </p:nvSpPr>
        <p:spPr>
          <a:xfrm>
            <a:off x="834220" y="57395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КАК СТАТЬ ВОЛОНТЕРОМ РКК?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79D83-827B-47F7-6FBC-B9D05ACD3801}"/>
              </a:ext>
            </a:extLst>
          </p:cNvPr>
          <p:cNvSpPr txBox="1"/>
          <p:nvPr/>
        </p:nvSpPr>
        <p:spPr>
          <a:xfrm>
            <a:off x="491319" y="1790511"/>
            <a:ext cx="1059066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Отправить запрос на электронную почту: …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Заполнить анкету и пройти собеседование;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Зарегистрироваться на портале </a:t>
            </a:r>
            <a:r>
              <a:rPr lang="ru-RU" sz="2000" dirty="0" err="1">
                <a:latin typeface="Muller Medium" pitchFamily="2" charset="0"/>
              </a:rPr>
              <a:t>Добро.Ру</a:t>
            </a:r>
            <a:r>
              <a:rPr lang="ru-RU" sz="2000" dirty="0">
                <a:latin typeface="Muller Medium" pitchFamily="2" charset="0"/>
              </a:rPr>
              <a:t> и подать заявку на мероприятие </a:t>
            </a:r>
            <a:br>
              <a:rPr lang="en-US" sz="2000" dirty="0">
                <a:latin typeface="Muller Medium" pitchFamily="2" charset="0"/>
              </a:rPr>
            </a:br>
            <a:r>
              <a:rPr lang="ru-RU" sz="2000" dirty="0">
                <a:latin typeface="Muller Medium" pitchFamily="2" charset="0"/>
              </a:rPr>
              <a:t>или проект;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Обсудить будущий функционал с Координатором волонтерской деятельности;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Подписать кодекс волонтера и приступать к оказанию помощи.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endParaRPr lang="ru-RU" sz="2000" dirty="0">
              <a:latin typeface="Muller Medium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06A4E-B043-4B57-C539-4E240B86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9496"/>
            <a:ext cx="12192000" cy="1877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48239-88DB-A16E-02AD-13B6430F0380}"/>
              </a:ext>
            </a:extLst>
          </p:cNvPr>
          <p:cNvSpPr txBox="1"/>
          <p:nvPr/>
        </p:nvSpPr>
        <p:spPr>
          <a:xfrm>
            <a:off x="834220" y="5205359"/>
            <a:ext cx="1756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КОНТАКТЫ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FFEA6-31FA-68D8-E7F2-7923AC9599EB}"/>
              </a:ext>
            </a:extLst>
          </p:cNvPr>
          <p:cNvSpPr txBox="1"/>
          <p:nvPr/>
        </p:nvSpPr>
        <p:spPr>
          <a:xfrm>
            <a:off x="834219" y="5500061"/>
            <a:ext cx="63236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Телефон: +79944039693 Координатор волонтерской деятельности Бурая Анна Сергеевна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831B3-EC08-468C-DCE0-54EFFEE4BD80}"/>
              </a:ext>
            </a:extLst>
          </p:cNvPr>
          <p:cNvSpPr txBox="1"/>
          <p:nvPr/>
        </p:nvSpPr>
        <p:spPr>
          <a:xfrm>
            <a:off x="834219" y="6202792"/>
            <a:ext cx="2560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E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-mail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: 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anita.buraya@ya.ru</a:t>
            </a:r>
            <a:endParaRPr lang="ru-RU" sz="1700" b="1" dirty="0">
              <a:solidFill>
                <a:schemeClr val="bg1"/>
              </a:solidFill>
              <a:latin typeface="Muller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0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11D1A-C9FF-E08C-920A-4312B9B2B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165" y="159492"/>
            <a:ext cx="5096758" cy="28669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18BC43-4716-D83C-305C-8939EDDD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632" y="237739"/>
            <a:ext cx="3759471" cy="6274649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A3A41ABA-F0D3-5AC0-BDDE-4BAF18629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5400" dirty="0"/>
          </a:p>
          <a:p>
            <a:pPr marL="0" indent="0">
              <a:buNone/>
            </a:pPr>
            <a:endParaRPr lang="ru-RU" sz="5400" dirty="0"/>
          </a:p>
          <a:p>
            <a:pPr marL="0" indent="0">
              <a:buNone/>
            </a:pPr>
            <a:r>
              <a:rPr lang="ru-RU" sz="5400" b="1" i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8730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AAA4C7-7B92-869D-F40B-9F9A00CB7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988" y="129827"/>
            <a:ext cx="7670782" cy="46416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CDAB8-0646-6F0B-BCA6-B0C54F11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9951" cy="3651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9035A8-46FF-E3AF-1D03-D44CA1A2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1251"/>
            <a:ext cx="12192000" cy="3206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CDB66-7A24-3C7E-E4BE-BC614A7A1A01}"/>
              </a:ext>
            </a:extLst>
          </p:cNvPr>
          <p:cNvSpPr txBox="1"/>
          <p:nvPr/>
        </p:nvSpPr>
        <p:spPr>
          <a:xfrm>
            <a:off x="161777" y="2517165"/>
            <a:ext cx="3186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РКК – ОДНА ИЗ СТАРЕЙШИХ </a:t>
            </a:r>
            <a:br>
              <a:rPr lang="en-US" sz="1500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(155 ГОДА) ОБЩЕСТВЕННЫХ, БЛАГОТВОРИТЕЛЬНЫХ </a:t>
            </a:r>
            <a:b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ОРГАНИЗАЦИЙ СТРАНЫ.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92756-DCC4-AE1B-2C09-914F8AD45800}"/>
              </a:ext>
            </a:extLst>
          </p:cNvPr>
          <p:cNvSpPr txBox="1"/>
          <p:nvPr/>
        </p:nvSpPr>
        <p:spPr>
          <a:xfrm>
            <a:off x="161777" y="3915798"/>
            <a:ext cx="3186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Советский Красный Крест </a:t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был одним из самых мощных национальных обществ,</a:t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а по количеству членов занимал первое место в мире. </a:t>
            </a:r>
            <a:br>
              <a:rPr lang="ru-RU" sz="1600" b="1" dirty="0">
                <a:latin typeface="Muller Bold" pitchFamily="2" charset="0"/>
              </a:rPr>
            </a:br>
            <a:br>
              <a:rPr lang="ru-RU" sz="1600" b="1" dirty="0">
                <a:latin typeface="Muller Bold" pitchFamily="2" charset="0"/>
              </a:rPr>
            </a:br>
            <a:br>
              <a:rPr lang="ru-RU" sz="1600" b="1" dirty="0">
                <a:latin typeface="Muller Bold" pitchFamily="2" charset="0"/>
              </a:rPr>
            </a:br>
            <a:r>
              <a:rPr lang="ru-RU" sz="1600" dirty="0">
                <a:latin typeface="Muller Regular" pitchFamily="2" charset="0"/>
              </a:rPr>
              <a:t>За годы ВОВ подготовлено</a:t>
            </a:r>
            <a:br>
              <a:rPr lang="ru-RU" sz="1600" b="1" dirty="0">
                <a:latin typeface="Muller Bold" pitchFamily="2" charset="0"/>
              </a:rPr>
            </a:br>
            <a:r>
              <a:rPr lang="ru-RU" sz="2000" b="1" dirty="0">
                <a:latin typeface="Muller Bold" pitchFamily="2" charset="0"/>
              </a:rPr>
              <a:t>720 000 </a:t>
            </a:r>
            <a:r>
              <a:rPr lang="ru-RU" sz="1600" dirty="0">
                <a:latin typeface="Muller Regular" pitchFamily="2" charset="0"/>
              </a:rPr>
              <a:t>медсестер, </a:t>
            </a:r>
            <a:br>
              <a:rPr lang="ru-RU" sz="1600" b="1" dirty="0">
                <a:latin typeface="Muller Bold" pitchFamily="2" charset="0"/>
              </a:rPr>
            </a:br>
            <a:r>
              <a:rPr lang="ru-RU" sz="2000" b="1" dirty="0">
                <a:latin typeface="Muller Bold" pitchFamily="2" charset="0"/>
              </a:rPr>
              <a:t>40 000 </a:t>
            </a:r>
            <a:r>
              <a:rPr lang="ru-RU" sz="1600" dirty="0">
                <a:latin typeface="Muller Regular" pitchFamily="2" charset="0"/>
              </a:rPr>
              <a:t>санитаров.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47D1F-0554-9D61-C9B3-F5B946459682}"/>
              </a:ext>
            </a:extLst>
          </p:cNvPr>
          <p:cNvSpPr txBox="1"/>
          <p:nvPr/>
        </p:nvSpPr>
        <p:spPr>
          <a:xfrm>
            <a:off x="3587285" y="5160719"/>
            <a:ext cx="793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СУДЬБА ОРГАНИЗАЦИИ НЕРАЗРЫВНО СВЯЗАНА С ИСТОРИЕЙ СТРАНЫ</a:t>
            </a:r>
            <a:endParaRPr lang="ru-RU" sz="15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58CCF-CE04-E3DB-9EBF-56375BEA857C}"/>
              </a:ext>
            </a:extLst>
          </p:cNvPr>
          <p:cNvSpPr txBox="1"/>
          <p:nvPr/>
        </p:nvSpPr>
        <p:spPr>
          <a:xfrm>
            <a:off x="3587285" y="5545734"/>
            <a:ext cx="8140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Русско-турецкая война, борьба с чумой, голод в России, Первая мировая война, санаторный лагерь «Артек», первый санитарный самолет, героизм во время Великой отечественной войны, начало движения безвозмездных доноров,</a:t>
            </a:r>
            <a:r>
              <a:rPr lang="en-US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Авария на Чернобыльской АЭС и т.д.</a:t>
            </a:r>
          </a:p>
        </p:txBody>
      </p:sp>
    </p:spTree>
    <p:extLst>
      <p:ext uri="{BB962C8B-B14F-4D97-AF65-F5344CB8AC3E}">
        <p14:creationId xmlns:p14="http://schemas.microsoft.com/office/powerpoint/2010/main" val="90153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EF22F-75BA-89AD-1BE8-19E94A87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0C39B-8E9D-824A-BEE4-29DB937FB452}"/>
              </a:ext>
            </a:extLst>
          </p:cNvPr>
          <p:cNvSpPr txBox="1"/>
          <p:nvPr/>
        </p:nvSpPr>
        <p:spPr>
          <a:xfrm>
            <a:off x="415119" y="413399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Muller Bold" pitchFamily="2" charset="0"/>
              </a:rPr>
              <a:t>РОССИЙСКИЙ КРАСНЫЙ КРЕСТ</a:t>
            </a:r>
            <a:endParaRPr lang="ru-RU" sz="2800" b="1" dirty="0">
              <a:latin typeface="Muller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A7FEC-523C-59BC-F52D-08BA9C6E5CAD}"/>
              </a:ext>
            </a:extLst>
          </p:cNvPr>
          <p:cNvSpPr txBox="1"/>
          <p:nvPr/>
        </p:nvSpPr>
        <p:spPr>
          <a:xfrm>
            <a:off x="415119" y="1088408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с </a:t>
            </a:r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1867</a:t>
            </a:r>
            <a:r>
              <a:rPr lang="ru-RU" sz="2800" b="1" dirty="0">
                <a:latin typeface="Muller Bold" pitchFamily="2" charset="0"/>
              </a:rPr>
              <a:t>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313A9-FC22-0B79-9AAA-EB3880288B6B}"/>
              </a:ext>
            </a:extLst>
          </p:cNvPr>
          <p:cNvSpPr txBox="1"/>
          <p:nvPr/>
        </p:nvSpPr>
        <p:spPr>
          <a:xfrm>
            <a:off x="415119" y="2722096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в </a:t>
            </a:r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192</a:t>
            </a:r>
            <a:r>
              <a:rPr lang="ru-RU" sz="2800" b="1" dirty="0">
                <a:latin typeface="Muller Bold" pitchFamily="2" charset="0"/>
              </a:rPr>
              <a:t> странах мира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4F985-573A-C84E-06DF-BC408714B01B}"/>
              </a:ext>
            </a:extLst>
          </p:cNvPr>
          <p:cNvSpPr txBox="1"/>
          <p:nvPr/>
        </p:nvSpPr>
        <p:spPr>
          <a:xfrm>
            <a:off x="415119" y="1561753"/>
            <a:ext cx="660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Общероссийская общественная организация «Российский Красный Крест» осуществляет свою деятельность и является составной частью </a:t>
            </a:r>
            <a:r>
              <a:rPr lang="ru-RU" sz="1600" dirty="0">
                <a:latin typeface="Muller Medium" pitchFamily="2" charset="0"/>
              </a:rPr>
              <a:t>Международного Движения Красного Креста и Красного Полумесяца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9C9BE-2D8A-CC16-62EE-7150D243DE56}"/>
              </a:ext>
            </a:extLst>
          </p:cNvPr>
          <p:cNvSpPr txBox="1"/>
          <p:nvPr/>
        </p:nvSpPr>
        <p:spPr>
          <a:xfrm>
            <a:off x="415119" y="3240922"/>
            <a:ext cx="660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Действует Международное Движение Красного Креста </a:t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Красного Полумесяца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05C25-8D47-94C5-7351-5115AFB455CD}"/>
              </a:ext>
            </a:extLst>
          </p:cNvPr>
          <p:cNvSpPr txBox="1"/>
          <p:nvPr/>
        </p:nvSpPr>
        <p:spPr>
          <a:xfrm>
            <a:off x="415119" y="4382498"/>
            <a:ext cx="6883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Каждая страна действует как Национальное общество и в своей работе руководствуется семью Основополагающими принципами. Каждое национальное общество является помощником своего государства в гуманитарной сфере и оказывает помощь пострадавшим при стихийных бедствиях, лицам с дефицитом самообслуживания, одиноким пожилым людям, жертвам вооруженных конфликтов, пострадавшему гражданскому населению и лицам в трудной жизненной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418711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D2C55-9097-23AF-EEED-1596E116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5" y="1310149"/>
            <a:ext cx="11370374" cy="5256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E6AE8-993F-BD90-EC18-44395950F3CB}"/>
              </a:ext>
            </a:extLst>
          </p:cNvPr>
          <p:cNvSpPr txBox="1"/>
          <p:nvPr/>
        </p:nvSpPr>
        <p:spPr>
          <a:xfrm>
            <a:off x="415118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ОСНОВОПОЛАГАЮЩИЕ ПРИНЦИПЫ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AC32B-0DB9-0D59-7818-C097360D9088}"/>
              </a:ext>
            </a:extLst>
          </p:cNvPr>
          <p:cNvSpPr txBox="1"/>
          <p:nvPr/>
        </p:nvSpPr>
        <p:spPr>
          <a:xfrm>
            <a:off x="560160" y="1383328"/>
            <a:ext cx="6948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Гуманность</a:t>
            </a:r>
            <a:br>
              <a:rPr lang="ru-RU" sz="800" dirty="0">
                <a:effectLst/>
                <a:latin typeface="Muller Regular" pitchFamily="2" charset="0"/>
              </a:rPr>
            </a:b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Международное Движение Красного Креста и Красного Полумесяца, порожденное стремлением оказывать помощь всем раненым на поле боя без исключения или предпочтения, старается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при любых обстоятельствах как на международном, так и на национальном уровне предотвращать и облегчать страдания человека. Движение призвано защищать жизнь и здоровье людей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и обеспечивать уважение к человеческой личности. Оно способствует достижению</a:t>
            </a:r>
            <a:r>
              <a:rPr lang="en-US" sz="1100" dirty="0">
                <a:effectLst/>
                <a:latin typeface="Muller Regular" pitchFamily="2" charset="0"/>
              </a:rPr>
              <a:t> </a:t>
            </a:r>
            <a:r>
              <a:rPr lang="ru-RU" sz="1100" dirty="0">
                <a:effectLst/>
                <a:latin typeface="Muller Regular" pitchFamily="2" charset="0"/>
              </a:rPr>
              <a:t>взаимопонимания, дружбы, сотрудничества и прочного мира между народами.</a:t>
            </a:r>
            <a:endParaRPr lang="ru-RU" sz="1100" dirty="0">
              <a:latin typeface="Muller Regula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ADB69-2B2E-D807-C0E0-1631B087135B}"/>
              </a:ext>
            </a:extLst>
          </p:cNvPr>
          <p:cNvSpPr txBox="1"/>
          <p:nvPr/>
        </p:nvSpPr>
        <p:spPr>
          <a:xfrm>
            <a:off x="542206" y="3172197"/>
            <a:ext cx="3789169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Беспристрастность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>Движение не проводит никакой дискриминации 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>по признаку национальности, расы, религии, класса или политических убеждений. Оно лишь стремится облегчать страдания людей, и в первую очередь, тех, кто больше всего в этом нуждается.</a:t>
            </a:r>
            <a:endParaRPr lang="ru-RU" sz="11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54E6A-4C8A-F615-0B06-8F515F97B6CA}"/>
              </a:ext>
            </a:extLst>
          </p:cNvPr>
          <p:cNvSpPr txBox="1"/>
          <p:nvPr/>
        </p:nvSpPr>
        <p:spPr>
          <a:xfrm>
            <a:off x="7996197" y="1526274"/>
            <a:ext cx="378916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Добровольность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В своей добровольной деятельности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по оказанию помощи Движение ни в коей мере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не руководствуется стремлением к получению выгоды.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50DE5-B168-4E36-87A0-C07409373474}"/>
              </a:ext>
            </a:extLst>
          </p:cNvPr>
          <p:cNvSpPr txBox="1"/>
          <p:nvPr/>
        </p:nvSpPr>
        <p:spPr>
          <a:xfrm>
            <a:off x="4652407" y="3192979"/>
            <a:ext cx="3789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Единство</a:t>
            </a:r>
            <a:br>
              <a:rPr lang="ru-RU" sz="1100" dirty="0">
                <a:effectLst/>
                <a:latin typeface="Muller Regular" pitchFamily="2" charset="0"/>
              </a:rPr>
            </a:br>
            <a:br>
              <a:rPr lang="ru-RU" sz="10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В стране может быть только одно национальное общество Красного Креста или Красного</a:t>
            </a:r>
            <a:r>
              <a:rPr lang="en-US" sz="1100" dirty="0">
                <a:effectLst/>
                <a:latin typeface="Muller Regular" pitchFamily="2" charset="0"/>
              </a:rPr>
              <a:t> </a:t>
            </a:r>
            <a:r>
              <a:rPr lang="ru-RU" sz="1100" dirty="0">
                <a:effectLst/>
                <a:latin typeface="Muller Regular" pitchFamily="2" charset="0"/>
              </a:rPr>
              <a:t>Полумесяца. Оно должно быть открыто для всех </a:t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и осуществлять свою гуманитарную деятельность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на всей территории страны.</a:t>
            </a:r>
            <a:endParaRPr lang="ru-RU" sz="1100" dirty="0">
              <a:latin typeface="Mulle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37E6C-F090-3AAF-A813-1DE5C570B39A}"/>
              </a:ext>
            </a:extLst>
          </p:cNvPr>
          <p:cNvSpPr txBox="1"/>
          <p:nvPr/>
        </p:nvSpPr>
        <p:spPr>
          <a:xfrm>
            <a:off x="8605108" y="3255322"/>
            <a:ext cx="317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Универсальность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Движение является всемирным. Все национальные общества пользуются равными правами и обязаны оказывать помощь друг другу.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09037-C4FA-4EDD-DFC6-437B174FF9CA}"/>
              </a:ext>
            </a:extLst>
          </p:cNvPr>
          <p:cNvSpPr txBox="1"/>
          <p:nvPr/>
        </p:nvSpPr>
        <p:spPr>
          <a:xfrm>
            <a:off x="3823213" y="4984372"/>
            <a:ext cx="378916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Нейтральность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Чтобы сохранить всеобщее доверие, Движение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не может принимать чью-либо сторону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в вооруженных конфликтах и вступать в споры политического, расового, религиозного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или идеологического характера.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338D-8B03-0DA9-F088-FB5F0814E7A4}"/>
              </a:ext>
            </a:extLst>
          </p:cNvPr>
          <p:cNvSpPr txBox="1"/>
          <p:nvPr/>
        </p:nvSpPr>
        <p:spPr>
          <a:xfrm>
            <a:off x="7969184" y="4870075"/>
            <a:ext cx="378916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Независимость</a:t>
            </a:r>
            <a:br>
              <a:rPr lang="ru-RU" sz="800" dirty="0">
                <a:effectLst/>
                <a:latin typeface="Muller Regular" pitchFamily="2" charset="0"/>
              </a:rPr>
            </a:b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Движение независимо. Национальные общества, оказывая своим правительствам помощь </a:t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в их гуманитарной деятельности и подчиняясь законам своей страны, должны тем не менее всегда сохранять автономию, чтобы иметь возможность действовать в соответствии с принципами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Красного Креста.</a:t>
            </a:r>
            <a:endParaRPr lang="ru-RU" sz="11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8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4C9FAA-6328-8A2F-AFA3-CDDAFF91C8A7}"/>
              </a:ext>
            </a:extLst>
          </p:cNvPr>
          <p:cNvSpPr txBox="1"/>
          <p:nvPr/>
        </p:nvSpPr>
        <p:spPr>
          <a:xfrm>
            <a:off x="415118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ОСНОВОПОЛАГАЮЩИЕ ПРИНЦИПЫ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9FC85D-10CC-69BA-448F-9DF9D24B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CF31C-51A0-94D8-4E97-021F90D8B756}"/>
              </a:ext>
            </a:extLst>
          </p:cNvPr>
          <p:cNvSpPr txBox="1"/>
          <p:nvPr/>
        </p:nvSpPr>
        <p:spPr>
          <a:xfrm>
            <a:off x="564747" y="651749"/>
            <a:ext cx="437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uller Bold" pitchFamily="2" charset="0"/>
              </a:rPr>
              <a:t>РОЛЬ РКК: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2E3BB-87F2-80CA-1A25-0600E328E0DF}"/>
              </a:ext>
            </a:extLst>
          </p:cNvPr>
          <p:cNvSpPr txBox="1"/>
          <p:nvPr/>
        </p:nvSpPr>
        <p:spPr>
          <a:xfrm>
            <a:off x="564747" y="1278020"/>
            <a:ext cx="4506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вспомогательная по отношению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к государству в сфере здравоохранения, социальной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и иной помощи нуждающемуся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в ней населению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C7091-CBA7-0793-2C54-00F124C0E33B}"/>
              </a:ext>
            </a:extLst>
          </p:cNvPr>
          <p:cNvSpPr txBox="1"/>
          <p:nvPr/>
        </p:nvSpPr>
        <p:spPr>
          <a:xfrm>
            <a:off x="6649663" y="4536609"/>
            <a:ext cx="5237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С Министерством здравоохранения Российской Федерации</a:t>
            </a:r>
            <a:r>
              <a:rPr lang="en-US" sz="2000" dirty="0">
                <a:solidFill>
                  <a:schemeClr val="bg1"/>
                </a:solidFill>
                <a:latin typeface="Muller Medium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разрабатывается «Федеральный Закон о Российском Красном Кресте».</a:t>
            </a:r>
          </a:p>
        </p:txBody>
      </p:sp>
    </p:spTree>
    <p:extLst>
      <p:ext uri="{BB962C8B-B14F-4D97-AF65-F5344CB8AC3E}">
        <p14:creationId xmlns:p14="http://schemas.microsoft.com/office/powerpoint/2010/main" val="264085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54EBF-2F96-2791-E1FA-866632E3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7A1026-8713-6E78-C142-0676DF58A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050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9BA6F9-9A5D-8356-BEBB-ED674413D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117" y="1568525"/>
            <a:ext cx="10269766" cy="40828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0A7B3-4786-9A3D-DEAD-64C0B79B9F0F}"/>
              </a:ext>
            </a:extLst>
          </p:cNvPr>
          <p:cNvSpPr txBox="1"/>
          <p:nvPr/>
        </p:nvSpPr>
        <p:spPr>
          <a:xfrm>
            <a:off x="2371639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uller Bold" pitchFamily="2" charset="0"/>
              </a:rPr>
              <a:t>ПЕРСПЕКТИВЫ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E7EBA-A677-3741-6570-A9E29AC63C92}"/>
              </a:ext>
            </a:extLst>
          </p:cNvPr>
          <p:cNvSpPr txBox="1"/>
          <p:nvPr/>
        </p:nvSpPr>
        <p:spPr>
          <a:xfrm>
            <a:off x="2355531" y="919994"/>
            <a:ext cx="7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81819"/>
                </a:solidFill>
                <a:latin typeface="Muller Bold" pitchFamily="2" charset="0"/>
              </a:rPr>
              <a:t>РКК – ГЛАВНОЕ ГУМАНИТАРНОЕ АГЕНТСТВО В СТРАНЕ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F8104-2673-0322-F7B8-5CD9A0B41EDE}"/>
              </a:ext>
            </a:extLst>
          </p:cNvPr>
          <p:cNvSpPr txBox="1"/>
          <p:nvPr/>
        </p:nvSpPr>
        <p:spPr>
          <a:xfrm>
            <a:off x="1657262" y="2183528"/>
            <a:ext cx="344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МЕЖДУНАРОДНОЕ </a:t>
            </a:r>
            <a:br>
              <a:rPr lang="ru-RU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ПРИЗНАНИЕ И ЛИДЕРСТВО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DD6DE-4C35-1A6A-79C9-C9DBBFC306CA}"/>
              </a:ext>
            </a:extLst>
          </p:cNvPr>
          <p:cNvSpPr txBox="1"/>
          <p:nvPr/>
        </p:nvSpPr>
        <p:spPr>
          <a:xfrm>
            <a:off x="6977407" y="4411339"/>
            <a:ext cx="344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УСТОЙЧИВЫЕ КАНАЛЫ</a:t>
            </a:r>
            <a:br>
              <a:rPr lang="ru-RU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ФИНАНСИРОВАНИЯ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235A6-B076-E539-DEA7-6B8DAEBCE656}"/>
              </a:ext>
            </a:extLst>
          </p:cNvPr>
          <p:cNvSpPr txBox="1"/>
          <p:nvPr/>
        </p:nvSpPr>
        <p:spPr>
          <a:xfrm>
            <a:off x="6977407" y="2045028"/>
            <a:ext cx="344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ПРОЗРАЧНАЯ, ОТКРЫТАЯ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И СИЛЬНАЯ ОПОРНАЯ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ОРГАНИЗАЦИЯ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5ABC4-DDD8-9FB9-EEC8-51A1E3462B1A}"/>
              </a:ext>
            </a:extLst>
          </p:cNvPr>
          <p:cNvSpPr txBox="1"/>
          <p:nvPr/>
        </p:nvSpPr>
        <p:spPr>
          <a:xfrm>
            <a:off x="1657262" y="4272839"/>
            <a:ext cx="355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ОПЕРАТИВНОЕ РЕШЕНИЕ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ВОПРОСОВ В СОЦИАЛЬНОЙ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СФЕРЕ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8EF3C-FC95-6D10-FCF0-9A76E97C3B23}"/>
              </a:ext>
            </a:extLst>
          </p:cNvPr>
          <p:cNvSpPr txBox="1"/>
          <p:nvPr/>
        </p:nvSpPr>
        <p:spPr>
          <a:xfrm>
            <a:off x="841472" y="5900684"/>
            <a:ext cx="1049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uller Bold" pitchFamily="2" charset="0"/>
              </a:rPr>
              <a:t>Декабрь 2021 </a:t>
            </a:r>
            <a:r>
              <a:rPr lang="ru-RU" dirty="0">
                <a:latin typeface="Muller Regular" pitchFamily="2" charset="0"/>
              </a:rPr>
              <a:t>– Была проведена оценка и сертификация организационного потенциала РКК</a:t>
            </a:r>
            <a:br>
              <a:rPr lang="ru-RU" dirty="0">
                <a:latin typeface="Muller Regular" pitchFamily="2" charset="0"/>
              </a:rPr>
            </a:br>
            <a:r>
              <a:rPr lang="ru-RU" b="1" dirty="0">
                <a:latin typeface="Muller Bold" pitchFamily="2" charset="0"/>
              </a:rPr>
              <a:t>Декабрь 2022 </a:t>
            </a:r>
            <a:r>
              <a:rPr lang="ru-RU" dirty="0">
                <a:latin typeface="Muller Regular" pitchFamily="2" charset="0"/>
              </a:rPr>
              <a:t>– Утверждение Стратегии развития РКК</a:t>
            </a:r>
          </a:p>
        </p:txBody>
      </p:sp>
    </p:spTree>
    <p:extLst>
      <p:ext uri="{BB962C8B-B14F-4D97-AF65-F5344CB8AC3E}">
        <p14:creationId xmlns:p14="http://schemas.microsoft.com/office/powerpoint/2010/main" val="36855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5DB57D-ABB7-2FB7-642F-962D4D08D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01" y="0"/>
            <a:ext cx="49911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58E5E-B170-B914-36D1-3A1EEDDA74C1}"/>
              </a:ext>
            </a:extLst>
          </p:cNvPr>
          <p:cNvSpPr txBox="1"/>
          <p:nvPr/>
        </p:nvSpPr>
        <p:spPr>
          <a:xfrm>
            <a:off x="611066" y="65015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РЕГИОНАЛЬНОЕ РАЗВИТИЕ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A0DBA-8C2C-4F9E-555E-9AEB0600F5EA}"/>
              </a:ext>
            </a:extLst>
          </p:cNvPr>
          <p:cNvSpPr txBox="1"/>
          <p:nvPr/>
        </p:nvSpPr>
        <p:spPr>
          <a:xfrm>
            <a:off x="611066" y="4967273"/>
            <a:ext cx="5921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uller Regular" pitchFamily="2" charset="0"/>
              </a:rPr>
              <a:t>Региональные и местные отделения являются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базовыми структурными элементами нашего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национального общества, несущими на своих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плечах основную тяжесть практической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гуманитарной работы.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1B08D03-85A9-99E7-5F9C-65EC9F996CF1}"/>
              </a:ext>
            </a:extLst>
          </p:cNvPr>
          <p:cNvCxnSpPr>
            <a:cxnSpLocks/>
          </p:cNvCxnSpPr>
          <p:nvPr/>
        </p:nvCxnSpPr>
        <p:spPr>
          <a:xfrm>
            <a:off x="702778" y="4769610"/>
            <a:ext cx="53420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351355-CB3F-E0F3-430E-C2EC9D7523D9}"/>
              </a:ext>
            </a:extLst>
          </p:cNvPr>
          <p:cNvSpPr txBox="1"/>
          <p:nvPr/>
        </p:nvSpPr>
        <p:spPr>
          <a:xfrm>
            <a:off x="611066" y="1513261"/>
            <a:ext cx="12388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85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488D2-23B2-7896-FA7C-29E48E827963}"/>
              </a:ext>
            </a:extLst>
          </p:cNvPr>
          <p:cNvSpPr txBox="1"/>
          <p:nvPr/>
        </p:nvSpPr>
        <p:spPr>
          <a:xfrm>
            <a:off x="3589793" y="1513261"/>
            <a:ext cx="1903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600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6BAD3-BCE8-DC77-71A7-12048AF016DC}"/>
              </a:ext>
            </a:extLst>
          </p:cNvPr>
          <p:cNvSpPr txBox="1"/>
          <p:nvPr/>
        </p:nvSpPr>
        <p:spPr>
          <a:xfrm>
            <a:off x="611066" y="3122189"/>
            <a:ext cx="3330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100 000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422-0005-A8E1-B258-7961827BE4B1}"/>
              </a:ext>
            </a:extLst>
          </p:cNvPr>
          <p:cNvSpPr txBox="1"/>
          <p:nvPr/>
        </p:nvSpPr>
        <p:spPr>
          <a:xfrm>
            <a:off x="611066" y="2186609"/>
            <a:ext cx="19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региональных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отделений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7E4EC-C7CC-F38E-40F6-2782EEAB158E}"/>
              </a:ext>
            </a:extLst>
          </p:cNvPr>
          <p:cNvSpPr txBox="1"/>
          <p:nvPr/>
        </p:nvSpPr>
        <p:spPr>
          <a:xfrm>
            <a:off x="3589793" y="2186609"/>
            <a:ext cx="19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местных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отделений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8038C-EFB9-2A5A-89EA-A91D805FD974}"/>
              </a:ext>
            </a:extLst>
          </p:cNvPr>
          <p:cNvSpPr txBox="1"/>
          <p:nvPr/>
        </p:nvSpPr>
        <p:spPr>
          <a:xfrm>
            <a:off x="611066" y="3800112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участников организации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(членов и добровольцев)</a:t>
            </a:r>
          </a:p>
        </p:txBody>
      </p:sp>
    </p:spTree>
    <p:extLst>
      <p:ext uri="{BB962C8B-B14F-4D97-AF65-F5344CB8AC3E}">
        <p14:creationId xmlns:p14="http://schemas.microsoft.com/office/powerpoint/2010/main" val="276055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528AFE-2DE6-8DF8-FDEA-A921801F4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16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C21E-E2C7-0595-4BC3-51AF829BB2A8}"/>
              </a:ext>
            </a:extLst>
          </p:cNvPr>
          <p:cNvSpPr txBox="1"/>
          <p:nvPr/>
        </p:nvSpPr>
        <p:spPr>
          <a:xfrm>
            <a:off x="415118" y="650151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ВОЛОНТЕРСТВО </a:t>
            </a:r>
            <a:br>
              <a:rPr lang="ru-RU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В РОССИЙСКОМ КРАСНОМ КРЕСТЕ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D67CC-FA8C-CBED-A7E4-B04E8B01434F}"/>
              </a:ext>
            </a:extLst>
          </p:cNvPr>
          <p:cNvSpPr txBox="1"/>
          <p:nvPr/>
        </p:nvSpPr>
        <p:spPr>
          <a:xfrm>
            <a:off x="415118" y="2584292"/>
            <a:ext cx="6747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Волонтер РКК </a:t>
            </a:r>
            <a:r>
              <a:rPr lang="ru-RU" dirty="0">
                <a:latin typeface="Muller Regular" pitchFamily="2" charset="0"/>
              </a:rPr>
              <a:t>– человек, желающий добровольно оказывать помощь тем, кто в ней нуждается, причастный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к крупнейшему гуманитарному сообществу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и разделяющий его принципы, а также имеющий возможности для саморазвития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EA1-AF8A-B953-F3E2-961FD1423816}"/>
              </a:ext>
            </a:extLst>
          </p:cNvPr>
          <p:cNvSpPr txBox="1"/>
          <p:nvPr/>
        </p:nvSpPr>
        <p:spPr>
          <a:xfrm>
            <a:off x="415118" y="5284519"/>
            <a:ext cx="674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Волонтеры – главная сила Российского Красного Креста </a:t>
            </a:r>
            <a:r>
              <a:rPr lang="ru-RU" dirty="0">
                <a:solidFill>
                  <a:schemeClr val="bg1"/>
                </a:solidFill>
                <a:latin typeface="Muller Regular" pitchFamily="2" charset="0"/>
              </a:rPr>
              <a:t>– это неравнодушные люди, которые не могут оставаться безразличными к чужим страданиям.</a:t>
            </a:r>
          </a:p>
        </p:txBody>
      </p:sp>
    </p:spTree>
    <p:extLst>
      <p:ext uri="{BB962C8B-B14F-4D97-AF65-F5344CB8AC3E}">
        <p14:creationId xmlns:p14="http://schemas.microsoft.com/office/powerpoint/2010/main" val="1876645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1612</Words>
  <Application>Microsoft Office PowerPoint</Application>
  <PresentationFormat>Широкоэкранный</PresentationFormat>
  <Paragraphs>137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-apple-system</vt:lpstr>
      <vt:lpstr>Arial</vt:lpstr>
      <vt:lpstr>Calibri</vt:lpstr>
      <vt:lpstr>Calibri Light</vt:lpstr>
      <vt:lpstr>Muller Bold</vt:lpstr>
      <vt:lpstr>Muller Medium</vt:lpstr>
      <vt:lpstr>Muller Medium Italic</vt:lpstr>
      <vt:lpstr>Muller 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 ля</dc:creator>
  <cp:lastModifiedBy>RedCross RedCross</cp:lastModifiedBy>
  <cp:revision>11</cp:revision>
  <cp:lastPrinted>2023-01-25T15:56:01Z</cp:lastPrinted>
  <dcterms:created xsi:type="dcterms:W3CDTF">2023-01-25T10:19:08Z</dcterms:created>
  <dcterms:modified xsi:type="dcterms:W3CDTF">2023-09-27T06:40:55Z</dcterms:modified>
</cp:coreProperties>
</file>