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9" r:id="rId4"/>
    <p:sldId id="273" r:id="rId5"/>
    <p:sldId id="271" r:id="rId6"/>
    <p:sldId id="259" r:id="rId7"/>
    <p:sldId id="270" r:id="rId8"/>
    <p:sldId id="261" r:id="rId9"/>
    <p:sldId id="27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1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3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85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6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6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5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8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1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9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8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5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9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698B-CC30-4B5D-A2C6-12A84717BA12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E19-F8C7-4CAA-A897-F73E7A56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6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01BCD-A895-40A3-AE12-237AE69EA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4" t="14014" r="23086" b="15374"/>
          <a:stretch/>
        </p:blipFill>
        <p:spPr>
          <a:xfrm>
            <a:off x="1110344" y="13448"/>
            <a:ext cx="9772278" cy="68445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5528B-3500-47CB-9AAA-33722E21BC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4" y="13448"/>
            <a:ext cx="2248678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521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04B0FA-5CCF-4743-A215-0101B40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59" y="102637"/>
            <a:ext cx="6578082" cy="46083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642" y="2556589"/>
            <a:ext cx="9815770" cy="323461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0042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0" y="279918"/>
            <a:ext cx="10440921" cy="5511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/>
              <a:t>Волонтерское движение развивается в ГБПОУ МО «Колледж «Подмосковье» </a:t>
            </a:r>
          </a:p>
          <a:p>
            <a:pPr marL="0" indent="0" algn="ctr">
              <a:buNone/>
            </a:pPr>
            <a:r>
              <a:rPr lang="ru-RU" sz="6600" dirty="0"/>
              <a:t>с  2015 года</a:t>
            </a:r>
          </a:p>
        </p:txBody>
      </p:sp>
    </p:spTree>
    <p:extLst>
      <p:ext uri="{BB962C8B-B14F-4D97-AF65-F5344CB8AC3E}">
        <p14:creationId xmlns:p14="http://schemas.microsoft.com/office/powerpoint/2010/main" val="230618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44D892-72FE-4E36-8DEE-656055956EE5}"/>
              </a:ext>
            </a:extLst>
          </p:cNvPr>
          <p:cNvSpPr/>
          <p:nvPr/>
        </p:nvSpPr>
        <p:spPr>
          <a:xfrm>
            <a:off x="3361267" y="463647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3000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08D342F-B34D-4844-9366-140209AB5899}"/>
              </a:ext>
            </a:extLst>
          </p:cNvPr>
          <p:cNvGrpSpPr/>
          <p:nvPr/>
        </p:nvGrpSpPr>
        <p:grpSpPr>
          <a:xfrm>
            <a:off x="2526669" y="664055"/>
            <a:ext cx="628951" cy="522514"/>
            <a:chOff x="3461658" y="3228392"/>
            <a:chExt cx="909734" cy="755780"/>
          </a:xfrm>
        </p:grpSpPr>
        <p:sp>
          <p:nvSpPr>
            <p:cNvPr id="5" name="Блок-схема: подготовка 4">
              <a:extLst>
                <a:ext uri="{FF2B5EF4-FFF2-40B4-BE49-F238E27FC236}">
                  <a16:creationId xmlns:a16="http://schemas.microsoft.com/office/drawing/2014/main" id="{F87AC904-AD6D-4F9C-B0EE-201FE95FF86C}"/>
                </a:ext>
              </a:extLst>
            </p:cNvPr>
            <p:cNvSpPr/>
            <p:nvPr/>
          </p:nvSpPr>
          <p:spPr>
            <a:xfrm>
              <a:off x="3461658" y="3228392"/>
              <a:ext cx="909734" cy="755780"/>
            </a:xfrm>
            <a:prstGeom prst="flowChartPreparat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www.clipartmax.com/png/middle/417-4170088_cert-certificate-certification-icon-black-icon-badge-png.png">
              <a:extLst>
                <a:ext uri="{FF2B5EF4-FFF2-40B4-BE49-F238E27FC236}">
                  <a16:creationId xmlns:a16="http://schemas.microsoft.com/office/drawing/2014/main" id="{323B8C95-B259-4854-9365-20BB23DEA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45" b="89848" l="10000" r="90000">
                          <a14:foregroundMark x1="37738" y1="9645" x2="37738" y2="9645"/>
                          <a14:foregroundMark x1="40476" y1="26565" x2="40476" y2="26565"/>
                          <a14:foregroundMark x1="38690" y1="38917" x2="38690" y2="38917"/>
                          <a14:foregroundMark x1="37381" y1="55499" x2="37381" y2="55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10" y="3356002"/>
              <a:ext cx="668456" cy="47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Объект 2">
            <a:extLst>
              <a:ext uri="{FF2B5EF4-FFF2-40B4-BE49-F238E27FC236}">
                <a16:creationId xmlns:a16="http://schemas.microsoft.com/office/drawing/2014/main" id="{AD8A76D0-1B9E-4E7E-A233-4CE192CF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939" y="588105"/>
            <a:ext cx="4964691" cy="6744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/>
              <a:t>обучающихся прошли </a:t>
            </a:r>
            <a:br>
              <a:rPr lang="ru-RU" sz="2800" dirty="0"/>
            </a:br>
            <a:r>
              <a:rPr lang="ru-RU" sz="2800" dirty="0"/>
              <a:t>обучение на сайте </a:t>
            </a:r>
            <a:r>
              <a:rPr lang="en-US" sz="2800" dirty="0"/>
              <a:t>DOBRO.RU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E1F9B1-BD18-4BB2-A163-EF9696EC6D84}"/>
              </a:ext>
            </a:extLst>
          </p:cNvPr>
          <p:cNvSpPr/>
          <p:nvPr/>
        </p:nvSpPr>
        <p:spPr>
          <a:xfrm>
            <a:off x="3222607" y="1459883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2</a:t>
            </a:r>
            <a:r>
              <a:rPr lang="ru-RU" sz="5400" b="1" cap="none" spc="0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 тонн</a:t>
            </a:r>
            <a:r>
              <a:rPr lang="ru-RU" sz="5400" b="1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ы</a:t>
            </a:r>
            <a:endParaRPr lang="ru-RU" sz="5400" b="1" cap="none" spc="0" dirty="0">
              <a:ln w="9525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Блок-схема: подготовка 10">
            <a:extLst>
              <a:ext uri="{FF2B5EF4-FFF2-40B4-BE49-F238E27FC236}">
                <a16:creationId xmlns:a16="http://schemas.microsoft.com/office/drawing/2014/main" id="{04C2DCFB-EC8B-43DE-826E-E89D06C8EDF4}"/>
              </a:ext>
            </a:extLst>
          </p:cNvPr>
          <p:cNvSpPr/>
          <p:nvPr/>
        </p:nvSpPr>
        <p:spPr>
          <a:xfrm>
            <a:off x="2526669" y="1660291"/>
            <a:ext cx="628951" cy="522514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EB69419-B6EC-4130-A4BF-59A2F99C962B}"/>
              </a:ext>
            </a:extLst>
          </p:cNvPr>
          <p:cNvSpPr txBox="1">
            <a:spLocks/>
          </p:cNvSpPr>
          <p:nvPr/>
        </p:nvSpPr>
        <p:spPr>
          <a:xfrm>
            <a:off x="5741938" y="1584341"/>
            <a:ext cx="4801653" cy="816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гуманитарной помощи </a:t>
            </a:r>
            <a:r>
              <a:rPr lang="en-US" sz="2800" dirty="0"/>
              <a:t>#</a:t>
            </a:r>
            <a:r>
              <a:rPr lang="ru-RU" sz="2800" dirty="0"/>
              <a:t>МЫВМЕСТЕ было собрано обучающимися и сотрудниками колледжа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57EE83-6FEA-4745-9C71-F2565C6D1E9B}"/>
              </a:ext>
            </a:extLst>
          </p:cNvPr>
          <p:cNvSpPr/>
          <p:nvPr/>
        </p:nvSpPr>
        <p:spPr>
          <a:xfrm>
            <a:off x="3361267" y="2580577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5000</a:t>
            </a:r>
          </a:p>
        </p:txBody>
      </p:sp>
      <p:sp>
        <p:nvSpPr>
          <p:cNvPr id="16" name="Блок-схема: подготовка 15">
            <a:extLst>
              <a:ext uri="{FF2B5EF4-FFF2-40B4-BE49-F238E27FC236}">
                <a16:creationId xmlns:a16="http://schemas.microsoft.com/office/drawing/2014/main" id="{59D6A170-1EAE-47DB-991F-C48F2DD6093B}"/>
              </a:ext>
            </a:extLst>
          </p:cNvPr>
          <p:cNvSpPr/>
          <p:nvPr/>
        </p:nvSpPr>
        <p:spPr>
          <a:xfrm>
            <a:off x="2526669" y="2780985"/>
            <a:ext cx="628951" cy="522514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495B5F3-04C9-4BA6-B5DF-F5C96754F9E2}"/>
              </a:ext>
            </a:extLst>
          </p:cNvPr>
          <p:cNvSpPr txBox="1">
            <a:spLocks/>
          </p:cNvSpPr>
          <p:nvPr/>
        </p:nvSpPr>
        <p:spPr>
          <a:xfrm>
            <a:off x="5741939" y="2629619"/>
            <a:ext cx="5409962" cy="67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/>
              <a:t>обучающихся и их родителей, сотрудников и преподавателей колледжа приняли участие в различных благотворительных акциях   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721B19C-8D5B-4A8F-AEF7-5C33745F2B74}"/>
              </a:ext>
            </a:extLst>
          </p:cNvPr>
          <p:cNvSpPr/>
          <p:nvPr/>
        </p:nvSpPr>
        <p:spPr>
          <a:xfrm>
            <a:off x="3414967" y="3729365"/>
            <a:ext cx="71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21" name="Блок-схема: подготовка 20">
            <a:extLst>
              <a:ext uri="{FF2B5EF4-FFF2-40B4-BE49-F238E27FC236}">
                <a16:creationId xmlns:a16="http://schemas.microsoft.com/office/drawing/2014/main" id="{2DECAE60-006A-4655-AB2F-8E81843540C1}"/>
              </a:ext>
            </a:extLst>
          </p:cNvPr>
          <p:cNvSpPr/>
          <p:nvPr/>
        </p:nvSpPr>
        <p:spPr>
          <a:xfrm>
            <a:off x="2526669" y="3929773"/>
            <a:ext cx="628951" cy="522514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B7EC8FD-A472-4094-A72F-2C4430ACCE55}"/>
              </a:ext>
            </a:extLst>
          </p:cNvPr>
          <p:cNvSpPr txBox="1">
            <a:spLocks/>
          </p:cNvSpPr>
          <p:nvPr/>
        </p:nvSpPr>
        <p:spPr>
          <a:xfrm>
            <a:off x="5741939" y="3853823"/>
            <a:ext cx="4964691" cy="674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/>
              <a:t>печек-буржуек создали своими руками волонтёры колледжа для бойцов на фронт</a:t>
            </a:r>
          </a:p>
        </p:txBody>
      </p:sp>
      <p:sp>
        <p:nvSpPr>
          <p:cNvPr id="25" name="Блок-схема: подготовка 24">
            <a:extLst>
              <a:ext uri="{FF2B5EF4-FFF2-40B4-BE49-F238E27FC236}">
                <a16:creationId xmlns:a16="http://schemas.microsoft.com/office/drawing/2014/main" id="{7128F457-BB0C-4E73-B281-C1A87F8915BE}"/>
              </a:ext>
            </a:extLst>
          </p:cNvPr>
          <p:cNvSpPr/>
          <p:nvPr/>
        </p:nvSpPr>
        <p:spPr>
          <a:xfrm>
            <a:off x="2526669" y="4817304"/>
            <a:ext cx="628951" cy="522514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5EA02AC-72A9-4FC6-B396-A9CDD15C2431}"/>
              </a:ext>
            </a:extLst>
          </p:cNvPr>
          <p:cNvSpPr/>
          <p:nvPr/>
        </p:nvSpPr>
        <p:spPr>
          <a:xfrm>
            <a:off x="3415768" y="4616896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3</a:t>
            </a:r>
            <a:r>
              <a:rPr lang="ru-RU" sz="5400" b="1" cap="none" spc="0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 000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8A701D13-394D-4EAD-AE19-15E793F7609C}"/>
              </a:ext>
            </a:extLst>
          </p:cNvPr>
          <p:cNvSpPr txBox="1">
            <a:spLocks/>
          </p:cNvSpPr>
          <p:nvPr/>
        </p:nvSpPr>
        <p:spPr>
          <a:xfrm>
            <a:off x="5741939" y="4723033"/>
            <a:ext cx="5117091" cy="74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/>
              <a:t>учебников собрано для подшефной организации </a:t>
            </a:r>
            <a:r>
              <a:rPr lang="ru-RU" sz="1400" dirty="0" err="1"/>
              <a:t>Новоазовский</a:t>
            </a:r>
            <a:r>
              <a:rPr lang="ru-RU" sz="1400" dirty="0"/>
              <a:t> индустриальный техникум</a:t>
            </a:r>
          </a:p>
        </p:txBody>
      </p:sp>
      <p:sp>
        <p:nvSpPr>
          <p:cNvPr id="31" name="Блок-схема: подготовка 30">
            <a:extLst>
              <a:ext uri="{FF2B5EF4-FFF2-40B4-BE49-F238E27FC236}">
                <a16:creationId xmlns:a16="http://schemas.microsoft.com/office/drawing/2014/main" id="{E45419FC-91CB-4F31-AFFB-F68D08FD9E77}"/>
              </a:ext>
            </a:extLst>
          </p:cNvPr>
          <p:cNvSpPr/>
          <p:nvPr/>
        </p:nvSpPr>
        <p:spPr>
          <a:xfrm>
            <a:off x="2526669" y="5704835"/>
            <a:ext cx="628951" cy="522514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67DA509-BD71-4578-AB0E-5AF851D78537}"/>
              </a:ext>
            </a:extLst>
          </p:cNvPr>
          <p:cNvSpPr/>
          <p:nvPr/>
        </p:nvSpPr>
        <p:spPr>
          <a:xfrm>
            <a:off x="3361266" y="5540226"/>
            <a:ext cx="2125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5 00кг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E85C3D3-AA32-4753-87F1-9400D0F53345}"/>
              </a:ext>
            </a:extLst>
          </p:cNvPr>
          <p:cNvSpPr txBox="1">
            <a:spLocks/>
          </p:cNvSpPr>
          <p:nvPr/>
        </p:nvSpPr>
        <p:spPr>
          <a:xfrm>
            <a:off x="5741938" y="5666567"/>
            <a:ext cx="5409961" cy="748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/>
              <a:t>канцелярских товаров было собрано для подшефной организации </a:t>
            </a:r>
            <a:r>
              <a:rPr lang="ru-RU" sz="2800" dirty="0" err="1"/>
              <a:t>Новоазовский</a:t>
            </a:r>
            <a:r>
              <a:rPr lang="ru-RU" sz="2800" dirty="0"/>
              <a:t> индустриальный техникум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2F553F-B08B-428C-8F59-7D532FC8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2" b="95268" l="4045" r="98876">
                        <a14:foregroundMark x1="51573" y1="8468" x2="54270" y2="7721"/>
                        <a14:foregroundMark x1="49775" y1="8966" x2="44831" y2="6227"/>
                        <a14:foregroundMark x1="45056" y1="6725" x2="27753" y2="1868"/>
                        <a14:foregroundMark x1="27753" y1="1868" x2="14382" y2="6476"/>
                        <a14:foregroundMark x1="14382" y1="6476" x2="7978" y2="11333"/>
                        <a14:foregroundMark x1="39213" y1="2740" x2="22472" y2="2989"/>
                        <a14:foregroundMark x1="61461" y1="3861" x2="70337" y2="2242"/>
                        <a14:foregroundMark x1="70337" y1="2242" x2="83258" y2="6102"/>
                        <a14:foregroundMark x1="90337" y1="56040" x2="96180" y2="50311"/>
                        <a14:foregroundMark x1="96180" y1="50311" x2="98652" y2="42466"/>
                        <a14:foregroundMark x1="98652" y1="42466" x2="98876" y2="33499"/>
                        <a14:foregroundMark x1="98876" y1="33499" x2="93371" y2="17559"/>
                        <a14:foregroundMark x1="93371" y1="17559" x2="89438" y2="14321"/>
                        <a14:foregroundMark x1="6180" y1="16687" x2="2809" y2="25280"/>
                        <a14:foregroundMark x1="2809" y1="25280" x2="2022" y2="34994"/>
                        <a14:foregroundMark x1="2022" y1="34994" x2="4045" y2="46077"/>
                        <a14:foregroundMark x1="4045" y1="46077" x2="6292" y2="49938"/>
                        <a14:foregroundMark x1="42022" y1="91905" x2="46292" y2="98007"/>
                        <a14:foregroundMark x1="46292" y1="98007" x2="55169" y2="95392"/>
                        <a14:foregroundMark x1="55169" y1="95392" x2="55843" y2="89539"/>
                        <a14:foregroundMark x1="95955" y1="21544" x2="97865" y2="40473"/>
                        <a14:foregroundMark x1="97865" y1="40473" x2="94719" y2="49315"/>
                        <a14:foregroundMark x1="94719" y1="49315" x2="94607" y2="49315"/>
                        <a14:foregroundMark x1="97528" y1="26899" x2="98876" y2="32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83" y="1794135"/>
            <a:ext cx="326502" cy="2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847C73-8B45-4545-B13C-490A9C3C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6" b="92974" l="10000" r="90000">
                        <a14:foregroundMark x1="47719" y1="89696" x2="54211" y2="92974"/>
                        <a14:foregroundMark x1="55088" y1="15925" x2="58772" y2="11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2866578"/>
            <a:ext cx="509302" cy="3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4C5784E-5943-4B2C-AE57-1E736F1A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10" y="4006798"/>
            <a:ext cx="347922" cy="3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795B0A0-A6A2-48D0-A310-A5982F6F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2" b="96513" l="1000" r="97667">
                        <a14:foregroundMark x1="20000" y1="1245" x2="40889" y2="1868"/>
                        <a14:foregroundMark x1="50889" y1="8468" x2="56444" y2="2615"/>
                        <a14:foregroundMark x1="56444" y1="2615" x2="61889" y2="996"/>
                        <a14:foregroundMark x1="46551" y1="6718" x2="45444" y2="4110"/>
                        <a14:foregroundMark x1="49778" y1="14321" x2="47951" y2="10016"/>
                        <a14:foregroundMark x1="45444" y1="4110" x2="40333" y2="1494"/>
                        <a14:foregroundMark x1="21333" y1="1868" x2="11556" y2="2491"/>
                        <a14:foregroundMark x1="11556" y1="2491" x2="8667" y2="14695"/>
                        <a14:foregroundMark x1="4080" y1="13044" x2="1111" y2="15567"/>
                        <a14:foregroundMark x1="8000" y1="9714" x2="4393" y2="12778"/>
                        <a14:foregroundMark x1="1111" y1="15567" x2="1000" y2="81694"/>
                        <a14:foregroundMark x1="29111" y1="17808" x2="31444" y2="18804"/>
                        <a14:foregroundMark x1="21667" y1="29639" x2="34222" y2="29265"/>
                        <a14:foregroundMark x1="34222" y1="29265" x2="38000" y2="29514"/>
                        <a14:foregroundMark x1="24444" y1="41968" x2="39000" y2="41096"/>
                        <a14:foregroundMark x1="39000" y1="41096" x2="39222" y2="41096"/>
                        <a14:foregroundMark x1="22000" y1="53923" x2="30444" y2="53923"/>
                        <a14:foregroundMark x1="30444" y1="53923" x2="37556" y2="53425"/>
                        <a14:foregroundMark x1="19889" y1="42092" x2="26889" y2="42715"/>
                        <a14:foregroundMark x1="20111" y1="65753" x2="34510" y2="64277"/>
                        <a14:foregroundMark x1="50123" y1="8237" x2="50889" y2="41968"/>
                        <a14:foregroundMark x1="50889" y1="40971" x2="49667" y2="83064"/>
                        <a14:foregroundMark x1="9111" y1="14321" x2="9556" y2="74471"/>
                        <a14:foregroundMark x1="60444" y1="1370" x2="90889" y2="3113"/>
                        <a14:foregroundMark x1="90889" y1="3113" x2="91333" y2="3238"/>
                        <a14:foregroundMark x1="90333" y1="2864" x2="89667" y2="77086"/>
                        <a14:foregroundMark x1="81111" y1="1494" x2="79889" y2="23412"/>
                        <a14:foregroundMark x1="79889" y1="23412" x2="73667" y2="24907"/>
                        <a14:foregroundMark x1="70858" y1="18420" x2="70000" y2="16438"/>
                        <a14:foregroundMark x1="73667" y1="24907" x2="72723" y2="22728"/>
                        <a14:foregroundMark x1="70000" y1="16438" x2="69778" y2="3238"/>
                        <a14:foregroundMark x1="96705" y1="16275" x2="98444" y2="19676"/>
                        <a14:foregroundMark x1="95502" y1="13924" x2="95844" y2="14592"/>
                        <a14:foregroundMark x1="93222" y1="9465" x2="94660" y2="12276"/>
                        <a14:foregroundMark x1="98444" y1="19676" x2="97667" y2="83188"/>
                        <a14:foregroundMark x1="97667" y1="83188" x2="96444" y2="86924"/>
                        <a14:foregroundMark x1="88333" y1="79203" x2="77522" y2="80226"/>
                        <a14:foregroundMark x1="52265" y1="85793" x2="50889" y2="87298"/>
                        <a14:foregroundMark x1="50889" y1="87298" x2="43333" y2="80324"/>
                        <a14:foregroundMark x1="43333" y1="80324" x2="15111" y2="78082"/>
                        <a14:foregroundMark x1="15111" y1="78082" x2="10222" y2="75965"/>
                        <a14:foregroundMark x1="62556" y1="42341" x2="79444" y2="41345"/>
                        <a14:foregroundMark x1="65667" y1="54047" x2="77889" y2="53923"/>
                        <a14:foregroundMark x1="60667" y1="65753" x2="68333" y2="65753"/>
                        <a14:foregroundMark x1="68333" y1="65753" x2="79000" y2="65255"/>
                        <a14:foregroundMark x1="81889" y1="77958" x2="65111" y2="78207"/>
                        <a14:foregroundMark x1="65111" y1="78207" x2="56222" y2="80946"/>
                        <a14:foregroundMark x1="49556" y1="96513" x2="54000" y2="89290"/>
                        <a14:foregroundMark x1="54000" y1="89290" x2="81556" y2="84807"/>
                        <a14:foregroundMark x1="81556" y1="84807" x2="97111" y2="84807"/>
                        <a14:foregroundMark x1="49444" y1="94271" x2="49667" y2="89166"/>
                        <a14:foregroundMark x1="40055" y1="88246" x2="36111" y2="85928"/>
                        <a14:foregroundMark x1="47556" y1="92653" x2="46888" y2="92261"/>
                        <a14:foregroundMark x1="36111" y1="85928" x2="7111" y2="85679"/>
                        <a14:foregroundMark x1="7111" y1="85679" x2="1222" y2="82565"/>
                        <a14:foregroundMark x1="1222" y1="82565" x2="1222" y2="81943"/>
                        <a14:backgroundMark x1="16333" y1="6974" x2="38444" y2="12702"/>
                        <a14:backgroundMark x1="73444" y1="6227" x2="77000" y2="16189"/>
                        <a14:backgroundMark x1="72222" y1="18929" x2="71222" y2="22167"/>
                        <a14:backgroundMark x1="95556" y1="19303" x2="94444" y2="14321"/>
                        <a14:backgroundMark x1="94889" y1="16687" x2="95778" y2="13325"/>
                        <a14:backgroundMark x1="93778" y1="14197" x2="95778" y2="13325"/>
                        <a14:backgroundMark x1="96111" y1="14570" x2="96222" y2="16314"/>
                        <a14:backgroundMark x1="81444" y1="82441" x2="61222" y2="82565"/>
                        <a14:backgroundMark x1="61222" y1="82565" x2="55778" y2="84558"/>
                        <a14:backgroundMark x1="56222" y1="82690" x2="53000" y2="86426"/>
                        <a14:backgroundMark x1="45556" y1="92777" x2="45000" y2="91656"/>
                        <a14:backgroundMark x1="46444" y1="93151" x2="40444" y2="89166"/>
                        <a14:backgroundMark x1="41000" y1="89539" x2="46778" y2="92403"/>
                        <a14:backgroundMark x1="46778" y1="92403" x2="46778" y2="92403"/>
                        <a14:backgroundMark x1="34444" y1="64384" x2="39333" y2="65006"/>
                        <a14:backgroundMark x1="4778" y1="13823" x2="4000" y2="12827"/>
                        <a14:backgroundMark x1="46778" y1="6600" x2="48000" y2="9340"/>
                        <a14:backgroundMark x1="46444" y1="9091" x2="47889" y2="1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3" y="4932384"/>
            <a:ext cx="327680" cy="2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D0EA0EC-D2CD-4872-A23C-654ECC1A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18" y="5801598"/>
            <a:ext cx="328987" cy="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9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858F6-39B7-4961-8FC5-5976C98F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Пункт сбора гуманитарной помощи </a:t>
            </a:r>
            <a:br>
              <a:rPr lang="ru-RU" dirty="0"/>
            </a:br>
            <a:r>
              <a:rPr lang="en-US" dirty="0"/>
              <a:t>#</a:t>
            </a:r>
            <a:r>
              <a:rPr lang="ru-RU" dirty="0"/>
              <a:t>МЫВМЕСТЕ на базе колледжа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A16AD9-944E-4DE2-A9B2-5D40F024D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5655"/>
            <a:ext cx="5343332" cy="40074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69DC29-51B2-43F3-AC79-199EDCAEC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5441"/>
          <a:stretch/>
        </p:blipFill>
        <p:spPr>
          <a:xfrm>
            <a:off x="6466114" y="2685655"/>
            <a:ext cx="5487393" cy="40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A508C-3168-441C-92F7-8BA7953C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0"/>
            <a:ext cx="10181649" cy="2097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Благотворительная акция</a:t>
            </a:r>
            <a:br>
              <a:rPr lang="ru-RU" dirty="0"/>
            </a:br>
            <a:r>
              <a:rPr lang="ru-RU" dirty="0"/>
              <a:t>собрано более 2500 пар носков, теплые вещи-перчатки, термобелье, свитера, шапки, балаклавы и медикаменты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8AD041-1319-4970-B1DC-AAAA537AF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71" y="2254167"/>
            <a:ext cx="3638721" cy="27290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8BCFF0-C0C0-4F1A-86FF-4CAE7166D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92" y="3618688"/>
            <a:ext cx="4319082" cy="32393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0BAAB6-3A8F-4576-B737-0E257DEAC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2" r="22577"/>
          <a:stretch/>
        </p:blipFill>
        <p:spPr>
          <a:xfrm>
            <a:off x="0" y="3618689"/>
            <a:ext cx="4185071" cy="32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3A7FF-BC85-44BE-84BF-828A80F7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284176"/>
            <a:ext cx="10781726" cy="1508760"/>
          </a:xfrm>
        </p:spPr>
        <p:txBody>
          <a:bodyPr/>
          <a:lstStyle/>
          <a:p>
            <a:pPr algn="ctr"/>
            <a:r>
              <a:rPr lang="ru-RU" dirty="0"/>
              <a:t>Печки-буржуйки для бойцов на фронт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E7C5554-8EDB-4963-9B98-1EFFACDA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189"/>
            <a:ext cx="3558608" cy="474481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B1D0A-C98A-44DE-B4A8-4183FC10A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4" t="18460" b="4226"/>
          <a:stretch/>
        </p:blipFill>
        <p:spPr>
          <a:xfrm>
            <a:off x="8521424" y="2043404"/>
            <a:ext cx="3593174" cy="4814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EBF2DA-83B8-4818-8CF6-4C7536012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5" r="21282"/>
          <a:stretch/>
        </p:blipFill>
        <p:spPr>
          <a:xfrm>
            <a:off x="3798447" y="2944202"/>
            <a:ext cx="4595105" cy="2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CAABA-48CC-4865-B1C2-6CB326A0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4136"/>
            <a:ext cx="4448459" cy="19778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Было собрано более 3 тонн макулатуры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2CB20E-4D09-41C9-B70C-4C746493F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05" y="1670739"/>
            <a:ext cx="4391196" cy="329339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C3373C-2359-4D9F-91B1-484BC1678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9" y="2009005"/>
            <a:ext cx="3336441" cy="4448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44D4B2-6353-45AB-BE54-D20204B9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739"/>
            <a:ext cx="4391196" cy="329339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E63FD8E-2B7C-4EBE-BAFA-F6D94A4EDA9F}"/>
              </a:ext>
            </a:extLst>
          </p:cNvPr>
          <p:cNvSpPr txBox="1">
            <a:spLocks/>
          </p:cNvSpPr>
          <p:nvPr/>
        </p:nvSpPr>
        <p:spPr>
          <a:xfrm>
            <a:off x="1104122" y="329682"/>
            <a:ext cx="10030375" cy="1705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Региональная экологическая акция</a:t>
            </a:r>
          </a:p>
          <a:p>
            <a:pPr algn="ctr"/>
            <a:r>
              <a:rPr lang="ru-RU" dirty="0"/>
              <a:t> «С пользой для Родины»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713949C-425C-469E-A7A0-A14E8EAE78BD}"/>
              </a:ext>
            </a:extLst>
          </p:cNvPr>
          <p:cNvSpPr txBox="1">
            <a:spLocks/>
          </p:cNvSpPr>
          <p:nvPr/>
        </p:nvSpPr>
        <p:spPr>
          <a:xfrm rot="10800000" flipV="1">
            <a:off x="7858066" y="4964136"/>
            <a:ext cx="4333933" cy="189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средства переданы в благотворительный фонд для приобретения необходимого оборудования военнослужащим СВО</a:t>
            </a:r>
          </a:p>
        </p:txBody>
      </p:sp>
    </p:spTree>
    <p:extLst>
      <p:ext uri="{BB962C8B-B14F-4D97-AF65-F5344CB8AC3E}">
        <p14:creationId xmlns:p14="http://schemas.microsoft.com/office/powerpoint/2010/main" val="137676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92" y="0"/>
            <a:ext cx="10105019" cy="2097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Площадка сбора учебников и канцелярских товаров для подшефного </a:t>
            </a:r>
            <a:r>
              <a:rPr lang="ru-RU" dirty="0" err="1"/>
              <a:t>Новоазавского</a:t>
            </a:r>
            <a:r>
              <a:rPr lang="ru-RU" dirty="0"/>
              <a:t> индустриального техникума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DD61275-82F1-4EAA-B83F-F4D82CFE2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95" y="1923371"/>
            <a:ext cx="4345911" cy="325943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65BD48-3A40-403F-A3C9-9039A29710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41" y="2666190"/>
            <a:ext cx="3536454" cy="41894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C40CA9-5413-45DA-AC54-E4F3873092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231"/>
            <a:ext cx="4400271" cy="330020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C47DE2-48D5-4375-8301-9CA2B2C06B34}"/>
              </a:ext>
            </a:extLst>
          </p:cNvPr>
          <p:cNvSpPr/>
          <p:nvPr/>
        </p:nvSpPr>
        <p:spPr>
          <a:xfrm>
            <a:off x="102638" y="5460321"/>
            <a:ext cx="3909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Собрано более </a:t>
            </a:r>
            <a:r>
              <a:rPr lang="ru-RU" sz="3600" dirty="0" smtClean="0"/>
              <a:t>3000 </a:t>
            </a:r>
            <a:r>
              <a:rPr lang="ru-RU" sz="3600" dirty="0"/>
              <a:t>учебников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393B9B-68D0-4D83-918F-FC84EEDFDB1B}"/>
              </a:ext>
            </a:extLst>
          </p:cNvPr>
          <p:cNvSpPr/>
          <p:nvPr/>
        </p:nvSpPr>
        <p:spPr>
          <a:xfrm>
            <a:off x="8134572" y="5566068"/>
            <a:ext cx="3909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Собрано более </a:t>
            </a:r>
            <a:r>
              <a:rPr lang="ru-RU" sz="3600" dirty="0" smtClean="0"/>
              <a:t>500 </a:t>
            </a:r>
            <a:r>
              <a:rPr lang="ru-RU" sz="3600" dirty="0"/>
              <a:t>кг канцелярии</a:t>
            </a:r>
          </a:p>
        </p:txBody>
      </p:sp>
    </p:spTree>
    <p:extLst>
      <p:ext uri="{BB962C8B-B14F-4D97-AF65-F5344CB8AC3E}">
        <p14:creationId xmlns:p14="http://schemas.microsoft.com/office/powerpoint/2010/main" val="316676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81BD8-3126-417B-9992-789B8CA3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4" y="126459"/>
            <a:ext cx="10561028" cy="2354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посылки и письма участникам специальной военной операции, посвященные предстоящему празднику «Дню защитника Отечества»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0B04D3-422B-4D42-AFA3-59F904A8C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53" y="2558454"/>
            <a:ext cx="2728493" cy="36379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700908-759F-4283-B1DE-E45E3EBC1F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63" y="3813242"/>
            <a:ext cx="4567137" cy="30447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E28F3D-790F-40B0-9340-A734802D64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243"/>
            <a:ext cx="4567136" cy="30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3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263</TotalTime>
  <Words>156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Impact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Пункт сбора гуманитарной помощи  #МЫВМЕСТЕ на базе колледжа</vt:lpstr>
      <vt:lpstr>Благотворительная акция собрано более 2500 пар носков, теплые вещи-перчатки, термобелье, свитера, шапки, балаклавы и медикаменты</vt:lpstr>
      <vt:lpstr>Печки-буржуйки для бойцов на фронт</vt:lpstr>
      <vt:lpstr>Было собрано более 3 тонн макулатуры</vt:lpstr>
      <vt:lpstr>Площадка сбора учебников и канцелярских товаров для подшефного Новоазавского индустриального техникума</vt:lpstr>
      <vt:lpstr>посылки и письма участникам специальной военной операции, посвященные предстоящему празднику «Дню защитника Отечества»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26</cp:revision>
  <dcterms:created xsi:type="dcterms:W3CDTF">2023-01-18T13:15:29Z</dcterms:created>
  <dcterms:modified xsi:type="dcterms:W3CDTF">2023-05-09T17:53:26Z</dcterms:modified>
</cp:coreProperties>
</file>