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49" r:id="rId1"/>
  </p:sldMasterIdLst>
  <p:notesMasterIdLst>
    <p:notesMasterId r:id="rId14"/>
  </p:notesMasterIdLst>
  <p:sldIdLst>
    <p:sldId id="256" r:id="rId2"/>
    <p:sldId id="258" r:id="rId3"/>
    <p:sldId id="259" r:id="rId4"/>
    <p:sldId id="260" r:id="rId5"/>
    <p:sldId id="264" r:id="rId6"/>
    <p:sldId id="261" r:id="rId7"/>
    <p:sldId id="268" r:id="rId8"/>
    <p:sldId id="263" r:id="rId9"/>
    <p:sldId id="266" r:id="rId10"/>
    <p:sldId id="269" r:id="rId11"/>
    <p:sldId id="270" r:id="rId12"/>
    <p:sldId id="267" r:id="rId13"/>
  </p:sldIdLst>
  <p:sldSz cx="9144000" cy="6858000" type="screen4x3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3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5907" autoAdjust="0"/>
    <p:restoredTop sz="94694"/>
  </p:normalViewPr>
  <p:slideViewPr>
    <p:cSldViewPr>
      <p:cViewPr varScale="1">
        <p:scale>
          <a:sx n="76" d="100"/>
          <a:sy n="76" d="100"/>
        </p:scale>
        <p:origin x="-23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B69504-0381-9D49-876A-D672F3960F52}" type="datetimeFigureOut">
              <a:rPr lang="ru-RU" smtClean="0"/>
              <a:pPr/>
              <a:t>04.06.2024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238DF1-8AA6-C246-9CB0-F5EFD35CF7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26394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6C9FF1D-2156-CD52-FED2-9ADB8269E5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1600" y="1122363"/>
            <a:ext cx="7772400" cy="2387600"/>
          </a:xfrm>
        </p:spPr>
        <p:txBody>
          <a:bodyPr anchor="b"/>
          <a:lstStyle>
            <a:lvl1pPr algn="ctr">
              <a:defRPr sz="4500" b="1">
                <a:solidFill>
                  <a:srgbClr val="FF9300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ru-RU" dirty="0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4B797B0B-C57E-7BC6-F67F-A9D87CF8B5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 dirty="0"/>
              <a:t>Click to edit Master subtitle style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6CD3935-59F8-4034-D95A-5248939461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066AD-84BF-9A4C-9906-F2DEEBCB41EA}" type="datetime1">
              <a:rPr lang="ru-RU" smtClean="0"/>
              <a:pPr/>
              <a:t>04.06.2024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4F479E4-59C0-300D-A0A7-19366847B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7B8097-6AEF-7DC1-9152-408427EE9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198E0496-1828-427D-0865-7791F55187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971600" y="3440919"/>
            <a:ext cx="7772400" cy="16111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8182027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8F71962-F0CF-5783-D115-B89EF857F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ru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805AD91-550C-42CC-FF81-B13560533B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3799334" cy="435133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9FF001D-4D47-2686-10A8-3BB7D3697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6532C-0F93-0641-9E15-749C0C88DEB8}" type="datetime1">
              <a:rPr lang="ru-RU" smtClean="0"/>
              <a:pPr/>
              <a:t>04.06.2024</a:t>
            </a:fld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B0C7ECB-A9EF-D061-A82A-F3203AF0F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>
                <a:solidFill>
                  <a:schemeClr val="accent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A1762C4-5A14-6922-4F67-8D55F6B38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 b="1">
                <a:solidFill>
                  <a:srgbClr val="FF9300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AB054525-E007-CE8C-08EA-4ED2CE7B9F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22826" y="1268760"/>
            <a:ext cx="7772400" cy="161119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="" xmlns:a16="http://schemas.microsoft.com/office/drawing/2014/main" id="{6D21BD3F-BA49-4A39-D17F-2F50BE4DFBF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716018" y="1824798"/>
            <a:ext cx="3799334" cy="435133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39529529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43B86EEE-482E-7189-74D8-21D1467D4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3CEC4FE-054C-3CF0-8CEF-5FD2FC0215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3278722-7E1D-8B9F-FDED-CD17F1FCB7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21177B-64AE-5B4C-B757-6C3854C6E5DF}" type="datetime1">
              <a:rPr lang="ru-RU" smtClean="0"/>
              <a:pPr/>
              <a:t>04.06.2024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8EB5E76-48D9-0B1E-FDE1-D1D9CEF095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D67CB3C-48AA-DB7D-4963-BDA9D439BE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41628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10" Type="http://schemas.openxmlformats.org/officeDocument/2006/relationships/image" Target="../media/image10.emf"/><Relationship Id="rId4" Type="http://schemas.openxmlformats.org/officeDocument/2006/relationships/image" Target="../media/image4.emf"/><Relationship Id="rId9" Type="http://schemas.openxmlformats.org/officeDocument/2006/relationships/image" Target="../media/image9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ivzav69@yandex.ru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heart and sword on a black background&#10;&#10;Description automatically generated">
            <a:extLst>
              <a:ext uri="{FF2B5EF4-FFF2-40B4-BE49-F238E27FC236}">
                <a16:creationId xmlns="" xmlns:a16="http://schemas.microsoft.com/office/drawing/2014/main" id="{D091FF10-6815-DC02-1DB9-13284913069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5015" t="-1562" r="5015" b="1562"/>
          <a:stretch/>
        </p:blipFill>
        <p:spPr>
          <a:xfrm>
            <a:off x="2894689" y="169276"/>
            <a:ext cx="3794033" cy="379403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4FFE4B70-62A7-805C-0045-67552305354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40623" y="5057381"/>
            <a:ext cx="1368152" cy="142437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="" xmlns:a16="http://schemas.microsoft.com/office/drawing/2014/main" id="{E0ADB7E6-B74C-9118-D925-C8A2D39F1D4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69232" y="5026792"/>
            <a:ext cx="1622735" cy="156111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="" xmlns:a16="http://schemas.microsoft.com/office/drawing/2014/main" id="{2E40792E-FCEF-E1CD-A9A0-9757B3A005F8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91481" y="3739339"/>
            <a:ext cx="1809842" cy="122331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="" xmlns:a16="http://schemas.microsoft.com/office/drawing/2014/main" id="{B34B3BD8-2F63-D619-BBCC-FAF46526DAE3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69055" y="4871629"/>
            <a:ext cx="1795884" cy="179588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="" xmlns:a16="http://schemas.microsoft.com/office/drawing/2014/main" id="{AAB5071D-FA69-1192-9679-69D4C49FA994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064628" y="3882498"/>
            <a:ext cx="1371600" cy="122331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6B2ED3C8-44D5-66B0-2F50-789C23153461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147388" y="3781589"/>
            <a:ext cx="1030988" cy="110359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="" xmlns:a16="http://schemas.microsoft.com/office/drawing/2014/main" id="{6932D2D1-FD8B-19DB-9E1E-B93FB9D2B60B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260651" y="3739339"/>
            <a:ext cx="2282661" cy="241126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="" xmlns:a16="http://schemas.microsoft.com/office/drawing/2014/main" id="{FCE0FB7F-995B-5E69-360E-A6E4134C4273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019113" y="4805629"/>
            <a:ext cx="1262440" cy="100171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83415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="" xmlns:a16="http://schemas.microsoft.com/office/drawing/2014/main" id="{99192C51-B764-4A9B-9587-5EF8B628B8D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6696" y="557190"/>
            <a:ext cx="3886133" cy="1671569"/>
          </a:xfrm>
        </p:spPr>
        <p:txBody>
          <a:bodyPr>
            <a:normAutofit/>
          </a:bodyPr>
          <a:lstStyle/>
          <a:p>
            <a:r>
              <a:rPr lang="ru-RU" sz="3500"/>
              <a:t>Описание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6697" y="2406650"/>
            <a:ext cx="3886131" cy="3722438"/>
          </a:xfrm>
        </p:spPr>
        <p:txBody>
          <a:bodyPr>
            <a:normAutofit/>
          </a:bodyPr>
          <a:lstStyle/>
          <a:p>
            <a:r>
              <a:rPr lang="ru-RU" sz="1300" dirty="0"/>
              <a:t>Создание и оснащение мастерских инклюзивного ремесленного центра "Веретено и пряники" путем ремонта помещения и приобретения материально-технической базы.</a:t>
            </a:r>
          </a:p>
          <a:p>
            <a:r>
              <a:rPr lang="ru-RU" sz="1300" dirty="0"/>
              <a:t>Выявление потенциальных участников из числа целевой аудитории представленной в проекте;</a:t>
            </a:r>
          </a:p>
          <a:p>
            <a:r>
              <a:rPr lang="ru-RU" sz="1300" dirty="0"/>
              <a:t>Ознакомление с различными техниками декоративно-прикладного искусства участников проекта;</a:t>
            </a:r>
          </a:p>
          <a:p>
            <a:r>
              <a:rPr lang="ru-RU" sz="1300" dirty="0"/>
              <a:t>Создание условий для получения необходимых навыков декоративно-прикладного искусства участниками </a:t>
            </a:r>
            <a:r>
              <a:rPr lang="ru-RU" sz="1300" dirty="0" smtClean="0"/>
              <a:t>проекта с перспективой дальнейшего трудоустройства в мастерских.</a:t>
            </a:r>
            <a:endParaRPr lang="ru-RU" sz="1300" dirty="0"/>
          </a:p>
          <a:p>
            <a:r>
              <a:rPr lang="ru-RU" sz="1300" dirty="0"/>
              <a:t>Демонстрация достигнутых результатов путём проведения выставки творческих работ участников проекта.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="" xmlns:a16="http://schemas.microsoft.com/office/drawing/2014/main" id="{70BB2D11-1AD6-7856-3279-5C5337A538A2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64" r="764"/>
          <a:stretch/>
        </p:blipFill>
        <p:spPr>
          <a:xfrm>
            <a:off x="4641866" y="10"/>
            <a:ext cx="4502133" cy="6857990"/>
          </a:xfrm>
          <a:prstGeom prst="rect">
            <a:avLst/>
          </a:prstGeom>
          <a:effectLst/>
        </p:spPr>
      </p:pic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9E968521-03C8-0577-10C9-A83D621E1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44843" y="6356350"/>
            <a:ext cx="870506" cy="365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B19B0651-EE4F-4900-A07F-96A6BFA9D0F0}" type="slidenum">
              <a:rPr lang="ru-RU" sz="1900">
                <a:solidFill>
                  <a:srgbClr val="FFFFFF"/>
                </a:solidFill>
              </a:rPr>
              <a:pPr>
                <a:lnSpc>
                  <a:spcPct val="90000"/>
                </a:lnSpc>
                <a:spcAft>
                  <a:spcPts val="600"/>
                </a:spcAft>
              </a:pPr>
              <a:t>2</a:t>
            </a:fld>
            <a:endParaRPr lang="ru-RU" sz="1900">
              <a:solidFill>
                <a:srgbClr val="FFFFFF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50D637C4-24FD-630F-E631-5A9847B5AAD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64153" t="-68002" r="-30307" b="-30308"/>
          <a:stretch/>
        </p:blipFill>
        <p:spPr>
          <a:xfrm>
            <a:off x="4495" y="1840322"/>
            <a:ext cx="5875696" cy="365125"/>
          </a:xfrm>
          <a:prstGeom prst="rect">
            <a:avLst/>
          </a:prstGeom>
        </p:spPr>
      </p:pic>
      <p:sp>
        <p:nvSpPr>
          <p:cNvPr id="6" name="Footer Placeholder 3">
            <a:extLst>
              <a:ext uri="{FF2B5EF4-FFF2-40B4-BE49-F238E27FC236}">
                <a16:creationId xmlns="" xmlns:a16="http://schemas.microsoft.com/office/drawing/2014/main" id="{9047C59F-0009-FA93-785A-35578F7DD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70438" y="6356350"/>
            <a:ext cx="2720975" cy="365125"/>
          </a:xfrm>
        </p:spPr>
        <p:txBody>
          <a:bodyPr>
            <a:normAutofit/>
          </a:bodyPr>
          <a:lstStyle/>
          <a:p>
            <a:pPr algn="l"/>
            <a:r>
              <a:rPr lang="ru-RU" sz="1000" dirty="0">
                <a:solidFill>
                  <a:schemeClr val="bg1"/>
                </a:solidFill>
              </a:rPr>
              <a:t>Веретено и пряники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57092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="" xmlns:a16="http://schemas.microsoft.com/office/drawing/2014/main" id="{99192C51-B764-4A9B-9587-5EF8B628B8D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6696" y="557190"/>
            <a:ext cx="3886133" cy="1671569"/>
          </a:xfrm>
        </p:spPr>
        <p:txBody>
          <a:bodyPr>
            <a:normAutofit/>
          </a:bodyPr>
          <a:lstStyle/>
          <a:p>
            <a:r>
              <a:rPr lang="ru-RU" sz="3500"/>
              <a:t>Актуальность и востребованность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6697" y="2406650"/>
            <a:ext cx="3886131" cy="3722438"/>
          </a:xfrm>
        </p:spPr>
        <p:txBody>
          <a:bodyPr>
            <a:normAutofit/>
          </a:bodyPr>
          <a:lstStyle/>
          <a:p>
            <a:r>
              <a:rPr lang="ru-RU" sz="1600" dirty="0"/>
              <a:t>В городе Новотроицке, достаточно мест для развития художественного вкуса и занятий ДПИ нормативным детям, но отсутствует пространство для творческой  социализации и реабилитации </a:t>
            </a:r>
            <a:r>
              <a:rPr lang="ru-RU" sz="1600" dirty="0" smtClean="0"/>
              <a:t>подростков </a:t>
            </a:r>
            <a:r>
              <a:rPr lang="ru-RU" sz="1600" dirty="0"/>
              <a:t>с ОВЗ в возрасте от </a:t>
            </a:r>
            <a:r>
              <a:rPr lang="ru-RU" sz="1600" dirty="0" smtClean="0"/>
              <a:t>14 </a:t>
            </a:r>
            <a:r>
              <a:rPr lang="ru-RU" sz="1600" dirty="0"/>
              <a:t>до 17 лет </a:t>
            </a:r>
            <a:r>
              <a:rPr lang="ru-RU" sz="1600" dirty="0" smtClean="0"/>
              <a:t>, </a:t>
            </a:r>
            <a:r>
              <a:rPr lang="ru-RU" sz="1600" dirty="0"/>
              <a:t>путем овладения ими различных видов декоративно-прикладного искусства.</a:t>
            </a:r>
          </a:p>
          <a:p>
            <a:r>
              <a:rPr lang="ru-RU" sz="1600" dirty="0"/>
              <a:t> Из 100 опрошенных родителей, воспитывающих детей с ОВЗ, 60 человек готовы участвовать в совместных с детьми занятиях в ремесленном центре. 20 человек готовы приводить на занятия только детей. </a:t>
            </a:r>
          </a:p>
          <a:p>
            <a:pPr marL="0" indent="0">
              <a:buNone/>
            </a:pPr>
            <a:endParaRPr lang="ru-RU" sz="1600" dirty="0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766DD519-5A72-AB6C-D60D-AC542919E2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89" r="489"/>
          <a:stretch/>
        </p:blipFill>
        <p:spPr>
          <a:xfrm>
            <a:off x="4641866" y="10"/>
            <a:ext cx="4502133" cy="6857990"/>
          </a:xfrm>
          <a:prstGeom prst="rect">
            <a:avLst/>
          </a:prstGeom>
          <a:effectLst/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5D61CC50-B729-EAA0-6415-DD3159C024B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7176" r="17176"/>
          <a:stretch/>
        </p:blipFill>
        <p:spPr>
          <a:xfrm>
            <a:off x="4641867" y="6207"/>
            <a:ext cx="4502133" cy="6857990"/>
          </a:xfrm>
          <a:prstGeom prst="rect">
            <a:avLst/>
          </a:prstGeom>
          <a:effectLst/>
        </p:spPr>
      </p:pic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C7A940A0-93E9-1929-8227-D24ADAD4A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44843" y="6356350"/>
            <a:ext cx="870506" cy="365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B19B0651-EE4F-4900-A07F-96A6BFA9D0F0}" type="slidenum">
              <a:rPr lang="ru-RU" sz="1900">
                <a:solidFill>
                  <a:srgbClr val="FFFFFF"/>
                </a:solidFill>
              </a:rPr>
              <a:pPr>
                <a:lnSpc>
                  <a:spcPct val="90000"/>
                </a:lnSpc>
                <a:spcAft>
                  <a:spcPts val="600"/>
                </a:spcAft>
              </a:pPr>
              <a:t>3</a:t>
            </a:fld>
            <a:endParaRPr lang="ru-RU" sz="1900">
              <a:solidFill>
                <a:srgbClr val="FFFFFF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5418F5FF-EBB7-2260-C7D1-4D82B9C8568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64153" t="-68002" r="-30307" b="-30308"/>
          <a:stretch/>
        </p:blipFill>
        <p:spPr>
          <a:xfrm>
            <a:off x="4495" y="1840322"/>
            <a:ext cx="5875696" cy="365125"/>
          </a:xfrm>
          <a:prstGeom prst="rect">
            <a:avLst/>
          </a:prstGeom>
        </p:spPr>
      </p:pic>
      <p:sp>
        <p:nvSpPr>
          <p:cNvPr id="10" name="Footer Placeholder 3">
            <a:extLst>
              <a:ext uri="{FF2B5EF4-FFF2-40B4-BE49-F238E27FC236}">
                <a16:creationId xmlns="" xmlns:a16="http://schemas.microsoft.com/office/drawing/2014/main" id="{D3ECEBA6-A23E-E299-A8D9-8BE60D6B7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70438" y="6356350"/>
            <a:ext cx="2720975" cy="365125"/>
          </a:xfrm>
        </p:spPr>
        <p:txBody>
          <a:bodyPr>
            <a:normAutofit/>
          </a:bodyPr>
          <a:lstStyle/>
          <a:p>
            <a:pPr algn="l"/>
            <a:r>
              <a:rPr lang="ru-RU" sz="1000" dirty="0">
                <a:solidFill>
                  <a:schemeClr val="bg1"/>
                </a:solidFill>
              </a:rPr>
              <a:t>Веретено и пряники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003656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="" xmlns:a16="http://schemas.microsoft.com/office/drawing/2014/main" id="{99192C51-B764-4A9B-9587-5EF8B628B8D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6696" y="557190"/>
            <a:ext cx="3886133" cy="1671569"/>
          </a:xfrm>
        </p:spPr>
        <p:txBody>
          <a:bodyPr>
            <a:normAutofit/>
          </a:bodyPr>
          <a:lstStyle/>
          <a:p>
            <a:r>
              <a:rPr lang="ru-RU" sz="3500"/>
              <a:t>Цели и задачи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6697" y="2406650"/>
            <a:ext cx="3725263" cy="37224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700" dirty="0"/>
              <a:t>Цели:</a:t>
            </a:r>
          </a:p>
          <a:p>
            <a:pPr marL="0" indent="0">
              <a:buNone/>
            </a:pPr>
            <a:r>
              <a:rPr lang="ru-RU" sz="1700" dirty="0"/>
              <a:t>Создание адаптивных условий в форме инклюзивного ремесленного центра, как эффективного инструмента </a:t>
            </a:r>
            <a:r>
              <a:rPr lang="ru-RU" sz="1700" dirty="0" smtClean="0"/>
              <a:t>социализации, </a:t>
            </a:r>
            <a:r>
              <a:rPr lang="ru-RU" sz="1700" dirty="0" err="1" smtClean="0"/>
              <a:t>абилитации</a:t>
            </a:r>
            <a:r>
              <a:rPr lang="ru-RU" sz="1700" dirty="0" smtClean="0"/>
              <a:t>  и профориентации подростков </a:t>
            </a:r>
            <a:r>
              <a:rPr lang="ru-RU" sz="1700" dirty="0"/>
              <a:t>с ОВЗ в возрасте от </a:t>
            </a:r>
            <a:r>
              <a:rPr lang="ru-RU" sz="1700" dirty="0" smtClean="0"/>
              <a:t>14 </a:t>
            </a:r>
            <a:r>
              <a:rPr lang="ru-RU" sz="1700" dirty="0"/>
              <a:t>до </a:t>
            </a:r>
            <a:r>
              <a:rPr lang="ru-RU" sz="1700" dirty="0" smtClean="0"/>
              <a:t>18лет , проживающих </a:t>
            </a:r>
            <a:r>
              <a:rPr lang="ru-RU" sz="1700" dirty="0"/>
              <a:t>в г. Новотроицке.</a:t>
            </a:r>
          </a:p>
        </p:txBody>
      </p:sp>
      <p:pic>
        <p:nvPicPr>
          <p:cNvPr id="8" name="Content Placeholder 7" descr="A group of cookies with white frosting&#10;&#10;Description automatically generated">
            <a:extLst>
              <a:ext uri="{FF2B5EF4-FFF2-40B4-BE49-F238E27FC236}">
                <a16:creationId xmlns="" xmlns:a16="http://schemas.microsoft.com/office/drawing/2014/main" id="{9513781B-0441-5B50-31E2-B049FC5D4D0C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457" r="49722" b="-1"/>
          <a:stretch/>
        </p:blipFill>
        <p:spPr>
          <a:xfrm>
            <a:off x="4641866" y="10"/>
            <a:ext cx="4502133" cy="6857990"/>
          </a:xfrm>
          <a:prstGeom prst="rect">
            <a:avLst/>
          </a:prstGeom>
          <a:effectLst/>
        </p:spPr>
      </p:pic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79B6F82B-2346-E392-2C4A-4066C7E50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44843" y="6356350"/>
            <a:ext cx="870506" cy="365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B19B0651-EE4F-4900-A07F-96A6BFA9D0F0}" type="slidenum">
              <a:rPr lang="ru-RU" sz="1900">
                <a:solidFill>
                  <a:srgbClr val="FFFFFF"/>
                </a:solidFill>
              </a:rPr>
              <a:pPr>
                <a:lnSpc>
                  <a:spcPct val="90000"/>
                </a:lnSpc>
                <a:spcAft>
                  <a:spcPts val="600"/>
                </a:spcAft>
              </a:pPr>
              <a:t>4</a:t>
            </a:fld>
            <a:endParaRPr lang="ru-RU" sz="1900" dirty="0">
              <a:solidFill>
                <a:srgbClr val="FFFFFF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516A0CDB-5176-E69F-514F-81624AA659A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64153" t="-68002" r="-30307" b="-30308"/>
          <a:stretch/>
        </p:blipFill>
        <p:spPr>
          <a:xfrm>
            <a:off x="4495" y="1840322"/>
            <a:ext cx="5875696" cy="365125"/>
          </a:xfrm>
          <a:prstGeom prst="rect">
            <a:avLst/>
          </a:prstGeom>
        </p:spPr>
      </p:pic>
      <p:sp>
        <p:nvSpPr>
          <p:cNvPr id="7" name="Footer Placeholder 3">
            <a:extLst>
              <a:ext uri="{FF2B5EF4-FFF2-40B4-BE49-F238E27FC236}">
                <a16:creationId xmlns="" xmlns:a16="http://schemas.microsoft.com/office/drawing/2014/main" id="{BC7AEFA8-BCFD-F0E1-2B29-17DB0C3AC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70438" y="6356350"/>
            <a:ext cx="2720975" cy="365125"/>
          </a:xfrm>
        </p:spPr>
        <p:txBody>
          <a:bodyPr>
            <a:normAutofit/>
          </a:bodyPr>
          <a:lstStyle/>
          <a:p>
            <a:pPr algn="l"/>
            <a:r>
              <a:rPr lang="ru-RU" sz="1000" dirty="0">
                <a:solidFill>
                  <a:schemeClr val="bg1"/>
                </a:solidFill>
              </a:rPr>
              <a:t>Веретено и пряники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621098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="" xmlns:a16="http://schemas.microsoft.com/office/drawing/2014/main" id="{99192C51-B764-4A9B-9587-5EF8B628B8D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C6689B92-BC3B-714E-A91E-FD907F344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696" y="557190"/>
            <a:ext cx="3886133" cy="1671569"/>
          </a:xfrm>
        </p:spPr>
        <p:txBody>
          <a:bodyPr>
            <a:normAutofit/>
          </a:bodyPr>
          <a:lstStyle/>
          <a:p>
            <a:r>
              <a:rPr lang="ru-RU" sz="3500"/>
              <a:t>Цели и задачи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6697" y="2406650"/>
            <a:ext cx="3886131" cy="37224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200" dirty="0"/>
              <a:t>Задачи:</a:t>
            </a:r>
          </a:p>
          <a:p>
            <a:r>
              <a:rPr lang="ru-RU" sz="1200" dirty="0"/>
              <a:t>Создание и оснащение мастерских инклюзивного ремесленного центра "Веретено и пряники" путем ремонта помещения и приобретения материально-технической базы.</a:t>
            </a:r>
          </a:p>
          <a:p>
            <a:r>
              <a:rPr lang="ru-RU" sz="1200" dirty="0"/>
              <a:t>Информационное сопровождение деятельности: публикация новостей и анонсов о мероприятиях инклюзивного ремесленного центра "Веретено и пряники" в сети Интернет: социальные сети, новостные порталы города и области;</a:t>
            </a:r>
          </a:p>
          <a:p>
            <a:r>
              <a:rPr lang="ru-RU" sz="1200" dirty="0"/>
              <a:t>Приобщение к декоративно-прикладному творчеству детей с ОВЗ и их родителей/опекунов путем вовлечения их в обучающие курсы и мастер-классы по сыроделию, выпечке пряников, выращиванию микро-зелени, вязанию на руках, ткачеству гобеленов и </a:t>
            </a:r>
            <a:r>
              <a:rPr lang="ru-RU" sz="1200" dirty="0" err="1"/>
              <a:t>тафтинговых</a:t>
            </a:r>
            <a:r>
              <a:rPr lang="ru-RU" sz="1200" dirty="0"/>
              <a:t> </a:t>
            </a:r>
            <a:r>
              <a:rPr lang="ru-RU" sz="1200" dirty="0" smtClean="0"/>
              <a:t>ковров, печати на </a:t>
            </a:r>
            <a:r>
              <a:rPr lang="ru-RU" sz="1200" dirty="0" err="1" smtClean="0"/>
              <a:t>экосумках</a:t>
            </a:r>
            <a:endParaRPr lang="ru-RU" sz="1200" dirty="0"/>
          </a:p>
          <a:p>
            <a:r>
              <a:rPr lang="ru-RU" sz="1200" dirty="0"/>
              <a:t>Демонстрация достигнутых результатов путём проведения выставки творческих работ участников проекта;</a:t>
            </a:r>
          </a:p>
          <a:p>
            <a:endParaRPr lang="ru-RU" sz="1200" dirty="0"/>
          </a:p>
        </p:txBody>
      </p:sp>
      <p:pic>
        <p:nvPicPr>
          <p:cNvPr id="8" name="Content Placeholder 7" descr="A person and person working on a pottery wheel&#10;&#10;Description automatically generated">
            <a:extLst>
              <a:ext uri="{FF2B5EF4-FFF2-40B4-BE49-F238E27FC236}">
                <a16:creationId xmlns="" xmlns:a16="http://schemas.microsoft.com/office/drawing/2014/main" id="{D682AF5E-440E-D959-580A-6C33C035C4EB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8701" r="32063"/>
          <a:stretch/>
        </p:blipFill>
        <p:spPr>
          <a:xfrm>
            <a:off x="4641866" y="10"/>
            <a:ext cx="4502133" cy="6857990"/>
          </a:xfrm>
          <a:prstGeom prst="rect">
            <a:avLst/>
          </a:prstGeom>
          <a:effectLst/>
        </p:spPr>
      </p:pic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B598884B-E24A-6384-9DA3-4227D0815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44843" y="6356350"/>
            <a:ext cx="870506" cy="365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B19B0651-EE4F-4900-A07F-96A6BFA9D0F0}" type="slidenum">
              <a:rPr lang="ru-RU" sz="1900">
                <a:solidFill>
                  <a:srgbClr val="FFFFFF"/>
                </a:solidFill>
              </a:rPr>
              <a:pPr>
                <a:lnSpc>
                  <a:spcPct val="90000"/>
                </a:lnSpc>
                <a:spcAft>
                  <a:spcPts val="600"/>
                </a:spcAft>
              </a:pPr>
              <a:t>5</a:t>
            </a:fld>
            <a:endParaRPr lang="ru-RU" sz="1900">
              <a:solidFill>
                <a:srgbClr val="FFFFFF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172CA84E-C45F-E4EA-C3A0-2D4C5EDB848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64153" t="-68002" r="-30307" b="-30308"/>
          <a:stretch/>
        </p:blipFill>
        <p:spPr>
          <a:xfrm>
            <a:off x="4495" y="1840322"/>
            <a:ext cx="5875696" cy="365125"/>
          </a:xfrm>
          <a:prstGeom prst="rect">
            <a:avLst/>
          </a:prstGeom>
        </p:spPr>
      </p:pic>
      <p:sp>
        <p:nvSpPr>
          <p:cNvPr id="6" name="Footer Placeholder 3">
            <a:extLst>
              <a:ext uri="{FF2B5EF4-FFF2-40B4-BE49-F238E27FC236}">
                <a16:creationId xmlns="" xmlns:a16="http://schemas.microsoft.com/office/drawing/2014/main" id="{F6A961C7-B990-BD28-DD94-AD9122E51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70438" y="6356350"/>
            <a:ext cx="2720975" cy="365125"/>
          </a:xfrm>
        </p:spPr>
        <p:txBody>
          <a:bodyPr>
            <a:normAutofit/>
          </a:bodyPr>
          <a:lstStyle/>
          <a:p>
            <a:pPr algn="l"/>
            <a:r>
              <a:rPr lang="ru-RU" sz="1000" dirty="0">
                <a:solidFill>
                  <a:schemeClr val="bg1"/>
                </a:solidFill>
              </a:rPr>
              <a:t>Веретено и пряники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66144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="" xmlns:a16="http://schemas.microsoft.com/office/drawing/2014/main" id="{99192C51-B764-4A9B-9587-5EF8B628B8D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6696" y="557190"/>
            <a:ext cx="3886133" cy="1671569"/>
          </a:xfrm>
        </p:spPr>
        <p:txBody>
          <a:bodyPr>
            <a:normAutofit/>
          </a:bodyPr>
          <a:lstStyle/>
          <a:p>
            <a:r>
              <a:rPr lang="ru-RU" sz="3500"/>
              <a:t>Целевая аудитория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6697" y="2406650"/>
            <a:ext cx="3886131" cy="3722438"/>
          </a:xfrm>
        </p:spPr>
        <p:txBody>
          <a:bodyPr>
            <a:normAutofit/>
          </a:bodyPr>
          <a:lstStyle/>
          <a:p>
            <a:r>
              <a:rPr lang="ru-RU" sz="1700" dirty="0" smtClean="0"/>
              <a:t>Подростки </a:t>
            </a:r>
            <a:r>
              <a:rPr lang="ru-RU" sz="1700" dirty="0"/>
              <a:t>в возрасте от </a:t>
            </a:r>
            <a:r>
              <a:rPr lang="ru-RU" sz="1700" dirty="0" smtClean="0"/>
              <a:t>14 </a:t>
            </a:r>
            <a:r>
              <a:rPr lang="ru-RU" sz="1700" dirty="0"/>
              <a:t>до </a:t>
            </a:r>
            <a:r>
              <a:rPr lang="ru-RU" sz="1700" dirty="0" smtClean="0"/>
              <a:t>18 </a:t>
            </a:r>
            <a:r>
              <a:rPr lang="ru-RU" sz="1700" dirty="0"/>
              <a:t>лет с ОВЗ , проживающие в г. Новотроицке Оренбургской </a:t>
            </a:r>
            <a:r>
              <a:rPr lang="ru-RU" sz="1700" dirty="0" smtClean="0"/>
              <a:t>области</a:t>
            </a:r>
            <a:endParaRPr lang="ru-RU" sz="1700" dirty="0"/>
          </a:p>
        </p:txBody>
      </p:sp>
      <p:pic>
        <p:nvPicPr>
          <p:cNvPr id="19" name="Content Placeholder 18" descr="A close-up of yarn&#10;&#10;Description automatically generated">
            <a:extLst>
              <a:ext uri="{FF2B5EF4-FFF2-40B4-BE49-F238E27FC236}">
                <a16:creationId xmlns="" xmlns:a16="http://schemas.microsoft.com/office/drawing/2014/main" id="{525C04CA-7285-00EB-ADE0-2110CB14F805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2469"/>
          <a:stretch/>
        </p:blipFill>
        <p:spPr>
          <a:xfrm>
            <a:off x="4641866" y="10"/>
            <a:ext cx="4502133" cy="6857990"/>
          </a:xfrm>
          <a:prstGeom prst="rect">
            <a:avLst/>
          </a:prstGeom>
          <a:effectLst/>
        </p:spPr>
      </p:pic>
      <p:sp>
        <p:nvSpPr>
          <p:cNvPr id="15" name="Slide Number Placeholder 14">
            <a:extLst>
              <a:ext uri="{FF2B5EF4-FFF2-40B4-BE49-F238E27FC236}">
                <a16:creationId xmlns="" xmlns:a16="http://schemas.microsoft.com/office/drawing/2014/main" id="{D15EB7F0-E26E-6A03-2FD7-69BF2EF5D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44843" y="6356350"/>
            <a:ext cx="870506" cy="365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B19B0651-EE4F-4900-A07F-96A6BFA9D0F0}" type="slidenum">
              <a:rPr lang="ru-RU" sz="1900">
                <a:solidFill>
                  <a:srgbClr val="FFFFFF"/>
                </a:solidFill>
              </a:rPr>
              <a:pPr>
                <a:lnSpc>
                  <a:spcPct val="90000"/>
                </a:lnSpc>
                <a:spcAft>
                  <a:spcPts val="600"/>
                </a:spcAft>
              </a:pPr>
              <a:t>6</a:t>
            </a:fld>
            <a:endParaRPr lang="ru-RU" sz="1900">
              <a:solidFill>
                <a:srgbClr val="FFFFFF"/>
              </a:solidFill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="" xmlns:a16="http://schemas.microsoft.com/office/drawing/2014/main" id="{88246C48-A6DD-90EC-1597-03E800F899E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64153" t="-68002" r="-30307" b="-30308"/>
          <a:stretch/>
        </p:blipFill>
        <p:spPr>
          <a:xfrm>
            <a:off x="4495" y="1840322"/>
            <a:ext cx="5875696" cy="365125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E94B29E0-B02A-183A-550C-60711DC46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70438" y="6356350"/>
            <a:ext cx="2720975" cy="365125"/>
          </a:xfrm>
        </p:spPr>
        <p:txBody>
          <a:bodyPr>
            <a:normAutofit/>
          </a:bodyPr>
          <a:lstStyle/>
          <a:p>
            <a:pPr algn="l"/>
            <a:r>
              <a:rPr lang="ru-RU" sz="1000" dirty="0">
                <a:solidFill>
                  <a:schemeClr val="bg1"/>
                </a:solidFill>
              </a:rPr>
              <a:t>Веретено и пряники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86936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3459861-1843-EC08-A666-A3C9CF0B1B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Команда проекта</a:t>
            </a:r>
          </a:p>
        </p:txBody>
      </p:sp>
    </p:spTree>
    <p:extLst>
      <p:ext uri="{BB962C8B-B14F-4D97-AF65-F5344CB8AC3E}">
        <p14:creationId xmlns="" xmlns:p14="http://schemas.microsoft.com/office/powerpoint/2010/main" val="9056017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="" xmlns:a16="http://schemas.microsoft.com/office/drawing/2014/main" id="{E2790C22-9437-1689-AF9A-F3542A15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Команда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76056" y="1664231"/>
            <a:ext cx="3871907" cy="4501073"/>
          </a:xfrm>
        </p:spPr>
        <p:txBody>
          <a:bodyPr>
            <a:noAutofit/>
          </a:bodyPr>
          <a:lstStyle/>
          <a:p>
            <a:r>
              <a:rPr lang="ru-RU" sz="1200" dirty="0"/>
              <a:t>Модельер-конструктор</a:t>
            </a:r>
            <a:r>
              <a:rPr lang="ru-RU" sz="1200" dirty="0" smtClean="0"/>
              <a:t>;</a:t>
            </a:r>
            <a:endParaRPr lang="ru-RU" sz="1200" dirty="0"/>
          </a:p>
          <a:p>
            <a:r>
              <a:rPr lang="ru-RU" sz="1200" dirty="0"/>
              <a:t>победитель в номинации лучший модельер (2000 г., г. Саратов);</a:t>
            </a:r>
          </a:p>
          <a:p>
            <a:r>
              <a:rPr lang="ru-RU" sz="1200" dirty="0"/>
              <a:t>победитель в номинации смелое конструктивное решение коллекции (2003 год, в г. Саратов),</a:t>
            </a:r>
          </a:p>
          <a:p>
            <a:r>
              <a:rPr lang="ru-RU" sz="1200" dirty="0"/>
              <a:t>победитель в конкурсе дизайнеров креативной моды (2003 г., г. Саратов);</a:t>
            </a:r>
          </a:p>
          <a:p>
            <a:r>
              <a:rPr lang="ru-RU" sz="1200" dirty="0"/>
              <a:t>победитель в</a:t>
            </a:r>
            <a:r>
              <a:rPr lang="en-US" sz="1200" dirty="0"/>
              <a:t> V</a:t>
            </a:r>
            <a:r>
              <a:rPr lang="ru-RU" sz="1200" dirty="0"/>
              <a:t> грантовом конкурсе «Сделай вместе» (компания </a:t>
            </a:r>
            <a:r>
              <a:rPr lang="ru-RU" sz="1200" dirty="0" err="1"/>
              <a:t>Металлинвест</a:t>
            </a:r>
            <a:r>
              <a:rPr lang="ru-RU" sz="1200" dirty="0"/>
              <a:t>);</a:t>
            </a:r>
          </a:p>
          <a:p>
            <a:r>
              <a:rPr lang="ru-RU" sz="1200" dirty="0"/>
              <a:t>победитель в грантовом конкурсе Школа филантропии «Личные практики» (Благотворительного фонда Владимира Потанина);</a:t>
            </a:r>
          </a:p>
          <a:p>
            <a:r>
              <a:rPr lang="ru-RU" sz="1200" dirty="0"/>
              <a:t>победитель регионального этапа </a:t>
            </a:r>
            <a:r>
              <a:rPr lang="en-US" sz="1200" dirty="0"/>
              <a:t>VI</a:t>
            </a:r>
            <a:r>
              <a:rPr lang="ru-RU" sz="1200" dirty="0"/>
              <a:t> Всероссийского конкурса проектов в области социального предпринимательства «Лучший социальный проект года».</a:t>
            </a:r>
          </a:p>
          <a:p>
            <a:r>
              <a:rPr lang="ru-RU" sz="1200" dirty="0"/>
              <a:t>победитель в грантовом конкурсе "Практики личной филантропии и альтруизма" Благотворительного фонда Владимира </a:t>
            </a:r>
            <a:r>
              <a:rPr lang="ru-RU" sz="1200" dirty="0" smtClean="0"/>
              <a:t>Потанина</a:t>
            </a:r>
          </a:p>
          <a:p>
            <a:r>
              <a:rPr lang="ru-RU" sz="1200" dirty="0" smtClean="0"/>
              <a:t>Руководитель проекта, победителя </a:t>
            </a:r>
            <a:r>
              <a:rPr lang="ru-RU" sz="1200" dirty="0" err="1" smtClean="0"/>
              <a:t>грантового</a:t>
            </a:r>
            <a:r>
              <a:rPr lang="ru-RU" sz="1200" dirty="0" smtClean="0"/>
              <a:t> конкурса «Хорошие дела» АО «Уральская сталь» </a:t>
            </a:r>
            <a:endParaRPr lang="ru-RU" sz="1200" dirty="0"/>
          </a:p>
        </p:txBody>
      </p:sp>
      <p:pic>
        <p:nvPicPr>
          <p:cNvPr id="2" name="Picture 1" descr="A person sitting at a table with a computer&#10;&#10;Description automatically generated">
            <a:extLst>
              <a:ext uri="{FF2B5EF4-FFF2-40B4-BE49-F238E27FC236}">
                <a16:creationId xmlns="" xmlns:a16="http://schemas.microsoft.com/office/drawing/2014/main" id="{21BE4C27-B7EA-6C0F-0395-635CF13DDB3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42" r="26441" b="15326"/>
          <a:stretch/>
        </p:blipFill>
        <p:spPr>
          <a:xfrm>
            <a:off x="0" y="1549422"/>
            <a:ext cx="4841458" cy="377806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340C18A1-B699-F0EF-7CC0-5E44E099CF71}"/>
              </a:ext>
            </a:extLst>
          </p:cNvPr>
          <p:cNvSpPr txBox="1"/>
          <p:nvPr/>
        </p:nvSpPr>
        <p:spPr>
          <a:xfrm>
            <a:off x="539552" y="5517232"/>
            <a:ext cx="45877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sz="1800" b="1" dirty="0">
                <a:solidFill>
                  <a:schemeClr val="tx2">
                    <a:lumMod val="50000"/>
                  </a:schemeClr>
                </a:solidFill>
              </a:rPr>
              <a:t>Заворотная Инга Васильевна </a:t>
            </a:r>
          </a:p>
          <a:p>
            <a:pPr marL="0" indent="0">
              <a:buNone/>
            </a:pPr>
            <a:r>
              <a:rPr lang="ru-RU" dirty="0"/>
              <a:t>Руководитель проекта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A8209FD1-D43C-37DC-9D52-EDCFDEFC7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9552" y="6356351"/>
            <a:ext cx="3086100" cy="365125"/>
          </a:xfrm>
        </p:spPr>
        <p:txBody>
          <a:bodyPr>
            <a:normAutofit/>
          </a:bodyPr>
          <a:lstStyle/>
          <a:p>
            <a:pPr algn="l"/>
            <a:r>
              <a:rPr lang="ru-RU" sz="1000" dirty="0" smtClean="0">
                <a:solidFill>
                  <a:schemeClr val="tx2"/>
                </a:solidFill>
              </a:rPr>
              <a:t>П</a:t>
            </a:r>
            <a:endParaRPr lang="ru-RU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324197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9CDE7C4B-1C9F-B397-E4C6-FFAAF7951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Команда проекта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4993284"/>
            <a:ext cx="3439294" cy="1325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Степанова Анна Федоровна</a:t>
            </a:r>
          </a:p>
          <a:p>
            <a:pPr marL="0" indent="0">
              <a:buNone/>
            </a:pPr>
            <a:r>
              <a:rPr lang="ru-RU" sz="1600" dirty="0" smtClean="0"/>
              <a:t>Преподаватель швейного дела</a:t>
            </a:r>
          </a:p>
          <a:p>
            <a:pPr marL="0" indent="0">
              <a:buNone/>
            </a:pPr>
            <a:r>
              <a:rPr lang="ru-RU" sz="1600" dirty="0" smtClean="0"/>
              <a:t>Портной-универсал.</a:t>
            </a:r>
            <a:endParaRPr lang="ru-RU" sz="1600" dirty="0"/>
          </a:p>
        </p:txBody>
      </p:sp>
      <p:sp>
        <p:nvSpPr>
          <p:cNvPr id="2" name="Объект 2">
            <a:extLst>
              <a:ext uri="{FF2B5EF4-FFF2-40B4-BE49-F238E27FC236}">
                <a16:creationId xmlns="" xmlns:a16="http://schemas.microsoft.com/office/drawing/2014/main" id="{63DF92ED-04F4-3F59-4563-3630D909C26A}"/>
              </a:ext>
            </a:extLst>
          </p:cNvPr>
          <p:cNvSpPr txBox="1">
            <a:spLocks/>
          </p:cNvSpPr>
          <p:nvPr/>
        </p:nvSpPr>
        <p:spPr>
          <a:xfrm>
            <a:off x="4605401" y="4993284"/>
            <a:ext cx="4114800" cy="17281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/>
              <a:t>Сомова Ирина Николаевна</a:t>
            </a:r>
          </a:p>
          <a:p>
            <a:pPr marL="0" indent="0">
              <a:buNone/>
            </a:pPr>
            <a:r>
              <a:rPr lang="ru-RU" sz="1600" dirty="0"/>
              <a:t>Преподаватель мастерской по ручному вязанию</a:t>
            </a:r>
          </a:p>
        </p:txBody>
      </p:sp>
      <p:pic>
        <p:nvPicPr>
          <p:cNvPr id="7" name="Picture 6" descr="A person in a red dress sitting at a table with papers and a computer&#10;&#10;Description automatically generated">
            <a:extLst>
              <a:ext uri="{FF2B5EF4-FFF2-40B4-BE49-F238E27FC236}">
                <a16:creationId xmlns="" xmlns:a16="http://schemas.microsoft.com/office/drawing/2014/main" id="{09C953F8-22E4-0BFE-AE54-8BA135517E4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5651" r="17541"/>
          <a:stretch/>
        </p:blipFill>
        <p:spPr>
          <a:xfrm>
            <a:off x="628650" y="1657092"/>
            <a:ext cx="3223270" cy="3216444"/>
          </a:xfrm>
          <a:prstGeom prst="rect">
            <a:avLst/>
          </a:prstGeom>
        </p:spPr>
      </p:pic>
      <p:sp>
        <p:nvSpPr>
          <p:cNvPr id="5" name="Footer Placeholder 3">
            <a:extLst>
              <a:ext uri="{FF2B5EF4-FFF2-40B4-BE49-F238E27FC236}">
                <a16:creationId xmlns="" xmlns:a16="http://schemas.microsoft.com/office/drawing/2014/main" id="{F194B3D1-8243-9691-E8FF-723663ECB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9552" y="6356351"/>
            <a:ext cx="3086100" cy="365125"/>
          </a:xfrm>
        </p:spPr>
        <p:txBody>
          <a:bodyPr>
            <a:normAutofit/>
          </a:bodyPr>
          <a:lstStyle/>
          <a:p>
            <a:pPr algn="l"/>
            <a:r>
              <a:rPr lang="ru-RU" sz="1000" dirty="0">
                <a:solidFill>
                  <a:schemeClr val="tx2"/>
                </a:solidFill>
              </a:rPr>
              <a:t>Веретено и пряники</a:t>
            </a:r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1027" name="Picture 3" descr="C:\Users\User\OneDrive\Рабочий стол\m5hj3GYmgs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1" y="1547722"/>
            <a:ext cx="2193431" cy="33934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8472948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Команда проекта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827584" y="5445224"/>
            <a:ext cx="3456384" cy="725165"/>
          </a:xfrm>
        </p:spPr>
        <p:txBody>
          <a:bodyPr/>
          <a:lstStyle/>
          <a:p>
            <a:r>
              <a:rPr lang="ru-RU" sz="2000" dirty="0" smtClean="0">
                <a:solidFill>
                  <a:schemeClr val="tx1"/>
                </a:solidFill>
              </a:rPr>
              <a:t>Федотова Ирина Владимировна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Преподаватель –</a:t>
            </a:r>
            <a:r>
              <a:rPr lang="ru-RU" sz="1600" dirty="0" smtClean="0">
                <a:solidFill>
                  <a:schemeClr val="tx1"/>
                </a:solidFill>
              </a:rPr>
              <a:t>ремесленник, преподаватель по вязанию оренбургского пухового платка , </a:t>
            </a:r>
            <a:r>
              <a:rPr lang="ru-RU" sz="1600" dirty="0" smtClean="0">
                <a:solidFill>
                  <a:schemeClr val="tx1"/>
                </a:solidFill>
              </a:rPr>
              <a:t>педагог дополнительного образования</a:t>
            </a:r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5364088" y="4941168"/>
            <a:ext cx="2592288" cy="1008112"/>
          </a:xfrm>
        </p:spPr>
        <p:txBody>
          <a:bodyPr/>
          <a:lstStyle/>
          <a:p>
            <a:r>
              <a:rPr lang="ru-RU" sz="2000" dirty="0" smtClean="0">
                <a:solidFill>
                  <a:schemeClr val="tx1"/>
                </a:solidFill>
              </a:rPr>
              <a:t>Долганова Динара </a:t>
            </a:r>
            <a:r>
              <a:rPr lang="ru-RU" sz="2000" dirty="0" err="1" smtClean="0">
                <a:solidFill>
                  <a:schemeClr val="tx1"/>
                </a:solidFill>
              </a:rPr>
              <a:t>Вахитовна</a:t>
            </a:r>
            <a:endParaRPr lang="ru-RU" sz="2000" dirty="0" smtClean="0">
              <a:solidFill>
                <a:schemeClr val="tx1"/>
              </a:solidFill>
            </a:endParaRPr>
          </a:p>
          <a:p>
            <a:r>
              <a:rPr lang="ru-RU" sz="2000" dirty="0" smtClean="0">
                <a:solidFill>
                  <a:schemeClr val="tx1"/>
                </a:solidFill>
              </a:rPr>
              <a:t>Фотограф-видеограф 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2050" name="Picture 2" descr="C:\Users\User\OneDrive\Рабочий стол\oRo0QM5nQ6Y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916832"/>
            <a:ext cx="3798888" cy="2849166"/>
          </a:xfrm>
          <a:prstGeom prst="rect">
            <a:avLst/>
          </a:prstGeom>
          <a:noFill/>
        </p:spPr>
      </p:pic>
      <p:pic>
        <p:nvPicPr>
          <p:cNvPr id="2051" name="Picture 3" descr="C:\Users\User\OneDrive\Рабочий стол\B9jl7GThIbY.jpg"/>
          <p:cNvPicPr>
            <a:picLocks noGrp="1" noChangeAspect="1" noChangeArrowheads="1"/>
          </p:cNvPicPr>
          <p:nvPr>
            <p:ph idx="13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2963" y="1916834"/>
            <a:ext cx="2307389" cy="28803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Команда проекта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772816"/>
            <a:ext cx="4104456" cy="4404147"/>
          </a:xfrm>
        </p:spPr>
        <p:txBody>
          <a:bodyPr/>
          <a:lstStyle/>
          <a:p>
            <a:r>
              <a:rPr lang="ru-RU" dirty="0" err="1" smtClean="0"/>
              <a:t>Глухова</a:t>
            </a:r>
            <a:r>
              <a:rPr lang="ru-RU" dirty="0" smtClean="0"/>
              <a:t> </a:t>
            </a:r>
            <a:r>
              <a:rPr lang="ru-RU" sz="2000" dirty="0" smtClean="0"/>
              <a:t>Алла</a:t>
            </a:r>
            <a:endParaRPr lang="ru-RU" sz="2000" dirty="0" smtClean="0"/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11</a:t>
            </a:fld>
            <a:endParaRPr lang="ru-RU" dirty="0"/>
          </a:p>
        </p:txBody>
      </p:sp>
      <p:pic>
        <p:nvPicPr>
          <p:cNvPr id="7" name="Содержимое 6" descr="8iSgm3oMUqQ.jpg"/>
          <p:cNvPicPr>
            <a:picLocks noGrp="1" noChangeAspect="1"/>
          </p:cNvPicPr>
          <p:nvPr>
            <p:ph idx="13"/>
          </p:nvPr>
        </p:nvPicPr>
        <p:blipFill>
          <a:blip r:embed="rId2" cstate="print"/>
          <a:stretch>
            <a:fillRect/>
          </a:stretch>
        </p:blipFill>
        <p:spPr>
          <a:xfrm>
            <a:off x="4888544" y="1824038"/>
            <a:ext cx="3454724" cy="4351337"/>
          </a:xfrm>
        </p:spPr>
      </p:pic>
      <p:sp>
        <p:nvSpPr>
          <p:cNvPr id="8" name="Прямоугольник 7"/>
          <p:cNvSpPr/>
          <p:nvPr/>
        </p:nvSpPr>
        <p:spPr>
          <a:xfrm>
            <a:off x="395536" y="1844824"/>
            <a:ext cx="4320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r>
              <a:rPr lang="ru-RU" dirty="0" smtClean="0"/>
              <a:t>Преподаватель –ремесленник, </a:t>
            </a:r>
            <a:r>
              <a:rPr lang="ru-RU" dirty="0" smtClean="0"/>
              <a:t>преподаватель по ткачеству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2554764"/>
            <a:ext cx="7772400" cy="873051"/>
          </a:xfrm>
        </p:spPr>
        <p:txBody>
          <a:bodyPr/>
          <a:lstStyle/>
          <a:p>
            <a:pPr algn="l"/>
            <a:r>
              <a:rPr lang="ru-RU" dirty="0"/>
              <a:t>Спасибо за внимание!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type="subTitle" idx="1"/>
          </p:nvPr>
        </p:nvSpPr>
        <p:spPr>
          <a:xfrm>
            <a:off x="1143000" y="4221088"/>
            <a:ext cx="6858000" cy="1036712"/>
          </a:xfrm>
        </p:spPr>
        <p:txBody>
          <a:bodyPr>
            <a:normAutofit/>
          </a:bodyPr>
          <a:lstStyle/>
          <a:p>
            <a:pPr algn="l">
              <a:buNone/>
            </a:pPr>
            <a:r>
              <a:rPr lang="en-US" dirty="0"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ivzav69@yandex.ru</a:t>
            </a:r>
            <a:endParaRPr lang="en-US" dirty="0"/>
          </a:p>
          <a:p>
            <a:pPr algn="l">
              <a:buNone/>
            </a:pPr>
            <a:r>
              <a:rPr lang="ru-RU" dirty="0"/>
              <a:t>тел.+79058467834</a:t>
            </a:r>
          </a:p>
          <a:p>
            <a:pPr algn="l">
              <a:buNone/>
            </a:pPr>
            <a:r>
              <a:rPr lang="en-US" dirty="0"/>
              <a:t>https://</a:t>
            </a:r>
            <a:r>
              <a:rPr lang="en-US" dirty="0" err="1"/>
              <a:t>vk.com</a:t>
            </a:r>
            <a:r>
              <a:rPr lang="en-US" dirty="0"/>
              <a:t>/cityofcraftsmen56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78354"/>
      </a:accent2>
      <a:accent3>
        <a:srgbClr val="A5A5A5"/>
      </a:accent3>
      <a:accent4>
        <a:srgbClr val="F3DB79"/>
      </a:accent4>
      <a:accent5>
        <a:srgbClr val="5B9BD5"/>
      </a:accent5>
      <a:accent6>
        <a:srgbClr val="86C076"/>
      </a:accent6>
      <a:hlink>
        <a:srgbClr val="76C9EF"/>
      </a:hlink>
      <a:folHlink>
        <a:srgbClr val="BC6DAB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Gorod_Masterov _Presentation" id="{74F04256-407E-3849-9244-513D89152806}" vid="{3EE24236-01F4-3F43-811D-49D4D4CBDB9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2893</TotalTime>
  <Words>531</Words>
  <Application>Microsoft Office PowerPoint</Application>
  <PresentationFormat>Экран (4:3)</PresentationFormat>
  <Paragraphs>65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Office Theme</vt:lpstr>
      <vt:lpstr>Слайд 1</vt:lpstr>
      <vt:lpstr>Описание </vt:lpstr>
      <vt:lpstr>Актуальность и востребованность</vt:lpstr>
      <vt:lpstr>Цели и задачи</vt:lpstr>
      <vt:lpstr>Цели и задачи</vt:lpstr>
      <vt:lpstr>Целевая аудитория </vt:lpstr>
      <vt:lpstr>Команда проекта</vt:lpstr>
      <vt:lpstr>Команда проекта</vt:lpstr>
      <vt:lpstr>Команда проекта</vt:lpstr>
      <vt:lpstr>Команда проекта</vt:lpstr>
      <vt:lpstr>Команда проекта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Коворкинг</dc:title>
  <dc:creator>Елизавета Деревянко</dc:creator>
  <cp:lastModifiedBy>User</cp:lastModifiedBy>
  <cp:revision>120</cp:revision>
  <dcterms:created xsi:type="dcterms:W3CDTF">2021-01-30T11:28:32Z</dcterms:created>
  <dcterms:modified xsi:type="dcterms:W3CDTF">2024-06-04T16:40:31Z</dcterms:modified>
</cp:coreProperties>
</file>