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/>
    <p:restoredTop sz="94694"/>
  </p:normalViewPr>
  <p:slideViewPr>
    <p:cSldViewPr>
      <p:cViewPr varScale="1">
        <p:scale>
          <a:sx n="88" d="100"/>
          <a:sy n="88" d="100"/>
        </p:scale>
        <p:origin x="192" y="8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EC34F5-BDE2-4375-B83B-F49841317258}" type="datetimeFigureOut">
              <a:rPr lang="ru-RU"/>
              <a:t>20.06.2023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9AC15E-FCD1-4167-800F-1DB8497ABFCE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8430"/>
            <a:ext cx="12192000" cy="6874860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 bwMode="auto">
          <a:xfrm>
            <a:off x="1037228" y="1844824"/>
            <a:ext cx="7507044" cy="23316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3200" b="1" cap="all" dirty="0">
                <a:solidFill>
                  <a:schemeClr val="bg1"/>
                </a:solidFill>
                <a:latin typeface="Open Sans Light"/>
                <a:cs typeface="Open Sans Light"/>
              </a:rPr>
              <a:t>ВЦ УРФУ «</a:t>
            </a:r>
            <a:r>
              <a:rPr lang="ru-RU" sz="3200" b="1" cap="all" dirty="0" err="1">
                <a:solidFill>
                  <a:schemeClr val="bg1"/>
                </a:solidFill>
                <a:latin typeface="Open Sans Light"/>
                <a:cs typeface="Open Sans Light"/>
              </a:rPr>
              <a:t>ВОлонтеры</a:t>
            </a:r>
            <a:r>
              <a:rPr lang="ru-RU" sz="3200" b="1" cap="all" dirty="0">
                <a:solidFill>
                  <a:schemeClr val="bg1"/>
                </a:solidFill>
                <a:latin typeface="Open Sans Light"/>
                <a:cs typeface="Open Sans Light"/>
              </a:rPr>
              <a:t> Урала» как участник конкурса </a:t>
            </a:r>
            <a:endParaRPr sz="3200" b="1" cap="all" dirty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>
              <a:lnSpc>
                <a:spcPct val="100000"/>
              </a:lnSpc>
              <a:defRPr/>
            </a:pPr>
            <a:r>
              <a:rPr lang="ru-RU" sz="3200" b="1" cap="all" dirty="0">
                <a:solidFill>
                  <a:schemeClr val="bg1"/>
                </a:solidFill>
                <a:latin typeface="Open Sans Light"/>
                <a:cs typeface="Open Sans Light"/>
              </a:rPr>
              <a:t>в качестве центра привлечения и подготовки волонтеров Всемирного фестиваля молодежи 2024 года</a:t>
            </a:r>
          </a:p>
          <a:p>
            <a:pPr>
              <a:lnSpc>
                <a:spcPct val="100000"/>
              </a:lnSpc>
              <a:defRPr/>
            </a:pPr>
            <a:endParaRPr sz="3600" b="1" cap="all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037228" y="5314918"/>
            <a:ext cx="3444107" cy="531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>
                <a:solidFill>
                  <a:schemeClr val="bg1"/>
                </a:solidFill>
                <a:latin typeface="Open Sans Light"/>
                <a:cs typeface="Open Sans Light"/>
              </a:rPr>
              <a:t>Екатеринбург</a:t>
            </a:r>
            <a:r>
              <a:rPr lang="ru-RU" sz="2800">
                <a:solidFill>
                  <a:schemeClr val="bg1"/>
                </a:solidFill>
                <a:latin typeface="Arial"/>
                <a:cs typeface="Arial"/>
              </a:rPr>
              <a:t>, 2023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133212" y="603974"/>
          <a:ext cx="1750514" cy="79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3" imgW="892810" imgH="404495" progId="CorelDraw.Graphic.22">
                  <p:embed/>
                </p:oleObj>
              </mc:Choice>
              <mc:Fallback>
                <p:oleObj name="oleObj" r:id="rId3" imgW="892810" imgH="404495" progId="CorelDraw.Graphic.22">
                  <p:embed/>
                  <p:pic>
                    <p:nvPicPr>
                      <p:cNvPr id="10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 bwMode="auto">
                      <a:xfrm>
                        <a:off x="1133212" y="603974"/>
                        <a:ext cx="1750514" cy="792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90312" y="254711"/>
          <a:ext cx="11244499" cy="60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8772525" imgH="466725" progId="CorelDraw.Graphic.22">
                  <p:embed/>
                </p:oleObj>
              </mc:Choice>
              <mc:Fallback>
                <p:oleObj name="oleObj" r:id="rId2" imgW="8772525" imgH="466725" progId="CorelDraw.Graphic.22">
                  <p:embed/>
                  <p:pic>
                    <p:nvPicPr>
                      <p:cNvPr id="1394448068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 bwMode="auto">
                      <a:xfrm>
                        <a:off x="590312" y="254711"/>
                        <a:ext cx="11244499" cy="60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72914" name="Прямоугольник 6"/>
          <p:cNvSpPr/>
          <p:nvPr/>
        </p:nvSpPr>
        <p:spPr bwMode="auto">
          <a:xfrm>
            <a:off x="1989729" y="309226"/>
            <a:ext cx="1734613" cy="335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Open Sans Light"/>
                <a:cs typeface="Open Sans Light"/>
              </a:rPr>
              <a:t>Команда центра</a:t>
            </a:r>
            <a:endParaRPr sz="1600">
              <a:solidFill>
                <a:schemeClr val="tx1"/>
              </a:solidFill>
              <a:latin typeface="Open Sans Light"/>
              <a:cs typeface="Open Sans Light"/>
            </a:endParaRPr>
          </a:p>
        </p:txBody>
      </p:sp>
      <p:sp>
        <p:nvSpPr>
          <p:cNvPr id="1332439204" name="TextBox 1332439203"/>
          <p:cNvSpPr txBox="1"/>
          <p:nvPr/>
        </p:nvSpPr>
        <p:spPr bwMode="auto">
          <a:xfrm>
            <a:off x="1005502" y="5755570"/>
            <a:ext cx="2860055" cy="7210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dirty="0">
                <a:latin typeface="Open Sans Light"/>
                <a:cs typeface="Open Sans Light"/>
              </a:rPr>
              <a:t>Анастасия</a:t>
            </a:r>
            <a:r>
              <a:rPr b="1" dirty="0">
                <a:latin typeface="Open Sans Light"/>
                <a:cs typeface="Open Sans Light"/>
              </a:rPr>
              <a:t> </a:t>
            </a:r>
            <a:r>
              <a:rPr lang="ru-RU" b="1" dirty="0" err="1">
                <a:latin typeface="Open Sans Light"/>
                <a:cs typeface="Open Sans Light"/>
              </a:rPr>
              <a:t>Максенкова</a:t>
            </a:r>
            <a:endParaRPr dirty="0"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 dirty="0" err="1">
                <a:latin typeface="Open Sans Light"/>
                <a:cs typeface="Open Sans Light"/>
              </a:rPr>
              <a:t>команда</a:t>
            </a:r>
            <a:r>
              <a:rPr dirty="0">
                <a:latin typeface="Open Sans Light"/>
                <a:cs typeface="Open Sans Light"/>
              </a:rPr>
              <a:t> </a:t>
            </a:r>
            <a:r>
              <a:rPr dirty="0" err="1">
                <a:latin typeface="Open Sans Light"/>
                <a:cs typeface="Open Sans Light"/>
              </a:rPr>
              <a:t>продвижения</a:t>
            </a:r>
            <a:endParaRPr dirty="0">
              <a:latin typeface="Open Sans Light"/>
              <a:cs typeface="Open Sans Light"/>
            </a:endParaRPr>
          </a:p>
        </p:txBody>
      </p:sp>
      <p:sp>
        <p:nvSpPr>
          <p:cNvPr id="275159634" name="TextBox 275159633"/>
          <p:cNvSpPr txBox="1"/>
          <p:nvPr/>
        </p:nvSpPr>
        <p:spPr bwMode="auto">
          <a:xfrm>
            <a:off x="4926701" y="5796062"/>
            <a:ext cx="2739359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Open Sans Light"/>
                <a:cs typeface="Open Sans Light"/>
              </a:rPr>
              <a:t>Анастасия Бондарева</a:t>
            </a:r>
            <a:endParaRPr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>
                <a:latin typeface="Open Sans Light"/>
                <a:cs typeface="Open Sans Light"/>
              </a:rPr>
              <a:t>рекрутинг</a:t>
            </a:r>
          </a:p>
        </p:txBody>
      </p:sp>
      <p:sp>
        <p:nvSpPr>
          <p:cNvPr id="1970589002" name="TextBox 1970589001"/>
          <p:cNvSpPr txBox="1"/>
          <p:nvPr/>
        </p:nvSpPr>
        <p:spPr bwMode="auto">
          <a:xfrm>
            <a:off x="8791528" y="5755571"/>
            <a:ext cx="2374608" cy="7210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dirty="0">
                <a:latin typeface="Open Sans Light"/>
                <a:cs typeface="Open Sans Light"/>
              </a:rPr>
              <a:t>Елена</a:t>
            </a:r>
            <a:r>
              <a:rPr b="1" dirty="0">
                <a:latin typeface="Open Sans Light"/>
                <a:cs typeface="Open Sans Light"/>
              </a:rPr>
              <a:t> </a:t>
            </a:r>
            <a:r>
              <a:rPr lang="ru-RU" b="1" dirty="0">
                <a:latin typeface="Open Sans Light"/>
                <a:cs typeface="Open Sans Light"/>
              </a:rPr>
              <a:t>Медведева</a:t>
            </a:r>
            <a:endParaRPr dirty="0"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 dirty="0" err="1">
                <a:latin typeface="Open Sans Light"/>
                <a:cs typeface="Open Sans Light"/>
              </a:rPr>
              <a:t>медиа-блок</a:t>
            </a:r>
            <a:endParaRPr dirty="0">
              <a:latin typeface="Open Sans Light"/>
              <a:cs typeface="Open Sans Light"/>
            </a:endParaRPr>
          </a:p>
        </p:txBody>
      </p:sp>
      <p:pic>
        <p:nvPicPr>
          <p:cNvPr id="1112344019" name="Рисунок 1112344018"/>
          <p:cNvPicPr>
            <a:picLocks noChangeAspect="1"/>
          </p:cNvPicPr>
          <p:nvPr/>
        </p:nvPicPr>
        <p:blipFill rotWithShape="1">
          <a:blip r:embed="rId4"/>
          <a:srcRect l="32703" r="33135"/>
          <a:stretch/>
        </p:blipFill>
        <p:spPr bwMode="auto">
          <a:xfrm>
            <a:off x="4511824" y="1038539"/>
            <a:ext cx="3358900" cy="477359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8BF1E1E-2F2E-3407-056A-0EB342BE2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328" y="1137743"/>
            <a:ext cx="3055009" cy="458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E52C755-9472-EA99-F521-0E5A482F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26" y="1137743"/>
            <a:ext cx="3055009" cy="458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62614458" name="Объект 1362614457"/>
          <p:cNvPicPr>
            <a:picLocks noGrp="1" noChangeAspect="1"/>
          </p:cNvPicPr>
          <p:nvPr>
            <p:ph idx="1"/>
          </p:nvPr>
        </p:nvPicPr>
        <p:blipFill>
          <a:blip r:embed="rId2"/>
          <a:srcRect t="15330"/>
          <a:stretch/>
        </p:blipFill>
        <p:spPr bwMode="auto">
          <a:xfrm>
            <a:off x="589786" y="1210580"/>
            <a:ext cx="11126010" cy="5298931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90312" y="254711"/>
          <a:ext cx="11244499" cy="60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3" imgW="8772525" imgH="466725" progId="CorelDraw.Graphic.22">
                  <p:embed/>
                </p:oleObj>
              </mc:Choice>
              <mc:Fallback>
                <p:oleObj name="oleObj" r:id="rId3" imgW="8772525" imgH="466725" progId="CorelDraw.Graphic.22">
                  <p:embed/>
                  <p:pic>
                    <p:nvPicPr>
                      <p:cNvPr id="931354859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 bwMode="auto">
                      <a:xfrm>
                        <a:off x="590312" y="254711"/>
                        <a:ext cx="11244499" cy="60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599499" name="Прямоугольник 6"/>
          <p:cNvSpPr/>
          <p:nvPr/>
        </p:nvSpPr>
        <p:spPr bwMode="auto">
          <a:xfrm>
            <a:off x="1989729" y="309226"/>
            <a:ext cx="1879673" cy="335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Open Sans Light"/>
                <a:cs typeface="Open Sans Light"/>
              </a:rPr>
              <a:t>Партнеры центра</a:t>
            </a:r>
            <a:endParaRPr sz="1600">
              <a:solidFill>
                <a:schemeClr val="tx1"/>
              </a:solidFill>
              <a:latin typeface="Open Sans Light"/>
              <a:cs typeface="Open Sans Light"/>
            </a:endParaRPr>
          </a:p>
        </p:txBody>
      </p:sp>
      <p:sp>
        <p:nvSpPr>
          <p:cNvPr id="539284272" name="Прямоугольник 539284271"/>
          <p:cNvSpPr/>
          <p:nvPr/>
        </p:nvSpPr>
        <p:spPr bwMode="auto">
          <a:xfrm>
            <a:off x="934308" y="1013297"/>
            <a:ext cx="2735904" cy="56744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90312" y="254711"/>
          <a:ext cx="11244499" cy="60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8772525" imgH="466725" progId="CorelDraw.Graphic.22">
                  <p:embed/>
                </p:oleObj>
              </mc:Choice>
              <mc:Fallback>
                <p:oleObj name="oleObj" r:id="rId2" imgW="8772525" imgH="466725" progId="CorelDraw.Graphic.22">
                  <p:embed/>
                  <p:pic>
                    <p:nvPicPr>
                      <p:cNvPr id="1627493478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 bwMode="auto">
                      <a:xfrm>
                        <a:off x="590312" y="254711"/>
                        <a:ext cx="11244499" cy="60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683820" name="Прямоугольник 6"/>
          <p:cNvSpPr/>
          <p:nvPr/>
        </p:nvSpPr>
        <p:spPr bwMode="auto">
          <a:xfrm>
            <a:off x="1989729" y="309226"/>
            <a:ext cx="5643695" cy="335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Open Sans Light"/>
                <a:cs typeface="Open Sans Light"/>
              </a:rPr>
              <a:t>Основные мероприятия по привлечению добровольцев</a:t>
            </a:r>
            <a:endParaRPr sz="1600">
              <a:solidFill>
                <a:schemeClr val="tx1"/>
              </a:solidFill>
              <a:latin typeface="Open Sans Light"/>
              <a:cs typeface="Open Sans Light"/>
            </a:endParaRPr>
          </a:p>
        </p:txBody>
      </p:sp>
      <p:pic>
        <p:nvPicPr>
          <p:cNvPr id="1620316135" name="Рисунок 162031613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7653" y="1058666"/>
            <a:ext cx="5513713" cy="3676527"/>
          </a:xfrm>
          <a:prstGeom prst="rect">
            <a:avLst/>
          </a:prstGeom>
        </p:spPr>
      </p:pic>
      <p:pic>
        <p:nvPicPr>
          <p:cNvPr id="1244548001" name="Рисунок 124454800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243989" y="1058666"/>
            <a:ext cx="5513410" cy="3676324"/>
          </a:xfrm>
          <a:prstGeom prst="rect">
            <a:avLst/>
          </a:prstGeom>
        </p:spPr>
      </p:pic>
      <p:sp>
        <p:nvSpPr>
          <p:cNvPr id="1683503132" name="TextBox 1683503131"/>
          <p:cNvSpPr txBox="1"/>
          <p:nvPr/>
        </p:nvSpPr>
        <p:spPr bwMode="auto">
          <a:xfrm>
            <a:off x="590312" y="4944893"/>
            <a:ext cx="11111013" cy="2011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Основа коммуникационной стратегии - </a:t>
            </a:r>
            <a:r>
              <a:rPr lang="en-US" sz="1800" b="1" i="0" u="none" strike="noStrike" cap="none" spc="0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быстрое, качественное и эффективное взаимодействие </a:t>
            </a:r>
            <a:r>
              <a:rPr lang="en-US" sz="1800" b="0" i="0" u="none" strike="noStrike" cap="none" spc="0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волонтерского центра и потенциального волонтера</a:t>
            </a:r>
            <a:endParaRPr lang="en-US" sz="1800" b="0" i="0" u="none" strike="noStrike" cap="none" spc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1800" b="0" i="0" u="none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 lang="en-US" sz="1800" b="0" i="0" u="none" strike="noStrike" cap="none" spc="0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 Составные части данной стратегии – интернет-инструментарий работы с добровольцами, информационная стратегия ведения социальных сетей, формирование концепции личной коммуникации с волонтерами. </a:t>
            </a:r>
            <a:endParaRPr sz="1800" b="0" i="0" u="none" strike="noStrike" cap="none" spc="0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algn="ctr">
              <a:defRPr/>
            </a:pPr>
            <a:endParaRPr>
              <a:latin typeface="Open Sans Light"/>
              <a:cs typeface="Open Sans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9793276" name="Content Placeholder 2"/>
          <p:cNvSpPr>
            <a:spLocks noGrp="1"/>
          </p:cNvSpPr>
          <p:nvPr>
            <p:ph idx="1"/>
          </p:nvPr>
        </p:nvSpPr>
        <p:spPr bwMode="auto">
          <a:xfrm>
            <a:off x="5332021" y="1033563"/>
            <a:ext cx="6021778" cy="559340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lnSpcReduction="10000"/>
          </a:bodyPr>
          <a:lstStyle/>
          <a:p>
            <a:pPr marL="0" indent="0" algn="ctr">
              <a:buFont typeface="Arial"/>
              <a:buNone/>
              <a:defRPr/>
            </a:pPr>
            <a:r>
              <a:rPr sz="20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Активная </a:t>
            </a:r>
            <a:r>
              <a:rPr sz="2000" b="1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работа с сайтами</a:t>
            </a:r>
            <a:r>
              <a:rPr sz="20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 dobro.ru, а также привлечение добровольцев с собственной многофункциональной платформы volural.ru  Данные интернет-платформы используются в качестве базы для публикации добровольческих возможностей, обеспечивающие эффективный сбор и систематизацию личных данных волонтеров в соответствии с требованиями федерального законодательства. </a:t>
            </a:r>
          </a:p>
          <a:p>
            <a:pPr marL="0" indent="0" algn="ctr">
              <a:buFont typeface="Arial"/>
              <a:buNone/>
              <a:defRPr/>
            </a:pPr>
            <a:endParaRPr sz="2000" b="0" i="0" u="none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marL="0" indent="0" algn="ctr">
              <a:buFont typeface="Arial"/>
              <a:buNone/>
              <a:defRPr/>
            </a:pPr>
            <a:r>
              <a:rPr sz="20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Ежедневное </a:t>
            </a:r>
            <a:r>
              <a:rPr sz="2000" b="1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ведение страниц</a:t>
            </a:r>
            <a:r>
              <a:rPr sz="20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 центра в </a:t>
            </a:r>
            <a:r>
              <a:rPr sz="2000" b="1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социальных сетях</a:t>
            </a:r>
            <a:r>
              <a:rPr sz="20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 «Вконтакте» (vk.com/volural, 19464 подписчиков) и </a:t>
            </a:r>
            <a:r>
              <a:rPr sz="2000" b="1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рассылка релизов</a:t>
            </a:r>
            <a:r>
              <a:rPr sz="20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 для публикации информационными партнерами</a:t>
            </a:r>
          </a:p>
          <a:p>
            <a:pPr marL="0" indent="0" algn="ctr">
              <a:buFont typeface="Arial"/>
              <a:buNone/>
              <a:defRPr/>
            </a:pPr>
            <a:endParaRPr sz="2000" b="0" i="0" u="none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marL="0" indent="0" algn="ctr">
              <a:buFont typeface="Arial"/>
              <a:buNone/>
              <a:defRPr/>
            </a:pPr>
            <a:r>
              <a:rPr sz="20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Проведение </a:t>
            </a:r>
            <a:r>
              <a:rPr sz="2000" b="1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презентаций</a:t>
            </a:r>
            <a:r>
              <a:rPr sz="20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 Командой Продвижения</a:t>
            </a:r>
            <a:endParaRPr sz="2000" b="0" i="0" u="none">
              <a:solidFill>
                <a:srgbClr val="000000"/>
              </a:solidFill>
              <a:latin typeface="Open Sans Light"/>
              <a:cs typeface="Open Sans Light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90312" y="254711"/>
          <a:ext cx="11244499" cy="60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8772525" imgH="466725" progId="CorelDraw.Graphic.22">
                  <p:embed/>
                </p:oleObj>
              </mc:Choice>
              <mc:Fallback>
                <p:oleObj name="oleObj" r:id="rId2" imgW="8772525" imgH="466725" progId="CorelDraw.Graphic.22">
                  <p:embed/>
                  <p:pic>
                    <p:nvPicPr>
                      <p:cNvPr id="259924159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 bwMode="auto">
                      <a:xfrm>
                        <a:off x="590312" y="254711"/>
                        <a:ext cx="11244499" cy="60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0220078" name="Прямоугольник 6"/>
          <p:cNvSpPr/>
          <p:nvPr/>
        </p:nvSpPr>
        <p:spPr bwMode="auto">
          <a:xfrm>
            <a:off x="1989729" y="309226"/>
            <a:ext cx="5643694" cy="335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Open Sans Light"/>
                <a:cs typeface="Open Sans Light"/>
              </a:rPr>
              <a:t>Основные мероприятия по привлечению добровольцев</a:t>
            </a:r>
            <a:endParaRPr sz="1600">
              <a:solidFill>
                <a:schemeClr val="tx1"/>
              </a:solidFill>
              <a:latin typeface="Open Sans Light"/>
              <a:cs typeface="Open Sans Light"/>
            </a:endParaRPr>
          </a:p>
        </p:txBody>
      </p:sp>
      <p:pic>
        <p:nvPicPr>
          <p:cNvPr id="56902358" name="Рисунок 5690235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33126" y="905875"/>
            <a:ext cx="3912510" cy="58710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12781"/>
            <a:ext cx="12192001" cy="6870782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 bwMode="auto">
          <a:xfrm>
            <a:off x="733240" y="2168456"/>
            <a:ext cx="7294152" cy="20943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ru-RU" sz="1800" b="1" i="0" u="none" strike="noStrike" cap="all" spc="0">
                <a:solidFill>
                  <a:schemeClr val="bg1"/>
                </a:solidFill>
                <a:latin typeface="Open Sans Light"/>
                <a:cs typeface="Open Sans Light"/>
              </a:rPr>
              <a:t>Volunteer Center of UrFU is one of the main centers of volunteerism in the Urals, leading projects since 2011. </a:t>
            </a:r>
            <a:endParaRPr sz="1800" b="1" cap="all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defRPr/>
            </a:pPr>
            <a:endParaRPr sz="1800" b="1" i="0" u="none" strike="noStrike" cap="all" spc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800" b="1" i="0" u="none" strike="noStrike" cap="all" spc="0">
                <a:solidFill>
                  <a:schemeClr val="bg1"/>
                </a:solidFill>
                <a:latin typeface="Open Sans Light"/>
                <a:cs typeface="Open Sans Light"/>
              </a:rPr>
              <a:t>The number of active volunteers of the organization is 26,316. </a:t>
            </a:r>
            <a:endParaRPr sz="1800" b="1" i="0" u="none" strike="noStrike" cap="all" spc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defRPr/>
            </a:pPr>
            <a:endParaRPr sz="1800" b="1" i="0" u="none" strike="noStrike" cap="all" spc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800" b="1" i="0" u="none" strike="noStrike" cap="all" spc="0">
                <a:solidFill>
                  <a:schemeClr val="bg1"/>
                </a:solidFill>
                <a:latin typeface="Open Sans Light"/>
                <a:cs typeface="Open Sans Light"/>
              </a:rPr>
              <a:t>The main direction of the center is event volunteerism, annually employees implement more than 120 events  with the involvement of volunteers. </a:t>
            </a:r>
            <a:endParaRPr sz="1800" b="1" i="0" u="none" strike="noStrike" cap="all" spc="0">
              <a:solidFill>
                <a:schemeClr val="bg1"/>
              </a:solidFill>
              <a:latin typeface="Open Sans Light"/>
              <a:cs typeface="Open Sans Light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sz="1800" b="1" i="0" u="none" strike="noStrike" cap="all" spc="0">
                <a:solidFill>
                  <a:schemeClr val="bg1"/>
                </a:solidFill>
                <a:latin typeface="Open Sans Light"/>
                <a:cs typeface="Open Sans Light"/>
              </a:rPr>
              <a:t>The center's team consists of competent specialists in the field of event organization, project development and management, and team development.</a:t>
            </a:r>
            <a:endParaRPr sz="1800" b="1" i="0" u="none" strike="noStrike" cap="all" spc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1112947" y="638256"/>
          <a:ext cx="1750514" cy="79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3" imgW="892810" imgH="404495" progId="CorelDraw.Graphic.22">
                  <p:embed/>
                </p:oleObj>
              </mc:Choice>
              <mc:Fallback>
                <p:oleObj name="oleObj" r:id="rId3" imgW="892810" imgH="404495" progId="CorelDraw.Graphic.22">
                  <p:embed/>
                  <p:pic>
                    <p:nvPicPr>
                      <p:cNvPr id="11" name="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 bwMode="auto">
                      <a:xfrm>
                        <a:off x="1112947" y="638256"/>
                        <a:ext cx="1750514" cy="792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90313" y="254712"/>
          <a:ext cx="11244500" cy="604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8773795" imgH="470535" progId="CorelDraw.Graphic.22">
                  <p:embed/>
                </p:oleObj>
              </mc:Choice>
              <mc:Fallback>
                <p:oleObj name="oleObj" r:id="rId2" imgW="8773795" imgH="470535" progId="CorelDraw.Graphic.22">
                  <p:embed/>
                  <p:pic>
                    <p:nvPicPr>
                      <p:cNvPr id="16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 bwMode="auto">
                      <a:xfrm>
                        <a:off x="590313" y="254712"/>
                        <a:ext cx="11244500" cy="604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581204" name="Прямоугольник 6"/>
          <p:cNvSpPr/>
          <p:nvPr/>
        </p:nvSpPr>
        <p:spPr bwMode="auto">
          <a:xfrm>
            <a:off x="1989729" y="309227"/>
            <a:ext cx="4730296" cy="335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Open Sans Light"/>
                <a:cs typeface="Open Sans Light"/>
              </a:rPr>
              <a:t>Деятельность волонтерского центра в регионе</a:t>
            </a:r>
            <a:endParaRPr sz="1600">
              <a:solidFill>
                <a:schemeClr val="tx1"/>
              </a:solidFill>
              <a:latin typeface="Open Sans Light"/>
              <a:cs typeface="Open Sans Light"/>
            </a:endParaRPr>
          </a:p>
        </p:txBody>
      </p:sp>
      <p:sp>
        <p:nvSpPr>
          <p:cNvPr id="990778696" name="Google Shape;64;p4"/>
          <p:cNvSpPr txBox="1"/>
          <p:nvPr/>
        </p:nvSpPr>
        <p:spPr bwMode="auto">
          <a:xfrm>
            <a:off x="933786" y="1973487"/>
            <a:ext cx="10357029" cy="3630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99" rIns="0" bIns="0" anchor="t" anchorCtr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n-US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&gt;</a:t>
            </a:r>
            <a:r>
              <a:rPr lang="ru-RU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 </a:t>
            </a:r>
            <a:r>
              <a:rPr lang="en-US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10 лет </a:t>
            </a:r>
            <a:r>
              <a:rPr lang="en-US" sz="2400" b="0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волонтёрскому движению в регионе</a:t>
            </a:r>
            <a:endParaRPr sz="2400" b="0" i="0" u="none" strike="noStrike" cap="none">
              <a:solidFill>
                <a:srgbClr val="002060"/>
              </a:solidFill>
              <a:latin typeface="Open Sans Light"/>
              <a:cs typeface="Open Sans Light"/>
            </a:endParaRPr>
          </a:p>
          <a:p>
            <a:pPr marL="0" marR="67944" lvl="0" indent="0" algn="ctr">
              <a:lnSpc>
                <a:spcPct val="100000"/>
              </a:lnSpc>
              <a:spcBef>
                <a:spcPts val="23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n-US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&gt;</a:t>
            </a:r>
            <a:r>
              <a:rPr lang="ru-RU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 10</a:t>
            </a:r>
            <a:r>
              <a:rPr lang="en-US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 лет </a:t>
            </a:r>
            <a:r>
              <a:rPr lang="en-US" sz="2400" b="0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единому бренду Волонтёры Урала (#volural)</a:t>
            </a:r>
            <a:endParaRPr sz="2400" b="0" i="0" u="none" strike="noStrike" cap="none">
              <a:solidFill>
                <a:srgbClr val="002060"/>
              </a:solidFill>
              <a:latin typeface="Open Sans Light"/>
              <a:cs typeface="Open Sans Light"/>
            </a:endParaRPr>
          </a:p>
          <a:p>
            <a:pPr marL="0" marR="0" lvl="0" indent="0" algn="ctr">
              <a:lnSpc>
                <a:spcPct val="100000"/>
              </a:lnSpc>
              <a:spcBef>
                <a:spcPts val="250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n-US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&gt;</a:t>
            </a:r>
            <a:r>
              <a:rPr lang="ru-RU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 750</a:t>
            </a:r>
            <a:r>
              <a:rPr lang="en-US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 000 часов </a:t>
            </a:r>
            <a:r>
              <a:rPr lang="en-US" sz="2400" b="0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отработали на мероприятиях наши волонтёры</a:t>
            </a:r>
            <a:endParaRPr sz="2400" b="0" i="0" u="none" strike="noStrike" cap="none">
              <a:solidFill>
                <a:srgbClr val="002060"/>
              </a:solidFill>
              <a:latin typeface="Open Sans Light"/>
              <a:cs typeface="Open Sans Light"/>
            </a:endParaRPr>
          </a:p>
          <a:p>
            <a:pPr marL="0" marR="0" lvl="0" indent="0" algn="ctr">
              <a:lnSpc>
                <a:spcPct val="100000"/>
              </a:lnSpc>
              <a:spcBef>
                <a:spcPts val="23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n-US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&gt;</a:t>
            </a:r>
            <a:r>
              <a:rPr lang="ru-RU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 2500</a:t>
            </a:r>
            <a:r>
              <a:rPr lang="en-US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 волонтёров </a:t>
            </a:r>
            <a:r>
              <a:rPr lang="en-US" sz="2400" b="0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за </a:t>
            </a:r>
            <a:r>
              <a:rPr lang="ru-RU" sz="2400" b="0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2021</a:t>
            </a:r>
            <a:r>
              <a:rPr lang="en-US" sz="2400" b="0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 год</a:t>
            </a:r>
            <a:endParaRPr sz="2400" b="0" i="0" u="none" strike="noStrike" cap="none">
              <a:solidFill>
                <a:srgbClr val="002060"/>
              </a:solidFill>
              <a:latin typeface="Open Sans Light"/>
              <a:cs typeface="Open Sans Light"/>
            </a:endParaRPr>
          </a:p>
          <a:p>
            <a:pPr marL="0" marR="0" lvl="0" indent="0" algn="ctr">
              <a:lnSpc>
                <a:spcPct val="100000"/>
              </a:lnSpc>
              <a:spcBef>
                <a:spcPts val="239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n-US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&gt;</a:t>
            </a:r>
            <a:r>
              <a:rPr lang="ru-RU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 1200</a:t>
            </a:r>
            <a:r>
              <a:rPr lang="en-US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 событий </a:t>
            </a:r>
            <a:r>
              <a:rPr lang="en-US" sz="2400" b="0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мирового, всероссийского и регионального масштаба</a:t>
            </a:r>
            <a:endParaRPr sz="2400" b="0" i="0" u="none" strike="noStrike" cap="none">
              <a:solidFill>
                <a:srgbClr val="002060"/>
              </a:solidFill>
              <a:latin typeface="Open Sans Light"/>
              <a:cs typeface="Open Sans Light"/>
            </a:endParaRPr>
          </a:p>
          <a:p>
            <a:pPr lvl="0" algn="ctr">
              <a:spcBef>
                <a:spcPts val="1499"/>
              </a:spcBef>
              <a:buClr>
                <a:srgbClr val="000000"/>
              </a:buClr>
              <a:buSzPts val="2400"/>
              <a:defRPr/>
            </a:pPr>
            <a:r>
              <a:rPr lang="en-US" sz="2400" b="1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&gt; </a:t>
            </a:r>
            <a:r>
              <a:rPr lang="en-US" sz="2400" b="1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1</a:t>
            </a:r>
            <a:r>
              <a:rPr lang="ru-RU" sz="2400" b="1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9 </a:t>
            </a:r>
            <a:r>
              <a:rPr lang="en-US" sz="2400" b="1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000</a:t>
            </a:r>
            <a:r>
              <a:rPr lang="ru-RU" sz="2400" b="1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 </a:t>
            </a:r>
            <a:r>
              <a:rPr lang="en-US" sz="2400" b="0" i="0" u="none" strike="noStrike" cap="none">
                <a:solidFill>
                  <a:srgbClr val="002060"/>
                </a:solidFill>
                <a:latin typeface="Open Sans Light"/>
                <a:ea typeface="Euclid Circular B Light"/>
                <a:cs typeface="Open Sans Light"/>
              </a:rPr>
              <a:t>подписчиков в группе Вконтакте</a:t>
            </a:r>
            <a:endParaRPr sz="2400" b="0" i="0" u="none" strike="noStrike" cap="none">
              <a:solidFill>
                <a:srgbClr val="002060"/>
              </a:solidFill>
              <a:latin typeface="Open Sans Light"/>
              <a:cs typeface="Open Sa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90313" y="254712"/>
          <a:ext cx="11244500" cy="604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8773795" imgH="470535" progId="CorelDraw.Graphic.22">
                  <p:embed/>
                </p:oleObj>
              </mc:Choice>
              <mc:Fallback>
                <p:oleObj name="oleObj" r:id="rId2" imgW="8773795" imgH="470535" progId="CorelDraw.Graphic.22">
                  <p:embed/>
                  <p:pic>
                    <p:nvPicPr>
                      <p:cNvPr id="17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 bwMode="auto">
                      <a:xfrm>
                        <a:off x="590313" y="254712"/>
                        <a:ext cx="11244500" cy="604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5784664" name="Прямоугольник 6"/>
          <p:cNvSpPr/>
          <p:nvPr/>
        </p:nvSpPr>
        <p:spPr bwMode="auto">
          <a:xfrm>
            <a:off x="1989729" y="309226"/>
            <a:ext cx="5510156" cy="335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Open Sans Light"/>
                <a:cs typeface="Open Sans Light"/>
              </a:rPr>
              <a:t>Опыт участия в организации спортивных мероприятий</a:t>
            </a:r>
            <a:endParaRPr sz="1600">
              <a:solidFill>
                <a:schemeClr val="tx1"/>
              </a:solidFill>
              <a:latin typeface="Open Sans Light"/>
              <a:cs typeface="Open Sans Light"/>
            </a:endParaRPr>
          </a:p>
        </p:txBody>
      </p:sp>
      <p:pic>
        <p:nvPicPr>
          <p:cNvPr id="181456997" name="Рисунок 181456996"/>
          <p:cNvPicPr>
            <a:picLocks noChangeAspect="1"/>
          </p:cNvPicPr>
          <p:nvPr/>
        </p:nvPicPr>
        <p:blipFill>
          <a:blip r:embed="rId4"/>
          <a:srcRect b="17013"/>
          <a:stretch/>
        </p:blipFill>
        <p:spPr bwMode="auto">
          <a:xfrm>
            <a:off x="751312" y="960168"/>
            <a:ext cx="10880840" cy="507908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90312" y="254711"/>
          <a:ext cx="11244499" cy="60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8772525" imgH="466725" progId="CorelDraw.Graphic.22">
                  <p:embed/>
                </p:oleObj>
              </mc:Choice>
              <mc:Fallback>
                <p:oleObj name="oleObj" r:id="rId2" imgW="8772525" imgH="466725" progId="CorelDraw.Graphic.22">
                  <p:embed/>
                  <p:pic>
                    <p:nvPicPr>
                      <p:cNvPr id="279804772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 bwMode="auto">
                      <a:xfrm>
                        <a:off x="590312" y="254711"/>
                        <a:ext cx="11244499" cy="60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9972224" name="Прямоугольник 6"/>
          <p:cNvSpPr/>
          <p:nvPr/>
        </p:nvSpPr>
        <p:spPr bwMode="auto">
          <a:xfrm>
            <a:off x="1989729" y="309226"/>
            <a:ext cx="5510156" cy="335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Open Sans Light"/>
                <a:cs typeface="Open Sans Light"/>
              </a:rPr>
              <a:t>Опыт участия в организации спортивных мероприятий</a:t>
            </a:r>
            <a:endParaRPr sz="1600">
              <a:solidFill>
                <a:schemeClr val="tx1"/>
              </a:solidFill>
              <a:latin typeface="Open Sans Light"/>
              <a:cs typeface="Open Sans Light"/>
            </a:endParaRPr>
          </a:p>
        </p:txBody>
      </p:sp>
      <p:pic>
        <p:nvPicPr>
          <p:cNvPr id="269868613" name="Рисунок 269868612"/>
          <p:cNvPicPr>
            <a:picLocks noChangeAspect="1"/>
          </p:cNvPicPr>
          <p:nvPr/>
        </p:nvPicPr>
        <p:blipFill>
          <a:blip r:embed="rId4"/>
          <a:srcRect t="13888" b="11727"/>
          <a:stretch/>
        </p:blipFill>
        <p:spPr bwMode="auto">
          <a:xfrm>
            <a:off x="257483" y="1094360"/>
            <a:ext cx="11748593" cy="52894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53942464" name="Рисунок 75394246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75493" y="1482158"/>
            <a:ext cx="3312431" cy="2208718"/>
          </a:xfrm>
          <a:prstGeom prst="rect">
            <a:avLst/>
          </a:prstGeom>
        </p:spPr>
      </p:pic>
      <p:pic>
        <p:nvPicPr>
          <p:cNvPr id="1984508562" name="Рисунок 198450856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5850" y="1482158"/>
            <a:ext cx="3313078" cy="2208718"/>
          </a:xfrm>
          <a:prstGeom prst="rect">
            <a:avLst/>
          </a:prstGeom>
        </p:spPr>
      </p:pic>
      <p:pic>
        <p:nvPicPr>
          <p:cNvPr id="361446046" name="Рисунок 36144604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5493" y="1482158"/>
            <a:ext cx="3312431" cy="2208718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90313" y="254712"/>
          <a:ext cx="11244500" cy="604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5" imgW="8773795" imgH="470535" progId="CorelDraw.Graphic.22">
                  <p:embed/>
                </p:oleObj>
              </mc:Choice>
              <mc:Fallback>
                <p:oleObj name="oleObj" r:id="rId5" imgW="8773795" imgH="470535" progId="CorelDraw.Graphic.22">
                  <p:embed/>
                  <p:pic>
                    <p:nvPicPr>
                      <p:cNvPr id="18" name="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 bwMode="auto">
                      <a:xfrm>
                        <a:off x="590313" y="254712"/>
                        <a:ext cx="11244500" cy="604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185482" name="Прямоугольник 6"/>
          <p:cNvSpPr/>
          <p:nvPr/>
        </p:nvSpPr>
        <p:spPr bwMode="auto">
          <a:xfrm>
            <a:off x="1989729" y="309226"/>
            <a:ext cx="6920036" cy="335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Open Sans Light"/>
                <a:cs typeface="Open Sans Light"/>
              </a:rPr>
              <a:t>Опыт разработки и реализации социальных и волонтерских проектов</a:t>
            </a:r>
            <a:endParaRPr sz="1600">
              <a:solidFill>
                <a:schemeClr val="tx1"/>
              </a:solidFill>
              <a:latin typeface="Open Sans Light"/>
              <a:cs typeface="Open Sans Light"/>
            </a:endParaRPr>
          </a:p>
        </p:txBody>
      </p:sp>
      <p:sp>
        <p:nvSpPr>
          <p:cNvPr id="1859950353" name="TextBox 1859950352"/>
          <p:cNvSpPr txBox="1"/>
          <p:nvPr/>
        </p:nvSpPr>
        <p:spPr bwMode="auto">
          <a:xfrm>
            <a:off x="3041967" y="1013297"/>
            <a:ext cx="6181980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600" b="1">
                <a:latin typeface="Open Sans Light"/>
                <a:cs typeface="Open Sans Light"/>
              </a:rPr>
              <a:t>ЕЖЕГОДНО</a:t>
            </a:r>
          </a:p>
        </p:txBody>
      </p:sp>
      <p:pic>
        <p:nvPicPr>
          <p:cNvPr id="1738186483" name="Рисунок 173818648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347440" y="1501013"/>
            <a:ext cx="3284155" cy="2189864"/>
          </a:xfrm>
          <a:prstGeom prst="rect">
            <a:avLst/>
          </a:prstGeom>
        </p:spPr>
      </p:pic>
      <p:pic>
        <p:nvPicPr>
          <p:cNvPr id="712372883" name="Рисунок 71237288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4774" y="4155854"/>
            <a:ext cx="3284155" cy="2189864"/>
          </a:xfrm>
          <a:prstGeom prst="rect">
            <a:avLst/>
          </a:prstGeom>
        </p:spPr>
      </p:pic>
      <p:pic>
        <p:nvPicPr>
          <p:cNvPr id="239849059" name="Рисунок 23984905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327174" y="4156281"/>
            <a:ext cx="3284155" cy="2189436"/>
          </a:xfrm>
          <a:prstGeom prst="rect">
            <a:avLst/>
          </a:prstGeom>
        </p:spPr>
      </p:pic>
      <p:sp>
        <p:nvSpPr>
          <p:cNvPr id="1326149890" name="Google Shape;64;p4"/>
          <p:cNvSpPr txBox="1"/>
          <p:nvPr/>
        </p:nvSpPr>
        <p:spPr bwMode="auto">
          <a:xfrm>
            <a:off x="4014734" y="1866942"/>
            <a:ext cx="4211182" cy="4401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99" rIns="0" bIns="0" anchor="t" anchorCtr="0">
            <a:spAutoFit/>
          </a:bodyPr>
          <a:lstStyle/>
          <a:p>
            <a:pPr algn="ctr">
              <a:defRPr/>
            </a:pPr>
            <a:r>
              <a:rPr sz="18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Реализация волонтерской программы более чем на </a:t>
            </a:r>
            <a:r>
              <a:rPr sz="1800" b="1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120 событиях</a:t>
            </a:r>
          </a:p>
          <a:p>
            <a:pPr algn="ctr">
              <a:defRPr/>
            </a:pPr>
            <a:endParaRPr sz="1800" b="0" i="0" u="none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 sz="18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более </a:t>
            </a:r>
            <a:r>
              <a:rPr sz="1800" b="1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40 образовательных</a:t>
            </a:r>
            <a:r>
              <a:rPr sz="18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 программ</a:t>
            </a:r>
          </a:p>
          <a:p>
            <a:pPr algn="ctr">
              <a:defRPr/>
            </a:pPr>
            <a:endParaRPr sz="1800" b="0" i="0" u="none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 sz="1800" b="1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50 презентаций</a:t>
            </a:r>
            <a:r>
              <a:rPr sz="18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 о добровольческой деятельности</a:t>
            </a:r>
          </a:p>
          <a:p>
            <a:pPr algn="ctr">
              <a:defRPr/>
            </a:pPr>
            <a:endParaRPr sz="1800" b="0" i="0" u="none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 sz="1800" b="1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120 000</a:t>
            </a:r>
            <a:r>
              <a:rPr sz="18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 благополучателей</a:t>
            </a:r>
            <a:endParaRPr sz="1800" b="0" i="0" u="none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algn="ctr">
              <a:defRPr/>
            </a:pPr>
            <a:endParaRPr sz="1800" b="0" i="0" u="none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 sz="1800" b="1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2 500</a:t>
            </a:r>
            <a:r>
              <a:rPr sz="1800" b="0" i="0" u="none">
                <a:solidFill>
                  <a:srgbClr val="000000"/>
                </a:solidFill>
                <a:latin typeface="Open Sans Light"/>
                <a:ea typeface="Times New Roman"/>
                <a:cs typeface="Open Sans Light"/>
              </a:rPr>
              <a:t> задействованных добровольцев</a:t>
            </a:r>
            <a:endParaRPr sz="1800" b="0" i="0" u="none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algn="ctr">
              <a:defRPr/>
            </a:pPr>
            <a:endParaRPr sz="1800" b="0" i="0" u="none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 sz="1800" b="1" i="0" u="none">
                <a:solidFill>
                  <a:srgbClr val="000000"/>
                </a:solidFill>
                <a:latin typeface="Open Sans Light"/>
                <a:cs typeface="Open Sans Light"/>
              </a:rPr>
              <a:t>2 800 собеседований</a:t>
            </a:r>
            <a:r>
              <a:rPr sz="1800" b="0" i="0" u="none">
                <a:solidFill>
                  <a:srgbClr val="000000"/>
                </a:solidFill>
                <a:latin typeface="Open Sans Light"/>
                <a:cs typeface="Open Sans Light"/>
              </a:rPr>
              <a:t>, проведенных блоком отбора</a:t>
            </a:r>
          </a:p>
          <a:p>
            <a:pPr algn="ctr">
              <a:defRPr/>
            </a:pPr>
            <a:endParaRPr sz="1800" b="0" i="0" u="none">
              <a:solidFill>
                <a:srgbClr val="000000"/>
              </a:solidFill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 sz="1800" b="1" i="0" u="none">
                <a:solidFill>
                  <a:srgbClr val="000000"/>
                </a:solidFill>
                <a:latin typeface="Open Sans Light"/>
                <a:cs typeface="Open Sans Light"/>
              </a:rPr>
              <a:t>700</a:t>
            </a:r>
            <a:r>
              <a:rPr sz="1800" b="0" i="0" u="none">
                <a:solidFill>
                  <a:srgbClr val="000000"/>
                </a:solidFill>
                <a:latin typeface="Open Sans Light"/>
                <a:cs typeface="Open Sans Light"/>
              </a:rPr>
              <a:t> публикаций в социальных сетях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90312" y="254711"/>
          <a:ext cx="11244499" cy="60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8772525" imgH="466725" progId="CorelDraw.Graphic.22">
                  <p:embed/>
                </p:oleObj>
              </mc:Choice>
              <mc:Fallback>
                <p:oleObj name="oleObj" r:id="rId2" imgW="8772525" imgH="466725" progId="CorelDraw.Graphic.22">
                  <p:embed/>
                  <p:pic>
                    <p:nvPicPr>
                      <p:cNvPr id="1271008433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 bwMode="auto">
                      <a:xfrm>
                        <a:off x="590312" y="254711"/>
                        <a:ext cx="11244499" cy="60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7024287" name="Прямоугольник 6"/>
          <p:cNvSpPr/>
          <p:nvPr/>
        </p:nvSpPr>
        <p:spPr bwMode="auto">
          <a:xfrm>
            <a:off x="1989729" y="309226"/>
            <a:ext cx="5044520" cy="335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Open Sans Light"/>
                <a:cs typeface="Open Sans Light"/>
              </a:rPr>
              <a:t>Основные тезисы деятельности в качестве центра</a:t>
            </a:r>
            <a:endParaRPr sz="1600">
              <a:solidFill>
                <a:schemeClr val="tx1"/>
              </a:solidFill>
              <a:latin typeface="Open Sans Light"/>
              <a:cs typeface="Open Sans Light"/>
            </a:endParaRPr>
          </a:p>
        </p:txBody>
      </p:sp>
      <p:sp>
        <p:nvSpPr>
          <p:cNvPr id="1961099404" name="TextBox 1961099403"/>
          <p:cNvSpPr txBox="1"/>
          <p:nvPr/>
        </p:nvSpPr>
        <p:spPr bwMode="auto">
          <a:xfrm>
            <a:off x="711382" y="1033563"/>
            <a:ext cx="10743909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Open Sans Semibold"/>
                <a:cs typeface="Open Sans Semibold"/>
              </a:rPr>
              <a:t>Проведение информационной кампании на территории Уральского федерального округа</a:t>
            </a:r>
          </a:p>
        </p:txBody>
      </p:sp>
      <p:sp>
        <p:nvSpPr>
          <p:cNvPr id="355701532" name="TextBox 355701531"/>
          <p:cNvSpPr txBox="1"/>
          <p:nvPr/>
        </p:nvSpPr>
        <p:spPr bwMode="auto">
          <a:xfrm>
            <a:off x="1359893" y="1742872"/>
            <a:ext cx="9370360" cy="9144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Font typeface="Arial"/>
              <a:buChar char="–"/>
              <a:defRPr/>
            </a:pPr>
            <a:r>
              <a:rPr>
                <a:latin typeface="Open Sans Light"/>
                <a:cs typeface="Open Sans Light"/>
              </a:rPr>
              <a:t>взаимодействие с информационными партнерами, органами власти, СМИ для анонсирования события и публикации актуальных новостей;</a:t>
            </a:r>
          </a:p>
          <a:p>
            <a:pPr marL="283879" indent="-283879">
              <a:buFont typeface="Arial"/>
              <a:buChar char="–"/>
              <a:defRPr/>
            </a:pPr>
            <a:r>
              <a:rPr>
                <a:latin typeface="Open Sans Light"/>
                <a:cs typeface="Open Sans Light"/>
              </a:rPr>
              <a:t>презентации в учебных заведениях, на крупных мероприятиях о событии. </a:t>
            </a:r>
          </a:p>
        </p:txBody>
      </p:sp>
      <p:sp>
        <p:nvSpPr>
          <p:cNvPr id="1096186280" name="TextBox 1096186279"/>
          <p:cNvSpPr txBox="1"/>
          <p:nvPr/>
        </p:nvSpPr>
        <p:spPr bwMode="auto">
          <a:xfrm>
            <a:off x="711381" y="2756169"/>
            <a:ext cx="10746032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Open Sans Semibold"/>
                <a:cs typeface="Open Sans Semibold"/>
              </a:rPr>
              <a:t>Проведение встреч со студентами вузов и ссузов Екатеринбурга</a:t>
            </a:r>
          </a:p>
        </p:txBody>
      </p:sp>
      <p:sp>
        <p:nvSpPr>
          <p:cNvPr id="1402314860" name="TextBox 1402314859"/>
          <p:cNvSpPr txBox="1"/>
          <p:nvPr/>
        </p:nvSpPr>
        <p:spPr bwMode="auto">
          <a:xfrm>
            <a:off x="1359892" y="3262818"/>
            <a:ext cx="9377235" cy="118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8" indent="-283878">
              <a:buFont typeface="Arial"/>
              <a:buChar char="–"/>
              <a:defRPr/>
            </a:pPr>
            <a:r>
              <a:rPr>
                <a:latin typeface="Open Sans Light"/>
                <a:cs typeface="Open Sans Light"/>
              </a:rPr>
              <a:t>анонсирование события;</a:t>
            </a:r>
          </a:p>
          <a:p>
            <a:pPr marL="283878" indent="-283878">
              <a:buFont typeface="Arial"/>
              <a:buChar char="–"/>
              <a:defRPr/>
            </a:pPr>
            <a:r>
              <a:rPr>
                <a:latin typeface="Open Sans Light"/>
                <a:cs typeface="Open Sans Light"/>
              </a:rPr>
              <a:t>разбор актуальных вопросов;</a:t>
            </a:r>
          </a:p>
          <a:p>
            <a:pPr marL="283878" indent="-283878">
              <a:buFont typeface="Arial"/>
              <a:buChar char="–"/>
              <a:defRPr/>
            </a:pPr>
            <a:r>
              <a:rPr>
                <a:latin typeface="Open Sans Light"/>
                <a:cs typeface="Open Sans Light"/>
              </a:rPr>
              <a:t>погружение в событие актуальными методиками (игрофикация), активация мотивации к участию.</a:t>
            </a:r>
          </a:p>
        </p:txBody>
      </p:sp>
      <p:sp>
        <p:nvSpPr>
          <p:cNvPr id="76138669" name="TextBox 76138668"/>
          <p:cNvSpPr txBox="1"/>
          <p:nvPr/>
        </p:nvSpPr>
        <p:spPr bwMode="auto">
          <a:xfrm>
            <a:off x="711381" y="4580105"/>
            <a:ext cx="10747327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Open Sans Semibold"/>
                <a:cs typeface="Open Sans Semibold"/>
              </a:rPr>
              <a:t>Проведение рекрутинговой кампании</a:t>
            </a:r>
          </a:p>
        </p:txBody>
      </p:sp>
      <p:sp>
        <p:nvSpPr>
          <p:cNvPr id="1225876699" name="TextBox 1225876698"/>
          <p:cNvSpPr txBox="1"/>
          <p:nvPr/>
        </p:nvSpPr>
        <p:spPr bwMode="auto">
          <a:xfrm>
            <a:off x="1359892" y="5086753"/>
            <a:ext cx="9388790" cy="146307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8" indent="-283878">
              <a:buFont typeface="Arial"/>
              <a:buChar char="–"/>
              <a:defRPr/>
            </a:pPr>
            <a:r>
              <a:rPr>
                <a:latin typeface="Open Sans Light"/>
                <a:cs typeface="Open Sans Light"/>
              </a:rPr>
              <a:t>функциональное обучение рекрутеров: погружение в историю и атмосферу мероприятия, отработка умения раскрывать кандидата (его мотивы участия и актуальный опыт);</a:t>
            </a:r>
          </a:p>
          <a:p>
            <a:pPr marL="283878" indent="-283878">
              <a:buFont typeface="Arial"/>
              <a:buChar char="–"/>
              <a:defRPr/>
            </a:pPr>
            <a:r>
              <a:rPr>
                <a:latin typeface="Open Sans Light"/>
                <a:cs typeface="Open Sans Light"/>
              </a:rPr>
              <a:t>рекрутинг кандидатов;</a:t>
            </a:r>
          </a:p>
          <a:p>
            <a:pPr marL="283878" indent="-283878">
              <a:buFont typeface="Arial"/>
              <a:buChar char="–"/>
              <a:defRPr/>
            </a:pPr>
            <a:r>
              <a:rPr>
                <a:latin typeface="Open Sans Light"/>
                <a:cs typeface="Open Sans Light"/>
              </a:rPr>
              <a:t>при необходимости - обратная связь по окончанию рекрутинговой кампании.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90312" y="254711"/>
          <a:ext cx="11244499" cy="604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8772525" imgH="466725" progId="CorelDraw.Graphic.22">
                  <p:embed/>
                </p:oleObj>
              </mc:Choice>
              <mc:Fallback>
                <p:oleObj name="oleObj" r:id="rId2" imgW="8772525" imgH="466725" progId="CorelDraw.Graphic.22">
                  <p:embed/>
                  <p:pic>
                    <p:nvPicPr>
                      <p:cNvPr id="205686199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 bwMode="auto">
                      <a:xfrm>
                        <a:off x="590312" y="254711"/>
                        <a:ext cx="11244499" cy="604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4375027" name="Прямоугольник 6"/>
          <p:cNvSpPr/>
          <p:nvPr/>
        </p:nvSpPr>
        <p:spPr bwMode="auto">
          <a:xfrm>
            <a:off x="1989729" y="309226"/>
            <a:ext cx="5044519" cy="335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Open Sans Light"/>
                <a:cs typeface="Open Sans Light"/>
              </a:rPr>
              <a:t>Основные тезисы деятельности в качестве центра</a:t>
            </a:r>
            <a:endParaRPr sz="1600">
              <a:solidFill>
                <a:schemeClr val="tx1"/>
              </a:solidFill>
              <a:latin typeface="Open Sans Light"/>
              <a:cs typeface="Open Sans Light"/>
            </a:endParaRPr>
          </a:p>
        </p:txBody>
      </p:sp>
      <p:sp>
        <p:nvSpPr>
          <p:cNvPr id="853356243" name="TextBox 853356242"/>
          <p:cNvSpPr txBox="1"/>
          <p:nvPr/>
        </p:nvSpPr>
        <p:spPr bwMode="auto">
          <a:xfrm>
            <a:off x="711381" y="1033562"/>
            <a:ext cx="10746860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>
                <a:latin typeface="Open Sans Semibold"/>
                <a:cs typeface="Open Sans Semibold"/>
              </a:rPr>
              <a:t>Проведение компетентностных и ориентационных образовательных мероприятий</a:t>
            </a:r>
          </a:p>
        </p:txBody>
      </p:sp>
      <p:sp>
        <p:nvSpPr>
          <p:cNvPr id="560689623" name="TextBox 560689622"/>
          <p:cNvSpPr txBox="1"/>
          <p:nvPr/>
        </p:nvSpPr>
        <p:spPr bwMode="auto">
          <a:xfrm>
            <a:off x="1378323" y="1621276"/>
            <a:ext cx="9377919" cy="9144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8" indent="-283878">
              <a:buFont typeface="Arial"/>
              <a:buChar char="–"/>
              <a:defRPr/>
            </a:pPr>
            <a:r>
              <a:rPr>
                <a:latin typeface="Open Sans Light"/>
                <a:cs typeface="Open Sans Light"/>
              </a:rPr>
              <a:t>формирование карты актуальных компетенций для добровольцев события, разработка образовательной программы компетентностного тренинга;</a:t>
            </a:r>
          </a:p>
          <a:p>
            <a:pPr marL="283878" indent="-283878">
              <a:buFont typeface="Arial"/>
              <a:buChar char="–"/>
              <a:defRPr/>
            </a:pPr>
            <a:r>
              <a:rPr>
                <a:latin typeface="Open Sans Light"/>
                <a:cs typeface="Open Sans Light"/>
              </a:rPr>
              <a:t>согласование информации о событии, реализация ориентационного обучения</a:t>
            </a:r>
          </a:p>
        </p:txBody>
      </p:sp>
      <p:sp>
        <p:nvSpPr>
          <p:cNvPr id="1986266393" name="TextBox 1986266392"/>
          <p:cNvSpPr txBox="1"/>
          <p:nvPr/>
        </p:nvSpPr>
        <p:spPr bwMode="auto">
          <a:xfrm>
            <a:off x="1208878" y="5694732"/>
            <a:ext cx="4392674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latin typeface="Open Sans Semibold"/>
                <a:cs typeface="Open Sans Semibold"/>
              </a:rPr>
              <a:t>Консультационное сопровождение волонтеров по вопросам логистики</a:t>
            </a:r>
          </a:p>
        </p:txBody>
      </p:sp>
      <p:sp>
        <p:nvSpPr>
          <p:cNvPr id="331493801" name="TextBox 331493800"/>
          <p:cNvSpPr txBox="1"/>
          <p:nvPr/>
        </p:nvSpPr>
        <p:spPr bwMode="auto">
          <a:xfrm>
            <a:off x="6894006" y="5592394"/>
            <a:ext cx="4112663" cy="9144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>
                <a:latin typeface="Open Sans Semibold"/>
                <a:cs typeface="Open Sans Semibold"/>
              </a:rPr>
              <a:t>Информационное сопровождение во время мероприятия</a:t>
            </a:r>
          </a:p>
        </p:txBody>
      </p:sp>
      <p:pic>
        <p:nvPicPr>
          <p:cNvPr id="1652394711" name="Рисунок 16523947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94006" y="2911296"/>
            <a:ext cx="3828759" cy="2553004"/>
          </a:xfrm>
          <a:prstGeom prst="rect">
            <a:avLst/>
          </a:prstGeom>
        </p:spPr>
      </p:pic>
      <p:pic>
        <p:nvPicPr>
          <p:cNvPr id="194351208" name="Рисунок 194351207"/>
          <p:cNvPicPr>
            <a:picLocks noChangeAspect="1"/>
          </p:cNvPicPr>
          <p:nvPr/>
        </p:nvPicPr>
        <p:blipFill>
          <a:blip r:embed="rId5"/>
          <a:srcRect r="14793"/>
          <a:stretch/>
        </p:blipFill>
        <p:spPr bwMode="auto">
          <a:xfrm>
            <a:off x="1476866" y="2918297"/>
            <a:ext cx="3856659" cy="254600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79785"/>
              </p:ext>
            </p:extLst>
          </p:nvPr>
        </p:nvGraphicFramePr>
        <p:xfrm>
          <a:off x="590313" y="254712"/>
          <a:ext cx="11244500" cy="604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2" imgW="8773795" imgH="470535" progId="CorelDraw.Graphic.22">
                  <p:embed/>
                </p:oleObj>
              </mc:Choice>
              <mc:Fallback>
                <p:oleObj name="oleObj" r:id="rId2" imgW="8773795" imgH="470535" progId="CorelDraw.Graphic.22">
                  <p:embed/>
                  <p:pic>
                    <p:nvPicPr>
                      <p:cNvPr id="19" name=""/>
                      <p:cNvPicPr/>
                      <p:nvPr/>
                    </p:nvPicPr>
                    <p:blipFill>
                      <a:blip r:embed="rId3"/>
                      <a:stretch/>
                    </p:blipFill>
                    <p:spPr bwMode="auto">
                      <a:xfrm>
                        <a:off x="590313" y="254712"/>
                        <a:ext cx="11244500" cy="604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5303867" name="Рисунок 275303866"/>
          <p:cNvPicPr>
            <a:picLocks noChangeAspect="1"/>
          </p:cNvPicPr>
          <p:nvPr/>
        </p:nvPicPr>
        <p:blipFill rotWithShape="1">
          <a:blip r:embed="rId4"/>
          <a:srcRect l="34240" r="34219"/>
          <a:stretch/>
        </p:blipFill>
        <p:spPr bwMode="auto">
          <a:xfrm>
            <a:off x="785779" y="1241443"/>
            <a:ext cx="2818913" cy="4179597"/>
          </a:xfrm>
          <a:prstGeom prst="rect">
            <a:avLst/>
          </a:prstGeom>
        </p:spPr>
      </p:pic>
      <p:pic>
        <p:nvPicPr>
          <p:cNvPr id="1012044904" name="Рисунок 101204490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018351" y="1241443"/>
            <a:ext cx="2859574" cy="4131769"/>
          </a:xfrm>
          <a:prstGeom prst="rect">
            <a:avLst/>
          </a:prstGeom>
        </p:spPr>
      </p:pic>
      <p:sp>
        <p:nvSpPr>
          <p:cNvPr id="582326132" name="Прямоугольник 6"/>
          <p:cNvSpPr/>
          <p:nvPr/>
        </p:nvSpPr>
        <p:spPr bwMode="auto">
          <a:xfrm>
            <a:off x="1989729" y="309226"/>
            <a:ext cx="1734614" cy="335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>
                <a:solidFill>
                  <a:schemeClr val="tx1"/>
                </a:solidFill>
                <a:latin typeface="Open Sans Light"/>
                <a:cs typeface="Open Sans Light"/>
              </a:rPr>
              <a:t>Команда центра</a:t>
            </a:r>
            <a:endParaRPr sz="1600">
              <a:solidFill>
                <a:schemeClr val="tx1"/>
              </a:solidFill>
              <a:latin typeface="Open Sans Light"/>
              <a:cs typeface="Open Sans Light"/>
            </a:endParaRPr>
          </a:p>
        </p:txBody>
      </p:sp>
      <p:sp>
        <p:nvSpPr>
          <p:cNvPr id="2049332108" name="TextBox 2049332107"/>
          <p:cNvSpPr txBox="1"/>
          <p:nvPr/>
        </p:nvSpPr>
        <p:spPr bwMode="auto">
          <a:xfrm>
            <a:off x="983432" y="5492073"/>
            <a:ext cx="2373492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 dirty="0">
                <a:latin typeface="Open Sans Light"/>
                <a:cs typeface="Open Sans Light"/>
              </a:rPr>
              <a:t>Максим Строгалев</a:t>
            </a:r>
            <a:endParaRPr dirty="0"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 dirty="0" err="1">
                <a:latin typeface="Open Sans Light"/>
                <a:cs typeface="Open Sans Light"/>
              </a:rPr>
              <a:t>директор</a:t>
            </a:r>
            <a:r>
              <a:rPr dirty="0">
                <a:latin typeface="Open Sans Light"/>
                <a:cs typeface="Open Sans Light"/>
              </a:rPr>
              <a:t> </a:t>
            </a:r>
            <a:r>
              <a:rPr dirty="0" err="1">
                <a:latin typeface="Open Sans Light"/>
                <a:cs typeface="Open Sans Light"/>
              </a:rPr>
              <a:t>центра</a:t>
            </a:r>
            <a:endParaRPr dirty="0">
              <a:latin typeface="Open Sans Light"/>
              <a:cs typeface="Open Sans Light"/>
            </a:endParaRPr>
          </a:p>
        </p:txBody>
      </p:sp>
      <p:sp>
        <p:nvSpPr>
          <p:cNvPr id="148746350" name="TextBox 148746349"/>
          <p:cNvSpPr txBox="1"/>
          <p:nvPr/>
        </p:nvSpPr>
        <p:spPr bwMode="auto">
          <a:xfrm>
            <a:off x="5191865" y="5421040"/>
            <a:ext cx="2695444" cy="103547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ru-RU" b="1" dirty="0">
                <a:latin typeface="Open Sans Light"/>
                <a:cs typeface="Open Sans Light"/>
              </a:rPr>
              <a:t>Никита</a:t>
            </a:r>
            <a:r>
              <a:rPr b="1" dirty="0">
                <a:latin typeface="Open Sans Light"/>
                <a:cs typeface="Open Sans Light"/>
              </a:rPr>
              <a:t> </a:t>
            </a:r>
            <a:r>
              <a:rPr lang="ru-RU" b="1" dirty="0" err="1">
                <a:latin typeface="Open Sans Light"/>
                <a:cs typeface="Open Sans Light"/>
              </a:rPr>
              <a:t>Слонь</a:t>
            </a:r>
            <a:endParaRPr dirty="0"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 dirty="0" err="1">
                <a:latin typeface="Open Sans Light"/>
                <a:cs typeface="Open Sans Light"/>
              </a:rPr>
              <a:t>управление</a:t>
            </a:r>
            <a:r>
              <a:rPr dirty="0">
                <a:latin typeface="Open Sans Light"/>
                <a:cs typeface="Open Sans Light"/>
              </a:rPr>
              <a:t> </a:t>
            </a:r>
            <a:r>
              <a:rPr dirty="0" err="1">
                <a:latin typeface="Open Sans Light"/>
                <a:cs typeface="Open Sans Light"/>
              </a:rPr>
              <a:t>волонтерами</a:t>
            </a:r>
            <a:endParaRPr dirty="0">
              <a:latin typeface="Open Sans Light"/>
              <a:cs typeface="Open Sans Light"/>
            </a:endParaRPr>
          </a:p>
        </p:txBody>
      </p:sp>
      <p:sp>
        <p:nvSpPr>
          <p:cNvPr id="1670434514" name="TextBox 1670434513"/>
          <p:cNvSpPr txBox="1"/>
          <p:nvPr/>
        </p:nvSpPr>
        <p:spPr bwMode="auto">
          <a:xfrm>
            <a:off x="9243349" y="5492073"/>
            <a:ext cx="2373528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b="1">
                <a:latin typeface="Open Sans Light"/>
                <a:cs typeface="Open Sans Light"/>
              </a:rPr>
              <a:t>Мария Симцова</a:t>
            </a:r>
            <a:endParaRPr>
              <a:latin typeface="Open Sans Light"/>
              <a:cs typeface="Open Sans Light"/>
            </a:endParaRPr>
          </a:p>
          <a:p>
            <a:pPr algn="ctr">
              <a:defRPr/>
            </a:pPr>
            <a:r>
              <a:rPr>
                <a:latin typeface="Open Sans Light"/>
                <a:cs typeface="Open Sans Light"/>
              </a:rPr>
              <a:t>тренерский блок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A9275A-1B5F-AE00-6F5F-139E6F06B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263" y="1340768"/>
            <a:ext cx="264029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520</Words>
  <Application>Microsoft Macintosh PowerPoint</Application>
  <DocSecurity>0</DocSecurity>
  <PresentationFormat>Широкоэкранный</PresentationFormat>
  <Paragraphs>76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Open Sans Light</vt:lpstr>
      <vt:lpstr>Open Sans Semibold</vt:lpstr>
      <vt:lpstr>Times New Roman</vt:lpstr>
      <vt:lpstr>Office Theme</vt:lpstr>
      <vt:lpstr>oleObj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Design</dc:creator>
  <cp:keywords/>
  <dc:description/>
  <cp:lastModifiedBy>Строгалев Максим Александрович</cp:lastModifiedBy>
  <cp:revision>61</cp:revision>
  <dcterms:created xsi:type="dcterms:W3CDTF">2019-05-31T06:38:44Z</dcterms:created>
  <dcterms:modified xsi:type="dcterms:W3CDTF">2023-06-20T03:58:01Z</dcterms:modified>
  <cp:category/>
  <dc:identifier/>
  <cp:contentStatus/>
  <dc:language/>
  <cp:version/>
</cp:coreProperties>
</file>