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2" r:id="rId3"/>
    <p:sldId id="259" r:id="rId4"/>
    <p:sldId id="262" r:id="rId5"/>
    <p:sldId id="265" r:id="rId6"/>
    <p:sldId id="264" r:id="rId7"/>
    <p:sldId id="266" r:id="rId8"/>
    <p:sldId id="267" r:id="rId9"/>
    <p:sldId id="268" r:id="rId10"/>
    <p:sldId id="272" r:id="rId11"/>
    <p:sldId id="270" r:id="rId12"/>
    <p:sldId id="271" r:id="rId13"/>
    <p:sldId id="273" r:id="rId14"/>
    <p:sldId id="354" r:id="rId15"/>
    <p:sldId id="353"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32" r:id="rId35"/>
    <p:sldId id="333" r:id="rId36"/>
    <p:sldId id="334" r:id="rId37"/>
    <p:sldId id="335" r:id="rId38"/>
    <p:sldId id="336" r:id="rId39"/>
    <p:sldId id="337" r:id="rId40"/>
    <p:sldId id="338" r:id="rId41"/>
    <p:sldId id="340" r:id="rId42"/>
    <p:sldId id="339" r:id="rId43"/>
    <p:sldId id="341" r:id="rId44"/>
    <p:sldId id="342" r:id="rId45"/>
    <p:sldId id="343" r:id="rId46"/>
    <p:sldId id="344" r:id="rId47"/>
    <p:sldId id="345" r:id="rId48"/>
    <p:sldId id="346" r:id="rId49"/>
    <p:sldId id="347" r:id="rId50"/>
    <p:sldId id="348" r:id="rId51"/>
    <p:sldId id="349" r:id="rId52"/>
    <p:sldId id="350" r:id="rId53"/>
    <p:sldId id="351" r:id="rId54"/>
    <p:sldId id="352" r:id="rId55"/>
    <p:sldId id="284" r:id="rId56"/>
    <p:sldId id="285" r:id="rId57"/>
    <p:sldId id="286" r:id="rId58"/>
    <p:sldId id="287" r:id="rId59"/>
    <p:sldId id="280" r:id="rId60"/>
    <p:sldId id="288" r:id="rId61"/>
    <p:sldId id="292" r:id="rId62"/>
    <p:sldId id="293" r:id="rId63"/>
    <p:sldId id="313" r:id="rId64"/>
    <p:sldId id="314" r:id="rId65"/>
    <p:sldId id="296" r:id="rId66"/>
    <p:sldId id="297" r:id="rId67"/>
    <p:sldId id="298" r:id="rId68"/>
    <p:sldId id="299" r:id="rId69"/>
    <p:sldId id="300" r:id="rId70"/>
    <p:sldId id="301" r:id="rId71"/>
    <p:sldId id="302" r:id="rId72"/>
    <p:sldId id="294" r:id="rId73"/>
    <p:sldId id="295" r:id="rId74"/>
    <p:sldId id="306" r:id="rId75"/>
    <p:sldId id="308" r:id="rId76"/>
    <p:sldId id="323" r:id="rId77"/>
    <p:sldId id="315" r:id="rId78"/>
    <p:sldId id="309" r:id="rId79"/>
    <p:sldId id="322" r:id="rId80"/>
    <p:sldId id="327" r:id="rId81"/>
    <p:sldId id="328" r:id="rId82"/>
    <p:sldId id="329" r:id="rId83"/>
    <p:sldId id="330" r:id="rId84"/>
    <p:sldId id="331" r:id="rId85"/>
    <p:sldId id="304" r:id="rId86"/>
    <p:sldId id="305" r:id="rId87"/>
    <p:sldId id="310" r:id="rId88"/>
    <p:sldId id="307" r:id="rId89"/>
    <p:sldId id="311" r:id="rId90"/>
    <p:sldId id="258" r:id="rId91"/>
    <p:sldId id="260" r:id="rId92"/>
    <p:sldId id="269" r:id="rId9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slide" Target="slides/slide88.xml" /><Relationship Id="rId97" Type="http://schemas.openxmlformats.org/officeDocument/2006/relationships/tableStyles" Target="tableStyles.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viewProps" Target="viewProps.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17.07.2023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5782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17.07.2023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5165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17.07.2023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7124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17.07.2023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15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769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17.07.2023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6556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17.07.2023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3174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17.07.2023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5176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17.07.2023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6353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0321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2100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17.07.2023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808495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 Id="rId6" Type="http://schemas.openxmlformats.org/officeDocument/2006/relationships/image" Target="../media/image11.png" /><Relationship Id="rId5" Type="http://schemas.openxmlformats.org/officeDocument/2006/relationships/image" Target="../media/image10.png" /><Relationship Id="rId4" Type="http://schemas.openxmlformats.org/officeDocument/2006/relationships/image" Target="../media/image9.png" /></Relationships>
</file>

<file path=ppt/slides/_rels/slide31.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2.xml" /><Relationship Id="rId4" Type="http://schemas.openxmlformats.org/officeDocument/2006/relationships/image" Target="../media/image14.png" /></Relationships>
</file>

<file path=ppt/slides/_rels/slide32.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jpeg" /><Relationship Id="rId1" Type="http://schemas.openxmlformats.org/officeDocument/2006/relationships/slideLayout" Target="../slideLayouts/slideLayout2.xml" /><Relationship Id="rId5" Type="http://schemas.openxmlformats.org/officeDocument/2006/relationships/image" Target="../media/image18.png" /><Relationship Id="rId4" Type="http://schemas.openxmlformats.org/officeDocument/2006/relationships/image" Target="../media/image17.png"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 Id="rId6" Type="http://schemas.openxmlformats.org/officeDocument/2006/relationships/image" Target="../media/image11.png" /><Relationship Id="rId5" Type="http://schemas.openxmlformats.org/officeDocument/2006/relationships/image" Target="../media/image10.png" /><Relationship Id="rId4" Type="http://schemas.openxmlformats.org/officeDocument/2006/relationships/image" Target="../media/image9.png" /></Relationships>
</file>

<file path=ppt/slides/_rels/slide52.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2.xml" /><Relationship Id="rId4" Type="http://schemas.openxmlformats.org/officeDocument/2006/relationships/image" Target="../media/image14.png" /></Relationships>
</file>

<file path=ppt/slides/_rels/slide53.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jpeg" /><Relationship Id="rId1" Type="http://schemas.openxmlformats.org/officeDocument/2006/relationships/slideLayout" Target="../slideLayouts/slideLayout2.xml" /><Relationship Id="rId5" Type="http://schemas.openxmlformats.org/officeDocument/2006/relationships/image" Target="../media/image18.png" /><Relationship Id="rId4" Type="http://schemas.openxmlformats.org/officeDocument/2006/relationships/image" Target="../media/image17.png"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 Id="rId6" Type="http://schemas.openxmlformats.org/officeDocument/2006/relationships/image" Target="../media/image11.png" /><Relationship Id="rId5" Type="http://schemas.openxmlformats.org/officeDocument/2006/relationships/image" Target="../media/image10.png" /><Relationship Id="rId4" Type="http://schemas.openxmlformats.org/officeDocument/2006/relationships/image" Target="../media/image9.png" /></Relationships>
</file>

<file path=ppt/slides/_rels/slide83.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2.xml" /><Relationship Id="rId4" Type="http://schemas.openxmlformats.org/officeDocument/2006/relationships/image" Target="../media/image14.png" /></Relationships>
</file>

<file path=ppt/slides/_rels/slide8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jpeg" /><Relationship Id="rId1" Type="http://schemas.openxmlformats.org/officeDocument/2006/relationships/slideLayout" Target="../slideLayouts/slideLayout2.xml" /><Relationship Id="rId5" Type="http://schemas.openxmlformats.org/officeDocument/2006/relationships/image" Target="../media/image18.png" /><Relationship Id="rId4" Type="http://schemas.openxmlformats.org/officeDocument/2006/relationships/image" Target="../media/image17.png"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795102"/>
            <a:ext cx="7772400" cy="2475707"/>
          </a:xfrm>
        </p:spPr>
        <p:txBody>
          <a:bodyPr>
            <a:noAutofit/>
          </a:bodyPr>
          <a:lstStyle/>
          <a:p>
            <a:r>
              <a:rPr lang="ru-RU" sz="2000" b="1" dirty="0">
                <a:solidFill>
                  <a:srgbClr val="002060"/>
                </a:solidFill>
              </a:rPr>
              <a:t>Типовая модель действий нарушителя, </a:t>
            </a:r>
            <a:br>
              <a:rPr lang="ru-RU" sz="2000" b="1" dirty="0">
                <a:solidFill>
                  <a:srgbClr val="002060"/>
                </a:solidFill>
              </a:rPr>
            </a:br>
            <a:r>
              <a:rPr lang="ru-RU" sz="2000" b="1" dirty="0">
                <a:solidFill>
                  <a:srgbClr val="002060"/>
                </a:solidFill>
              </a:rPr>
              <a:t>совершающего на объекте образования преступление террористической направленности </a:t>
            </a:r>
            <a:br>
              <a:rPr lang="ru-RU" sz="2000" b="1" dirty="0">
                <a:solidFill>
                  <a:srgbClr val="002060"/>
                </a:solidFill>
              </a:rPr>
            </a:br>
            <a:r>
              <a:rPr lang="ru-RU" sz="2000" b="1" dirty="0">
                <a:solidFill>
                  <a:srgbClr val="002060"/>
                </a:solidFill>
              </a:rPr>
              <a:t>и алгоритмы действий при совершении (угрозе совершения) преступления</a:t>
            </a:r>
          </a:p>
        </p:txBody>
      </p:sp>
      <p:sp>
        <p:nvSpPr>
          <p:cNvPr id="3" name="Подзаголовок 2"/>
          <p:cNvSpPr>
            <a:spLocks noGrp="1"/>
          </p:cNvSpPr>
          <p:nvPr>
            <p:ph type="subTitle" idx="1"/>
          </p:nvPr>
        </p:nvSpPr>
        <p:spPr>
          <a:xfrm>
            <a:off x="3275856" y="4797152"/>
            <a:ext cx="5608712" cy="1752600"/>
          </a:xfrm>
        </p:spPr>
        <p:txBody>
          <a:bodyPr>
            <a:normAutofit/>
          </a:bodyPr>
          <a:lstStyle/>
          <a:p>
            <a:r>
              <a:rPr lang="ru-RU" sz="1800" b="1" dirty="0" err="1">
                <a:solidFill>
                  <a:schemeClr val="tx1"/>
                </a:solidFill>
              </a:rPr>
              <a:t>Кушхова</a:t>
            </a:r>
            <a:r>
              <a:rPr lang="ru-RU" sz="1800" b="1" dirty="0">
                <a:solidFill>
                  <a:schemeClr val="tx1"/>
                </a:solidFill>
              </a:rPr>
              <a:t> Оксана </a:t>
            </a:r>
            <a:r>
              <a:rPr lang="ru-RU" sz="1800" b="1" dirty="0" err="1">
                <a:solidFill>
                  <a:schemeClr val="tx1"/>
                </a:solidFill>
              </a:rPr>
              <a:t>Султановна</a:t>
            </a:r>
            <a:endParaRPr lang="ru-RU" sz="1800" b="1" dirty="0">
              <a:solidFill>
                <a:schemeClr val="tx1"/>
              </a:solidFill>
            </a:endParaRPr>
          </a:p>
          <a:p>
            <a:r>
              <a:rPr lang="ru-RU" sz="1800" dirty="0">
                <a:solidFill>
                  <a:schemeClr val="tx1"/>
                </a:solidFill>
              </a:rPr>
              <a:t>Заместитель директора ГБУ «Молодежный центр» КБР </a:t>
            </a:r>
          </a:p>
          <a:p>
            <a:r>
              <a:rPr lang="ru-RU" sz="1800" dirty="0">
                <a:solidFill>
                  <a:schemeClr val="tx1"/>
                </a:solidFill>
              </a:rPr>
              <a:t>Директор МОО «Ассоциация студентов вузов </a:t>
            </a:r>
          </a:p>
          <a:p>
            <a:r>
              <a:rPr lang="ru-RU" sz="1800" dirty="0">
                <a:solidFill>
                  <a:schemeClr val="tx1"/>
                </a:solidFill>
              </a:rPr>
              <a:t>Северного Кавказа»</a:t>
            </a:r>
          </a:p>
        </p:txBody>
      </p:sp>
      <p:sp>
        <p:nvSpPr>
          <p:cNvPr id="4" name="Заголовок 1"/>
          <p:cNvSpPr txBox="1">
            <a:spLocks/>
          </p:cNvSpPr>
          <p:nvPr/>
        </p:nvSpPr>
        <p:spPr>
          <a:xfrm>
            <a:off x="833945" y="260648"/>
            <a:ext cx="7772400"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dirty="0">
                <a:solidFill>
                  <a:srgbClr val="002060"/>
                </a:solidFill>
              </a:rPr>
              <a:t>Министерство по делам молодежи КБР</a:t>
            </a:r>
          </a:p>
          <a:p>
            <a:r>
              <a:rPr lang="ru-RU" sz="2000" dirty="0">
                <a:solidFill>
                  <a:srgbClr val="002060"/>
                </a:solidFill>
              </a:rPr>
              <a:t>Молодежный центр КБР</a:t>
            </a:r>
          </a:p>
          <a:p>
            <a:r>
              <a:rPr lang="ru-RU" sz="2000" dirty="0">
                <a:solidFill>
                  <a:srgbClr val="002060"/>
                </a:solidFill>
              </a:rPr>
              <a:t>ФГБОУ ВО «Кабардино-Балкарский государственный университет </a:t>
            </a:r>
            <a:r>
              <a:rPr lang="ru-RU" sz="2000" dirty="0" err="1">
                <a:solidFill>
                  <a:srgbClr val="002060"/>
                </a:solidFill>
              </a:rPr>
              <a:t>им.Х.М</a:t>
            </a:r>
            <a:r>
              <a:rPr lang="ru-RU" sz="2000" dirty="0">
                <a:solidFill>
                  <a:srgbClr val="002060"/>
                </a:solidFill>
              </a:rPr>
              <a:t>. </a:t>
            </a:r>
            <a:r>
              <a:rPr lang="ru-RU" sz="2000" dirty="0" err="1">
                <a:solidFill>
                  <a:srgbClr val="002060"/>
                </a:solidFill>
              </a:rPr>
              <a:t>Бербекова</a:t>
            </a:r>
            <a:r>
              <a:rPr lang="ru-RU" sz="2000" dirty="0">
                <a:solidFill>
                  <a:srgbClr val="002060"/>
                </a:solidFill>
              </a:rPr>
              <a:t>»</a:t>
            </a:r>
          </a:p>
        </p:txBody>
      </p:sp>
    </p:spTree>
    <p:extLst>
      <p:ext uri="{BB962C8B-B14F-4D97-AF65-F5344CB8AC3E}">
        <p14:creationId xmlns:p14="http://schemas.microsoft.com/office/powerpoint/2010/main" val="40232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564904"/>
            <a:ext cx="8229600" cy="1143000"/>
          </a:xfrm>
        </p:spPr>
        <p:txBody>
          <a:bodyPr/>
          <a:lstStyle/>
          <a:p>
            <a:r>
              <a:rPr lang="ru-RU" b="1" dirty="0">
                <a:solidFill>
                  <a:schemeClr val="tx2"/>
                </a:solidFill>
              </a:rPr>
              <a:t>Тактика нарушителя</a:t>
            </a:r>
          </a:p>
        </p:txBody>
      </p:sp>
    </p:spTree>
    <p:extLst>
      <p:ext uri="{BB962C8B-B14F-4D97-AF65-F5344CB8AC3E}">
        <p14:creationId xmlns:p14="http://schemas.microsoft.com/office/powerpoint/2010/main" val="427910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r>
              <a:rPr lang="ru-RU" dirty="0"/>
              <a:t>На этапе проникновения:</a:t>
            </a:r>
            <a:br>
              <a:rPr lang="ru-RU" dirty="0"/>
            </a:br>
            <a:endParaRPr lang="ru-RU" dirty="0"/>
          </a:p>
        </p:txBody>
      </p:sp>
      <p:sp>
        <p:nvSpPr>
          <p:cNvPr id="3" name="Объект 2"/>
          <p:cNvSpPr>
            <a:spLocks noGrp="1"/>
          </p:cNvSpPr>
          <p:nvPr>
            <p:ph idx="1"/>
          </p:nvPr>
        </p:nvSpPr>
        <p:spPr>
          <a:xfrm>
            <a:off x="457200" y="1600200"/>
            <a:ext cx="8229600" cy="4853136"/>
          </a:xfrm>
        </p:spPr>
        <p:txBody>
          <a:bodyPr>
            <a:normAutofit/>
          </a:bodyPr>
          <a:lstStyle/>
          <a:p>
            <a:pPr algn="just">
              <a:buFontTx/>
              <a:buChar char="-"/>
            </a:pPr>
            <a:r>
              <a:rPr lang="ru-RU" sz="1700" dirty="0"/>
              <a:t>проход непосредственно через КПП, с использованием несовершенства пропускного и </a:t>
            </a:r>
            <a:r>
              <a:rPr lang="ru-RU" sz="1700" dirty="0" err="1"/>
              <a:t>внутриобъектового</a:t>
            </a:r>
            <a:r>
              <a:rPr lang="ru-RU" sz="1700" dirty="0"/>
              <a:t> режимов либо их грубого нарушения работниками ЧОО, осуществляющими охрану образовательной организации (в момент смены охраны, в момент отвлечения внимания охраны непосредственно на КПП, в момент отвлечения внимания на другой части объекта путем взрыва, поджога или иного отвлекающего внимание происшествия, путем физического воздействия (в том числе причинения телесных повреждений или смерти) на осматривающего входящих лиц работника охраны, в случае отсутствия второго работника, управляющего средствами доступа и находящегося в безопасной изоляции);</a:t>
            </a:r>
          </a:p>
          <a:p>
            <a:pPr algn="just">
              <a:buFontTx/>
              <a:buChar char="-"/>
            </a:pPr>
            <a:r>
              <a:rPr lang="ru-RU" sz="1700" dirty="0"/>
              <a:t>проникновение в здание через дополнительные (служебные, эвакуационные) входы/выходы (в том числе, в момент их планового открытия на объекте);</a:t>
            </a:r>
          </a:p>
          <a:p>
            <a:pPr algn="just">
              <a:buFontTx/>
              <a:buChar char="-"/>
            </a:pPr>
            <a:r>
              <a:rPr lang="ru-RU" sz="1700" dirty="0"/>
              <a:t>проникновение через окна или с крыши здания;</a:t>
            </a:r>
          </a:p>
          <a:p>
            <a:pPr algn="just">
              <a:buFontTx/>
              <a:buChar char="-"/>
            </a:pPr>
            <a:r>
              <a:rPr lang="ru-RU" sz="1700" dirty="0"/>
              <a:t>проникновение нарушителей одновременно в двух или более местах   объекта;</a:t>
            </a:r>
          </a:p>
          <a:p>
            <a:pPr algn="just">
              <a:buFontTx/>
              <a:buChar char="-"/>
            </a:pPr>
            <a:r>
              <a:rPr lang="ru-RU" sz="1700" dirty="0"/>
              <a:t>проникновение нарушителей путем фактического разрушения (подрыва) дверей на основном КПП или на дополнительных (служебных, эвакуационных) входах/выходах.</a:t>
            </a:r>
          </a:p>
          <a:p>
            <a:pPr>
              <a:buFontTx/>
              <a:buChar char="-"/>
            </a:pPr>
            <a:endParaRPr lang="ru-RU" sz="1500" dirty="0"/>
          </a:p>
          <a:p>
            <a:pPr>
              <a:buFontTx/>
              <a:buChar char="-"/>
            </a:pPr>
            <a:endParaRPr lang="ru-RU" sz="1500" dirty="0"/>
          </a:p>
        </p:txBody>
      </p:sp>
    </p:spTree>
    <p:extLst>
      <p:ext uri="{BB962C8B-B14F-4D97-AF65-F5344CB8AC3E}">
        <p14:creationId xmlns:p14="http://schemas.microsoft.com/office/powerpoint/2010/main" val="109089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 период нахождения на объекте:</a:t>
            </a:r>
            <a:br>
              <a:rPr lang="ru-RU" dirty="0"/>
            </a:br>
            <a:endParaRPr lang="ru-RU" dirty="0"/>
          </a:p>
        </p:txBody>
      </p:sp>
      <p:sp>
        <p:nvSpPr>
          <p:cNvPr id="3" name="Объект 2"/>
          <p:cNvSpPr>
            <a:spLocks noGrp="1"/>
          </p:cNvSpPr>
          <p:nvPr>
            <p:ph idx="1"/>
          </p:nvPr>
        </p:nvSpPr>
        <p:spPr>
          <a:xfrm>
            <a:off x="457200" y="1052736"/>
            <a:ext cx="8229600" cy="5073427"/>
          </a:xfrm>
        </p:spPr>
        <p:txBody>
          <a:bodyPr>
            <a:normAutofit lnSpcReduction="10000"/>
          </a:bodyPr>
          <a:lstStyle/>
          <a:p>
            <a:pPr marL="0" indent="0" algn="just">
              <a:buNone/>
            </a:pPr>
            <a:endParaRPr lang="ru-RU" sz="1500" dirty="0"/>
          </a:p>
          <a:p>
            <a:pPr marL="0" indent="0" algn="just">
              <a:buNone/>
            </a:pPr>
            <a:r>
              <a:rPr lang="ru-RU" sz="1500" dirty="0"/>
              <a:t>- </a:t>
            </a:r>
            <a:r>
              <a:rPr lang="ru-RU" sz="1700" dirty="0"/>
              <a:t>причинение телесных повреждений или смерти строго определенному лицу (или лицам), к которому нарушитель испытывает чувство обиды, ненависти, желает отомстить;</a:t>
            </a:r>
          </a:p>
          <a:p>
            <a:pPr marL="0" indent="0" algn="just">
              <a:buNone/>
            </a:pPr>
            <a:r>
              <a:rPr lang="ru-RU" sz="1700" dirty="0"/>
              <a:t>- причинение телесных повреждений или смерти неопределенному кругу лиц;</a:t>
            </a:r>
          </a:p>
          <a:p>
            <a:pPr marL="0" indent="0" algn="just">
              <a:buNone/>
            </a:pPr>
            <a:r>
              <a:rPr lang="ru-RU" sz="1700" dirty="0"/>
              <a:t>- использование слезоточивых, отравляющих, токсичных веществ, использование радиоактивных или биологически опасных веществ, использование иных опасных для жизни и здоровья веществ;</a:t>
            </a:r>
          </a:p>
          <a:p>
            <a:pPr marL="0" indent="0" algn="just">
              <a:buNone/>
            </a:pPr>
            <a:r>
              <a:rPr lang="ru-RU" sz="1700" dirty="0"/>
              <a:t>- использование собак и иных животных;</a:t>
            </a:r>
          </a:p>
          <a:p>
            <a:pPr marL="0" indent="0" algn="just">
              <a:buNone/>
            </a:pPr>
            <a:r>
              <a:rPr lang="ru-RU" sz="1700" dirty="0"/>
              <a:t>- совершение действий без посягательства на жизнь и здоровье людей (стрельба в потолок, по дверям и окнам, по иному имуществу на объекте, организация поджога, взрывов, задымления);</a:t>
            </a:r>
          </a:p>
          <a:p>
            <a:pPr marL="0" indent="0" algn="just">
              <a:buNone/>
            </a:pPr>
            <a:r>
              <a:rPr lang="ru-RU" sz="1700" dirty="0"/>
              <a:t>- захват заложников (как не сопряженный, так и сопряженный с выдвижением требований);</a:t>
            </a:r>
          </a:p>
          <a:p>
            <a:pPr marL="0" indent="0" algn="just">
              <a:buNone/>
            </a:pPr>
            <a:r>
              <a:rPr lang="ru-RU" sz="1700" dirty="0"/>
              <a:t>- захват заложников на объекте, причинение им телесных повреждений или смерти, с заранее запланированным последующим </a:t>
            </a:r>
            <a:r>
              <a:rPr lang="ru-RU" sz="1700" dirty="0" err="1"/>
              <a:t>самоподрывом</a:t>
            </a:r>
            <a:r>
              <a:rPr lang="ru-RU" sz="1700" dirty="0"/>
              <a:t> или </a:t>
            </a:r>
            <a:r>
              <a:rPr lang="ru-RU" sz="1700" dirty="0" err="1"/>
              <a:t>самоподрыв</a:t>
            </a:r>
            <a:r>
              <a:rPr lang="ru-RU" sz="1700" dirty="0"/>
              <a:t> без захвата заложников и/или без предварительного причинения телесных повреждений или смерти находящимся на объекте (действия террориста-смертника).</a:t>
            </a:r>
          </a:p>
          <a:p>
            <a:pPr marL="0" indent="0" algn="just">
              <a:buNone/>
            </a:pPr>
            <a:endParaRPr lang="ru-RU" sz="1500" dirty="0"/>
          </a:p>
        </p:txBody>
      </p:sp>
    </p:spTree>
    <p:extLst>
      <p:ext uri="{BB962C8B-B14F-4D97-AF65-F5344CB8AC3E}">
        <p14:creationId xmlns:p14="http://schemas.microsoft.com/office/powerpoint/2010/main" val="268552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После совершения активных действий</a:t>
            </a:r>
          </a:p>
        </p:txBody>
      </p:sp>
      <p:sp>
        <p:nvSpPr>
          <p:cNvPr id="3" name="Объект 2"/>
          <p:cNvSpPr>
            <a:spLocks noGrp="1"/>
          </p:cNvSpPr>
          <p:nvPr>
            <p:ph idx="1"/>
          </p:nvPr>
        </p:nvSpPr>
        <p:spPr/>
        <p:txBody>
          <a:bodyPr>
            <a:noAutofit/>
          </a:bodyPr>
          <a:lstStyle/>
          <a:p>
            <a:pPr algn="just">
              <a:buFontTx/>
              <a:buChar char="-"/>
            </a:pPr>
            <a:r>
              <a:rPr lang="ru-RU" sz="2000" dirty="0"/>
              <a:t>попытка скрыться с объекта;</a:t>
            </a:r>
          </a:p>
          <a:p>
            <a:pPr algn="just">
              <a:buFontTx/>
              <a:buChar char="-"/>
            </a:pPr>
            <a:r>
              <a:rPr lang="ru-RU" sz="2000" dirty="0"/>
              <a:t>попытка суицида;</a:t>
            </a:r>
          </a:p>
          <a:p>
            <a:pPr algn="just">
              <a:buFontTx/>
              <a:buChar char="-"/>
            </a:pPr>
            <a:r>
              <a:rPr lang="ru-RU" sz="2000" dirty="0"/>
              <a:t>сдача правоохранительным органам.</a:t>
            </a:r>
          </a:p>
          <a:p>
            <a:pPr algn="just">
              <a:buFontTx/>
              <a:buChar char="-"/>
            </a:pPr>
            <a:endParaRPr lang="ru-RU" sz="2000" dirty="0"/>
          </a:p>
          <a:p>
            <a:pPr marL="0" indent="0" algn="just">
              <a:buNone/>
            </a:pPr>
            <a:r>
              <a:rPr lang="ru-RU" sz="2000" dirty="0"/>
              <a:t>В оснащение нарушителя может входить:</a:t>
            </a:r>
          </a:p>
          <a:p>
            <a:pPr marL="0" indent="0" algn="just">
              <a:buNone/>
            </a:pPr>
            <a:r>
              <a:rPr lang="ru-RU" sz="2000" dirty="0"/>
              <a:t>- транспортное средство, лестницы и/или альпинистское и иное оборудование (в случае проникновения через окна или с крыши здания);</a:t>
            </a:r>
          </a:p>
          <a:p>
            <a:pPr marL="0" indent="0" algn="just">
              <a:buNone/>
            </a:pPr>
            <a:r>
              <a:rPr lang="ru-RU" sz="2000" dirty="0"/>
              <a:t>- стрелковое или холодное оружие, горючие вещества, пиротехника и дымовые шашки, жилеты и шлемы защитные, поддельные документы и/или форма работников коммунальных служб или правоохранительных органов (в случае проникновения с использованием образа лиц, прибытие которых на объект не вызовет подозрений);</a:t>
            </a:r>
          </a:p>
          <a:p>
            <a:pPr marL="0" indent="0" algn="just">
              <a:buNone/>
            </a:pPr>
            <a:r>
              <a:rPr lang="ru-RU" sz="2000" dirty="0"/>
              <a:t>- взрывчатые вещества и взрывные устройства.</a:t>
            </a:r>
          </a:p>
        </p:txBody>
      </p:sp>
    </p:spTree>
    <p:extLst>
      <p:ext uri="{BB962C8B-B14F-4D97-AF65-F5344CB8AC3E}">
        <p14:creationId xmlns:p14="http://schemas.microsoft.com/office/powerpoint/2010/main" val="1623243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340768"/>
            <a:ext cx="8229600" cy="3456384"/>
          </a:xfrm>
        </p:spPr>
        <p:txBody>
          <a:bodyPr>
            <a:noAutofit/>
          </a:bodyPr>
          <a:lstStyle/>
          <a:p>
            <a:r>
              <a:rPr lang="ru-RU" sz="2500" b="1" dirty="0">
                <a:solidFill>
                  <a:schemeClr val="tx2"/>
                </a:solidFill>
              </a:rPr>
              <a:t>АЛГОРИТМЫ</a:t>
            </a:r>
            <a:br>
              <a:rPr lang="ru-RU" sz="2500" b="1" dirty="0">
                <a:solidFill>
                  <a:schemeClr val="tx2"/>
                </a:solidFill>
              </a:rPr>
            </a:br>
            <a:r>
              <a:rPr lang="ru-RU" sz="2500" b="1" dirty="0">
                <a:solidFill>
                  <a:schemeClr val="tx2"/>
                </a:solidFill>
              </a:rPr>
              <a:t>действий для обучающихся</a:t>
            </a:r>
          </a:p>
        </p:txBody>
      </p:sp>
    </p:spTree>
    <p:extLst>
      <p:ext uri="{BB962C8B-B14F-4D97-AF65-F5344CB8AC3E}">
        <p14:creationId xmlns:p14="http://schemas.microsoft.com/office/powerpoint/2010/main" val="112559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2.1. Вооруженное нападение</a:t>
            </a:r>
            <a:br>
              <a:rPr lang="ru-RU" dirty="0"/>
            </a:br>
            <a:endParaRPr lang="ru-RU" dirty="0"/>
          </a:p>
        </p:txBody>
      </p:sp>
      <p:sp>
        <p:nvSpPr>
          <p:cNvPr id="3" name="Объект 2"/>
          <p:cNvSpPr>
            <a:spLocks noGrp="1"/>
          </p:cNvSpPr>
          <p:nvPr>
            <p:ph idx="1"/>
          </p:nvPr>
        </p:nvSpPr>
        <p:spPr>
          <a:xfrm>
            <a:off x="457200" y="980728"/>
            <a:ext cx="8229600" cy="5688632"/>
          </a:xfrm>
        </p:spPr>
        <p:txBody>
          <a:bodyPr>
            <a:normAutofit fontScale="55000" lnSpcReduction="20000"/>
          </a:bodyPr>
          <a:lstStyle/>
          <a:p>
            <a:pPr marL="0" indent="0">
              <a:buNone/>
            </a:pPr>
            <a:endParaRPr lang="ru-RU" dirty="0"/>
          </a:p>
          <a:p>
            <a:pPr marL="0" indent="0">
              <a:buNone/>
            </a:pPr>
            <a:r>
              <a:rPr lang="ru-RU" sz="3600" b="1" dirty="0"/>
              <a:t>Обучающиеся: </a:t>
            </a:r>
          </a:p>
          <a:p>
            <a:pPr marL="0" indent="0" algn="just">
              <a:buNone/>
            </a:pPr>
            <a:r>
              <a:rPr lang="ru-RU" sz="3800" dirty="0"/>
              <a:t> - при нахождении вне здания объекта немедленно уйти в сторону от опасности, по возможности покинуть территорию объекта и сообщить родителям (законным представителям) о своем месте нахождения, в случае нахождения в непосредственной близости работника организации сообщить ему об опасности и далее действовать по его указаниям; </a:t>
            </a:r>
          </a:p>
          <a:p>
            <a:pPr marL="0" indent="0" algn="just">
              <a:buNone/>
            </a:pPr>
            <a:r>
              <a:rPr lang="ru-RU" sz="3800" dirty="0"/>
              <a:t>- при нахождении в здании переместиться в ближайшее помещение или в сторону работника организации, сообщить ему об опасности и далее действовать по его указаниям; </a:t>
            </a:r>
          </a:p>
          <a:p>
            <a:pPr marL="0" indent="0" algn="just">
              <a:buNone/>
            </a:pPr>
            <a:r>
              <a:rPr lang="ru-RU" sz="3800" dirty="0"/>
              <a:t>-помочь работнику организации заблокировать входы, в том числе с помощью мебели (самостоятельно заблокировать входы, если рядом </a:t>
            </a:r>
          </a:p>
          <a:p>
            <a:pPr marL="0" indent="0" algn="just">
              <a:buNone/>
            </a:pPr>
            <a:r>
              <a:rPr lang="ru-RU" sz="3800" dirty="0"/>
              <a:t>не оказалось работника); </a:t>
            </a:r>
          </a:p>
          <a:p>
            <a:pPr marL="0" indent="0" algn="just">
              <a:buNone/>
            </a:pPr>
            <a:r>
              <a:rPr lang="ru-RU" sz="3800" dirty="0"/>
              <a:t>- разместиться наиболее безопасным из возможных способов, как можно дальше от входов, ближе к капитальным стенам, ниже уровня оконных проемов, под прикрытием мебели; </a:t>
            </a:r>
          </a:p>
          <a:p>
            <a:pPr marL="0" indent="0" algn="just">
              <a:buNone/>
            </a:pPr>
            <a:r>
              <a:rPr lang="ru-RU" sz="3800" dirty="0"/>
              <a:t>- сохранять спокойствие, разговаривать тихо, внимательно слушать и выполнять указания работника организации; </a:t>
            </a:r>
          </a:p>
        </p:txBody>
      </p:sp>
    </p:spTree>
    <p:extLst>
      <p:ext uri="{BB962C8B-B14F-4D97-AF65-F5344CB8AC3E}">
        <p14:creationId xmlns:p14="http://schemas.microsoft.com/office/powerpoint/2010/main" val="223436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2.1. Вооруженное нападение</a:t>
            </a:r>
            <a:br>
              <a:rPr lang="ru-RU" dirty="0"/>
            </a:br>
            <a:endParaRPr lang="ru-RU" dirty="0"/>
          </a:p>
        </p:txBody>
      </p:sp>
      <p:sp>
        <p:nvSpPr>
          <p:cNvPr id="3" name="Объект 2"/>
          <p:cNvSpPr>
            <a:spLocks noGrp="1"/>
          </p:cNvSpPr>
          <p:nvPr>
            <p:ph idx="1"/>
          </p:nvPr>
        </p:nvSpPr>
        <p:spPr>
          <a:xfrm>
            <a:off x="457200" y="980728"/>
            <a:ext cx="8229600" cy="5688632"/>
          </a:xfrm>
        </p:spPr>
        <p:txBody>
          <a:bodyPr>
            <a:normAutofit fontScale="77500" lnSpcReduction="20000"/>
          </a:bodyPr>
          <a:lstStyle/>
          <a:p>
            <a:pPr marL="0" indent="0">
              <a:buNone/>
            </a:pPr>
            <a:endParaRPr lang="ru-RU" dirty="0"/>
          </a:p>
          <a:p>
            <a:pPr marL="0" indent="0">
              <a:buNone/>
            </a:pPr>
            <a:r>
              <a:rPr lang="ru-RU" sz="3600" b="1" dirty="0"/>
              <a:t>Обучающиеся: </a:t>
            </a:r>
          </a:p>
          <a:p>
            <a:pPr marL="0" indent="0" algn="just">
              <a:buNone/>
            </a:pPr>
            <a:r>
              <a:rPr lang="ru-RU" sz="3800" dirty="0"/>
              <a:t> </a:t>
            </a:r>
            <a:r>
              <a:rPr lang="ru-RU" sz="2600" dirty="0"/>
              <a:t>- переключить средства связи в бесшумный режим либо их выключить; </a:t>
            </a:r>
          </a:p>
          <a:p>
            <a:pPr marL="0" indent="0" algn="just">
              <a:buNone/>
            </a:pPr>
            <a:r>
              <a:rPr lang="ru-RU" sz="2600" dirty="0"/>
              <a:t> - оказать помощь и поддержку другим обучающимся только по указанию работника организации; </a:t>
            </a:r>
          </a:p>
          <a:p>
            <a:pPr marL="0" indent="0" algn="just">
              <a:buNone/>
            </a:pPr>
            <a:r>
              <a:rPr lang="ru-RU" sz="2600" dirty="0"/>
              <a:t>- разблокировать выходы и выходить из помещения только по указанию работника организации, руководителя или оперативных служб; </a:t>
            </a:r>
          </a:p>
          <a:p>
            <a:pPr algn="just">
              <a:buFontTx/>
              <a:buChar char="-"/>
            </a:pPr>
            <a:r>
              <a:rPr lang="ru-RU" sz="2600" dirty="0"/>
              <a:t>при проведения операции по пресечению вооруженного нападения: </a:t>
            </a:r>
          </a:p>
          <a:p>
            <a:pPr algn="just"/>
            <a:r>
              <a:rPr lang="ru-RU" sz="2600" dirty="0"/>
              <a:t>лечь на пол лицом вниз, голову закрыть руками и не двигаться; </a:t>
            </a:r>
          </a:p>
          <a:p>
            <a:pPr algn="just"/>
            <a:r>
              <a:rPr lang="ru-RU" sz="2600" dirty="0"/>
              <a:t>по возможности держаться подальше от проемов дверей и окон;</a:t>
            </a:r>
          </a:p>
          <a:p>
            <a:pPr algn="just"/>
            <a:r>
              <a:rPr lang="ru-RU" sz="2600" dirty="0"/>
              <a:t>при ранении постараться не двигаться с целью уменьшения потери крови; </a:t>
            </a:r>
          </a:p>
          <a:p>
            <a:pPr algn="just"/>
            <a:r>
              <a:rPr lang="ru-RU" sz="2600" dirty="0"/>
              <a:t>не бежать навстречу сотрудникам, проводящим операцию по пресечению вооруженного нападения, или от них, так как они могут посчитать бегущих за преступников.</a:t>
            </a:r>
          </a:p>
        </p:txBody>
      </p:sp>
    </p:spTree>
    <p:extLst>
      <p:ext uri="{BB962C8B-B14F-4D97-AF65-F5344CB8AC3E}">
        <p14:creationId xmlns:p14="http://schemas.microsoft.com/office/powerpoint/2010/main" val="2533375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2.2. Размещение взрывного устройства (на входе)</a:t>
            </a:r>
          </a:p>
        </p:txBody>
      </p:sp>
      <p:sp>
        <p:nvSpPr>
          <p:cNvPr id="3" name="Объект 2"/>
          <p:cNvSpPr>
            <a:spLocks noGrp="1"/>
          </p:cNvSpPr>
          <p:nvPr>
            <p:ph idx="1"/>
          </p:nvPr>
        </p:nvSpPr>
        <p:spPr>
          <a:xfrm>
            <a:off x="457200" y="1600200"/>
            <a:ext cx="8229600" cy="4781128"/>
          </a:xfrm>
        </p:spPr>
        <p:txBody>
          <a:bodyPr>
            <a:normAutofit/>
          </a:bodyPr>
          <a:lstStyle/>
          <a:p>
            <a:pPr marL="0" indent="0">
              <a:buNone/>
            </a:pPr>
            <a:r>
              <a:rPr lang="ru-RU" b="1" dirty="0"/>
              <a:t>Обучающиеся:</a:t>
            </a:r>
          </a:p>
          <a:p>
            <a:pPr marL="0" indent="0" algn="just">
              <a:buNone/>
            </a:pPr>
            <a:r>
              <a:rPr lang="ru-RU" sz="2400" dirty="0"/>
              <a:t>- проследовать на безопасное расстояние от предполагаемого взрывного устройства (места его проноса или провоза); </a:t>
            </a:r>
          </a:p>
          <a:p>
            <a:pPr marL="0" indent="0" algn="just">
              <a:buNone/>
            </a:pPr>
            <a:r>
              <a:rPr lang="ru-RU" sz="2400" dirty="0"/>
              <a:t>- действовать по распоряжению руководителя, охранника или работника организации; </a:t>
            </a:r>
          </a:p>
          <a:p>
            <a:pPr marL="0" indent="0" algn="just">
              <a:buNone/>
            </a:pPr>
            <a:r>
              <a:rPr lang="ru-RU" sz="2400" dirty="0"/>
              <a:t>- в случае эвакуации сохранять спокойствие, отключить средства связи; </a:t>
            </a:r>
          </a:p>
          <a:p>
            <a:pPr marL="0" indent="0" algn="just">
              <a:buNone/>
            </a:pPr>
            <a:r>
              <a:rPr lang="ru-RU" sz="2400" dirty="0"/>
              <a:t>- оказывать помощь и поддержку другим обучающимся только по указанию работников организации. </a:t>
            </a:r>
          </a:p>
        </p:txBody>
      </p:sp>
    </p:spTree>
    <p:extLst>
      <p:ext uri="{BB962C8B-B14F-4D97-AF65-F5344CB8AC3E}">
        <p14:creationId xmlns:p14="http://schemas.microsoft.com/office/powerpoint/2010/main" val="717127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2.2. Размещение взрывного устройства (в здании)</a:t>
            </a:r>
          </a:p>
        </p:txBody>
      </p:sp>
      <p:sp>
        <p:nvSpPr>
          <p:cNvPr id="3" name="Объект 2"/>
          <p:cNvSpPr>
            <a:spLocks noGrp="1"/>
          </p:cNvSpPr>
          <p:nvPr>
            <p:ph idx="1"/>
          </p:nvPr>
        </p:nvSpPr>
        <p:spPr>
          <a:xfrm>
            <a:off x="457200" y="1600200"/>
            <a:ext cx="8229600" cy="4781128"/>
          </a:xfrm>
        </p:spPr>
        <p:txBody>
          <a:bodyPr>
            <a:normAutofit fontScale="85000" lnSpcReduction="10000"/>
          </a:bodyPr>
          <a:lstStyle/>
          <a:p>
            <a:pPr marL="0" indent="0">
              <a:buNone/>
            </a:pPr>
            <a:r>
              <a:rPr lang="ru-RU" b="1" dirty="0"/>
              <a:t>Обучающиеся:</a:t>
            </a:r>
          </a:p>
          <a:p>
            <a:pPr algn="just">
              <a:buFontTx/>
              <a:buChar char="-"/>
            </a:pPr>
            <a:r>
              <a:rPr lang="ru-RU" sz="2400" dirty="0"/>
              <a:t>не трогать и не приближаться к оставленным другими лицами (бесхозным) предметам; </a:t>
            </a:r>
          </a:p>
          <a:p>
            <a:pPr algn="just">
              <a:buFontTx/>
              <a:buChar char="-"/>
            </a:pPr>
            <a:r>
              <a:rPr lang="ru-RU" sz="2400" dirty="0"/>
              <a:t>в случае обнаружения оставленного другими лицами (бесхозного) предмета громко обратиться к окружающим «ЧЬЯ СУМКА (ПАКЕТ, КОРОБКА)?», если ответа не последовало сообщить ближайшему  работнику организации, либо обучающемуся старшего возраста; </a:t>
            </a:r>
          </a:p>
          <a:p>
            <a:pPr algn="just">
              <a:buFontTx/>
              <a:buChar char="-"/>
            </a:pPr>
            <a:r>
              <a:rPr lang="ru-RU" sz="2400" dirty="0"/>
              <a:t> проследовать на безопасное расстояние  от предполагаемого взрывного устройства (места его проноса или провоза); </a:t>
            </a:r>
          </a:p>
          <a:p>
            <a:pPr algn="just">
              <a:buFontTx/>
              <a:buChar char="-"/>
            </a:pPr>
            <a:r>
              <a:rPr lang="ru-RU" sz="2400" dirty="0"/>
              <a:t>действовать по распоряжению руководителя, охранника или работника организации; </a:t>
            </a:r>
          </a:p>
          <a:p>
            <a:pPr algn="just">
              <a:buFontTx/>
              <a:buChar char="-"/>
            </a:pPr>
            <a:r>
              <a:rPr lang="ru-RU" sz="2400" dirty="0"/>
              <a:t> в случае эвакуации сохранять спокойствие, отключить средства связи; </a:t>
            </a:r>
          </a:p>
          <a:p>
            <a:pPr algn="just">
              <a:buFontTx/>
              <a:buChar char="-"/>
            </a:pPr>
            <a:r>
              <a:rPr lang="ru-RU" sz="2400" dirty="0"/>
              <a:t>оказывать помощь и поддержку другим обучающимся только по указанию работников организации. </a:t>
            </a:r>
          </a:p>
          <a:p>
            <a:pPr algn="just">
              <a:buFontTx/>
              <a:buChar char="-"/>
            </a:pPr>
            <a:endParaRPr lang="ru-RU" sz="2400" dirty="0"/>
          </a:p>
        </p:txBody>
      </p:sp>
    </p:spTree>
    <p:extLst>
      <p:ext uri="{BB962C8B-B14F-4D97-AF65-F5344CB8AC3E}">
        <p14:creationId xmlns:p14="http://schemas.microsoft.com/office/powerpoint/2010/main" val="282940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2.3. Захват заложников</a:t>
            </a:r>
          </a:p>
        </p:txBody>
      </p:sp>
      <p:sp>
        <p:nvSpPr>
          <p:cNvPr id="3" name="Объект 2"/>
          <p:cNvSpPr>
            <a:spLocks noGrp="1"/>
          </p:cNvSpPr>
          <p:nvPr>
            <p:ph idx="1"/>
          </p:nvPr>
        </p:nvSpPr>
        <p:spPr>
          <a:xfrm>
            <a:off x="457200" y="1600200"/>
            <a:ext cx="8229600" cy="4781128"/>
          </a:xfrm>
        </p:spPr>
        <p:txBody>
          <a:bodyPr>
            <a:normAutofit fontScale="40000" lnSpcReduction="20000"/>
          </a:bodyPr>
          <a:lstStyle/>
          <a:p>
            <a:pPr marL="0" indent="0">
              <a:buNone/>
            </a:pPr>
            <a:r>
              <a:rPr lang="ru-RU" b="1" dirty="0"/>
              <a:t>Обучающиеся:</a:t>
            </a:r>
          </a:p>
          <a:p>
            <a:pPr marL="0" indent="0" algn="just">
              <a:buNone/>
            </a:pPr>
            <a:r>
              <a:rPr lang="ru-RU" sz="3800" dirty="0"/>
              <a:t>- при нахождении рядом с местом захвата заложников попытаться покинуть опасную зону, при невозможности таких действий оставаться на месте, не провоцировать нарушителя, выполнять его требования, сохранять спокойствие и не допускать паники, вести себя как можно незаметнее и не переключать на себя внимание нарушителя; </a:t>
            </a:r>
          </a:p>
          <a:p>
            <a:pPr marL="0" indent="0" algn="just">
              <a:buNone/>
            </a:pPr>
            <a:r>
              <a:rPr lang="ru-RU" sz="3800" dirty="0"/>
              <a:t>- при нахождении в помещении вблизи места захвата заложников помочь работникам организации заблокировать входы, в том числе с помощью мебели (самостоятельно заблокировать входы, если рядом не оказалось работника), сохранять спокойствие, разговаривать тихо, внимательно слушать и выполнять указания работника организации; </a:t>
            </a:r>
          </a:p>
          <a:p>
            <a:pPr marL="0" indent="0" algn="just">
              <a:buNone/>
            </a:pPr>
            <a:r>
              <a:rPr lang="ru-RU" sz="3800" dirty="0"/>
              <a:t>- разместиться наиболее безопасным из возможных способов: как можно дальше от входов, ближе к капитальным стенам, ниже уровня оконных проемов, под прикрытием мебели; </a:t>
            </a:r>
          </a:p>
          <a:p>
            <a:pPr marL="0" indent="0" algn="just">
              <a:buNone/>
            </a:pPr>
            <a:r>
              <a:rPr lang="ru-RU" sz="3800" dirty="0"/>
              <a:t> - переключить средства связи в бесшумный режим либо выключить их; </a:t>
            </a:r>
          </a:p>
          <a:p>
            <a:pPr marL="0" indent="0" algn="just">
              <a:buNone/>
            </a:pPr>
            <a:r>
              <a:rPr lang="ru-RU" sz="3800" dirty="0"/>
              <a:t> - оказать помощь и поддержку другим обучающимся только по указанию работника организации; </a:t>
            </a:r>
          </a:p>
          <a:p>
            <a:pPr marL="0" indent="0" algn="just">
              <a:buNone/>
            </a:pPr>
            <a:r>
              <a:rPr lang="ru-RU" sz="3800" dirty="0"/>
              <a:t>- разблокировать выходы и выходить из помещения только по указанию работника организации, </a:t>
            </a:r>
          </a:p>
          <a:p>
            <a:pPr marL="0" indent="0" algn="just">
              <a:buNone/>
            </a:pPr>
            <a:r>
              <a:rPr lang="ru-RU" sz="3800" dirty="0"/>
              <a:t>руководителя или оперативных служб; </a:t>
            </a:r>
          </a:p>
          <a:p>
            <a:pPr marL="0" indent="0" algn="just">
              <a:buNone/>
            </a:pPr>
            <a:r>
              <a:rPr lang="ru-RU" sz="3800" dirty="0"/>
              <a:t>- во время проведения операции по освобождению:  </a:t>
            </a:r>
          </a:p>
          <a:p>
            <a:pPr algn="just"/>
            <a:r>
              <a:rPr lang="ru-RU" sz="3800" dirty="0"/>
              <a:t>лечь на пол лицом вниз, голову закрыть руками и не двигаться;  </a:t>
            </a:r>
          </a:p>
          <a:p>
            <a:pPr algn="just"/>
            <a:r>
              <a:rPr lang="ru-RU" sz="3800" dirty="0"/>
              <a:t>по возможности держаться подальше от проемов дверей и окон;  </a:t>
            </a:r>
          </a:p>
          <a:p>
            <a:pPr algn="just"/>
            <a:r>
              <a:rPr lang="ru-RU" sz="3800" dirty="0"/>
              <a:t>при ранении постараться не двигаться с целью уменьшения потери крови;  </a:t>
            </a:r>
          </a:p>
          <a:p>
            <a:pPr algn="just"/>
            <a:r>
              <a:rPr lang="ru-RU" sz="3800" dirty="0"/>
              <a:t>не бежать навстречу сотрудникам, проводящим операцию, или от них, так как они могут посчитать бегущих за преступников. </a:t>
            </a:r>
          </a:p>
        </p:txBody>
      </p:sp>
    </p:spTree>
    <p:extLst>
      <p:ext uri="{BB962C8B-B14F-4D97-AF65-F5344CB8AC3E}">
        <p14:creationId xmlns:p14="http://schemas.microsoft.com/office/powerpoint/2010/main" val="131582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p:txBody>
          <a:bodyPr>
            <a:normAutofit lnSpcReduction="10000"/>
          </a:bodyPr>
          <a:lstStyle/>
          <a:p>
            <a:pPr algn="just"/>
            <a:r>
              <a:rPr lang="ru-RU" sz="2600" dirty="0">
                <a:solidFill>
                  <a:schemeClr val="tx1"/>
                </a:solidFill>
              </a:rPr>
              <a:t>Экстремизм - приверженность крайним взглядам и мерам (включая теракты и взятие заложников) для достижения своих целей.</a:t>
            </a:r>
          </a:p>
          <a:p>
            <a:pPr marL="0" indent="0" algn="just">
              <a:buNone/>
            </a:pPr>
            <a:endParaRPr lang="ru-RU" sz="2600" dirty="0">
              <a:solidFill>
                <a:schemeClr val="tx1"/>
              </a:solidFill>
            </a:endParaRPr>
          </a:p>
          <a:p>
            <a:pPr algn="just"/>
            <a:r>
              <a:rPr lang="ru-RU" sz="2600" dirty="0">
                <a:solidFill>
                  <a:schemeClr val="tx1"/>
                </a:solidFill>
              </a:rPr>
              <a:t>Терроризм - один из вариантов тактики политической борьбы, связанный с применением идеологически мотивированного насилия. </a:t>
            </a:r>
          </a:p>
          <a:p>
            <a:pPr marL="0" indent="0" algn="just">
              <a:buNone/>
            </a:pPr>
            <a:endParaRPr lang="ru-RU" sz="2600" dirty="0">
              <a:solidFill>
                <a:schemeClr val="tx1"/>
              </a:solidFill>
            </a:endParaRPr>
          </a:p>
          <a:p>
            <a:pPr marL="0" indent="0">
              <a:buNone/>
            </a:pPr>
            <a:r>
              <a:rPr lang="ru-RU" sz="6000" dirty="0">
                <a:solidFill>
                  <a:srgbClr val="FF0000"/>
                </a:solidFill>
              </a:rPr>
              <a:t>!</a:t>
            </a:r>
            <a:r>
              <a:rPr lang="ru-RU" sz="2600" dirty="0">
                <a:solidFill>
                  <a:srgbClr val="FF0000"/>
                </a:solidFill>
              </a:rPr>
              <a:t>  </a:t>
            </a:r>
            <a:r>
              <a:rPr lang="ru-RU" sz="2600" dirty="0">
                <a:solidFill>
                  <a:schemeClr val="tx1"/>
                </a:solidFill>
              </a:rPr>
              <a:t>Суть терроризма – насилие с целью устрашения</a:t>
            </a:r>
          </a:p>
        </p:txBody>
      </p:sp>
    </p:spTree>
    <p:extLst>
      <p:ext uri="{BB962C8B-B14F-4D97-AF65-F5344CB8AC3E}">
        <p14:creationId xmlns:p14="http://schemas.microsoft.com/office/powerpoint/2010/main" val="192743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D302C9E-EB27-467A-8534-DBEED7AC60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096" y="116633"/>
            <a:ext cx="8667807" cy="6741368"/>
          </a:xfrm>
        </p:spPr>
      </p:pic>
    </p:spTree>
    <p:extLst>
      <p:ext uri="{BB962C8B-B14F-4D97-AF65-F5344CB8AC3E}">
        <p14:creationId xmlns:p14="http://schemas.microsoft.com/office/powerpoint/2010/main" val="4273253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2.1. Вооруженное нападение</a:t>
            </a:r>
            <a:br>
              <a:rPr lang="ru-RU" dirty="0"/>
            </a:br>
            <a:endParaRPr lang="ru-RU" dirty="0"/>
          </a:p>
        </p:txBody>
      </p:sp>
      <p:sp>
        <p:nvSpPr>
          <p:cNvPr id="3" name="Объект 2"/>
          <p:cNvSpPr>
            <a:spLocks noGrp="1"/>
          </p:cNvSpPr>
          <p:nvPr>
            <p:ph idx="1"/>
          </p:nvPr>
        </p:nvSpPr>
        <p:spPr>
          <a:xfrm>
            <a:off x="457200" y="1196752"/>
            <a:ext cx="8229600" cy="5040560"/>
          </a:xfrm>
        </p:spPr>
        <p:txBody>
          <a:bodyPr>
            <a:noAutofit/>
          </a:bodyPr>
          <a:lstStyle/>
          <a:p>
            <a:pPr marL="0" indent="0" algn="just">
              <a:buNone/>
            </a:pPr>
            <a:r>
              <a:rPr lang="ru-RU" sz="1600" b="1" dirty="0"/>
              <a:t>В случае если стрелок на территории и стрелок в здании, ПЕРСОНАЛ: </a:t>
            </a:r>
          </a:p>
          <a:p>
            <a:pPr marL="0" indent="0" algn="just">
              <a:buNone/>
            </a:pPr>
            <a:endParaRPr lang="ru-RU" sz="1600" b="1" dirty="0"/>
          </a:p>
          <a:p>
            <a:pPr marL="0" indent="0" algn="just">
              <a:buNone/>
            </a:pPr>
            <a:r>
              <a:rPr lang="ru-RU" sz="1600" b="1" dirty="0"/>
              <a:t>-</a:t>
            </a:r>
            <a:r>
              <a:rPr lang="ru-RU" sz="1800" dirty="0"/>
              <a:t>при проведения операции по пресечению вооруженного нападения:</a:t>
            </a:r>
          </a:p>
          <a:p>
            <a:pPr algn="just"/>
            <a:r>
              <a:rPr lang="ru-RU" sz="1800" dirty="0"/>
              <a:t>лечь на пол лицом вниз, голову закрыть руками и не двигаться;</a:t>
            </a:r>
          </a:p>
          <a:p>
            <a:pPr algn="just"/>
            <a:r>
              <a:rPr lang="ru-RU" sz="1800" dirty="0"/>
              <a:t>по возможности держаться подальше от проемов дверей и окон;</a:t>
            </a:r>
          </a:p>
          <a:p>
            <a:pPr algn="just"/>
            <a:r>
              <a:rPr lang="ru-RU" sz="1800" dirty="0"/>
              <a:t>при ранении постараться не двигаться с целью уменьшения потери крови;</a:t>
            </a:r>
          </a:p>
          <a:p>
            <a:pPr algn="just"/>
            <a:r>
              <a:rPr lang="ru-RU" sz="1800" dirty="0"/>
              <a:t>не бежать навстречу сотрудникам, проводящим операцию по пресечению вооруженного нападения, или от них, так как они могут посчитать бегущих за преступников.</a:t>
            </a:r>
          </a:p>
          <a:p>
            <a:pPr marL="0" indent="0" algn="just">
              <a:buNone/>
            </a:pPr>
            <a:endParaRPr lang="ru-RU" sz="1800" dirty="0"/>
          </a:p>
        </p:txBody>
      </p:sp>
      <p:pic>
        <p:nvPicPr>
          <p:cNvPr id="5" name="Рисунок 4">
            <a:extLst>
              <a:ext uri="{FF2B5EF4-FFF2-40B4-BE49-F238E27FC236}">
                <a16:creationId xmlns:a16="http://schemas.microsoft.com/office/drawing/2014/main" id="{7F9B9320-4A80-4D79-A71C-8C28189B9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40358"/>
            <a:ext cx="8640960" cy="6472282"/>
          </a:xfrm>
          <a:prstGeom prst="rect">
            <a:avLst/>
          </a:prstGeom>
        </p:spPr>
      </p:pic>
    </p:spTree>
    <p:extLst>
      <p:ext uri="{BB962C8B-B14F-4D97-AF65-F5344CB8AC3E}">
        <p14:creationId xmlns:p14="http://schemas.microsoft.com/office/powerpoint/2010/main" val="1660486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6120680"/>
          </a:xfrm>
        </p:spPr>
        <p:txBody>
          <a:bodyPr>
            <a:normAutofit fontScale="32500" lnSpcReduction="20000"/>
          </a:bodyPr>
          <a:lstStyle/>
          <a:p>
            <a:pPr marL="0" indent="0">
              <a:buNone/>
            </a:pPr>
            <a:r>
              <a:rPr lang="ru-RU" sz="5500" b="1" dirty="0"/>
              <a:t>При обнаружении предметов с признаками ВУ </a:t>
            </a:r>
          </a:p>
          <a:p>
            <a:pPr marL="0" indent="0">
              <a:buNone/>
            </a:pPr>
            <a:endParaRPr lang="ru-RU" sz="4500" dirty="0"/>
          </a:p>
          <a:p>
            <a:pPr algn="just"/>
            <a:r>
              <a:rPr lang="ru-RU" sz="4900" dirty="0"/>
              <a:t>Не трогать, не подходить, не трясти и не передвигать предмет!</a:t>
            </a:r>
          </a:p>
          <a:p>
            <a:pPr algn="just"/>
            <a:r>
              <a:rPr lang="ru-RU" sz="4900" dirty="0"/>
              <a:t>Не курить, воздерживаться от использования средств радиосвязи, в том числе и мобильных, вблизи данного предмета.</a:t>
            </a:r>
          </a:p>
          <a:p>
            <a:pPr algn="just"/>
            <a:r>
              <a:rPr lang="ru-RU" sz="4900" dirty="0"/>
              <a:t>Информировать об этом с помощью любых доступных средств связи территориальный орган ФСБ, </a:t>
            </a:r>
            <a:r>
              <a:rPr lang="ru-RU" sz="4900" dirty="0" err="1"/>
              <a:t>Росгвардии</a:t>
            </a:r>
            <a:r>
              <a:rPr lang="ru-RU" sz="4900" dirty="0"/>
              <a:t>, МВД и МЧС России (только  ПП № 1235)</a:t>
            </a:r>
          </a:p>
          <a:p>
            <a:pPr algn="just"/>
            <a:r>
              <a:rPr lang="ru-RU" sz="4900" dirty="0"/>
              <a:t>Зафиксировать время и место обнаружения. Освободить от людей опасную зону в радиусе не меньше 100 м.</a:t>
            </a:r>
          </a:p>
          <a:p>
            <a:pPr algn="just"/>
            <a:r>
              <a:rPr lang="ru-RU" sz="4900" dirty="0"/>
              <a:t>По возможности обеспечить охрану возможного ВУ и опасной зоны. </a:t>
            </a:r>
          </a:p>
          <a:p>
            <a:pPr algn="just"/>
            <a:r>
              <a:rPr lang="ru-RU" sz="4900" dirty="0"/>
              <a:t>Необходимо обеспечить (помочь обеспечить) организованную эвакуацию людей с территории, прилегающей к опасной зоне.</a:t>
            </a:r>
          </a:p>
          <a:p>
            <a:pPr algn="just"/>
            <a:r>
              <a:rPr lang="ru-RU" sz="4900" dirty="0"/>
              <a:t>Дождаться прибытия представителей правоохранительных органов, указать место расположения подозрительного предмета, время и обстоятельство его обнаружения. </a:t>
            </a:r>
          </a:p>
          <a:p>
            <a:pPr algn="just"/>
            <a:r>
              <a:rPr lang="ru-RU" sz="4900" dirty="0"/>
              <a:t>Действовать по указаниям представителей правоохранительных органов.</a:t>
            </a:r>
          </a:p>
          <a:p>
            <a:pPr algn="just"/>
            <a:r>
              <a:rPr lang="ru-RU" sz="4900" dirty="0"/>
              <a:t>Не сообщать об угрозе взрыва никому, кроме тех, кому необходимо знать о случившемся, чтобы не создавать панику.</a:t>
            </a:r>
          </a:p>
          <a:p>
            <a:pPr algn="just"/>
            <a:r>
              <a:rPr lang="ru-RU" sz="4900" dirty="0"/>
              <a:t>Выделить необходимое количество персонала для осуществления осмотра объекта и проинструктировать его о правилах поведения (на что обращать внимание и как действовать при обнаружении опасного предмета или опасности).</a:t>
            </a:r>
          </a:p>
          <a:p>
            <a:pPr algn="just"/>
            <a:r>
              <a:rPr lang="ru-RU" sz="4900" dirty="0"/>
              <a:t>Быть готовым описать внешний вид предмета, похожего на взрывчатое устройство.</a:t>
            </a:r>
          </a:p>
          <a:p>
            <a:pPr algn="just"/>
            <a:r>
              <a:rPr lang="ru-RU" sz="4900" dirty="0"/>
              <a:t>При охране подозрительного предмета находиться, по возможности, за предметами, обеспечивающими защиту (угол здания, колонна, толстое дерево, автомашина и т.д.) и вести наблюдение.</a:t>
            </a:r>
          </a:p>
        </p:txBody>
      </p:sp>
    </p:spTree>
    <p:extLst>
      <p:ext uri="{BB962C8B-B14F-4D97-AF65-F5344CB8AC3E}">
        <p14:creationId xmlns:p14="http://schemas.microsoft.com/office/powerpoint/2010/main" val="4246878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500" dirty="0"/>
              <a:t>Порядок действий при угрозе взрыва бомбы  на территории или в помещениях объекта</a:t>
            </a:r>
            <a:br>
              <a:rPr lang="ru-RU" sz="2500" dirty="0"/>
            </a:br>
            <a:endParaRPr lang="ru-RU" sz="2500" dirty="0"/>
          </a:p>
        </p:txBody>
      </p:sp>
      <p:sp>
        <p:nvSpPr>
          <p:cNvPr id="3" name="Объект 2"/>
          <p:cNvSpPr>
            <a:spLocks noGrp="1"/>
          </p:cNvSpPr>
          <p:nvPr>
            <p:ph idx="1"/>
          </p:nvPr>
        </p:nvSpPr>
        <p:spPr/>
        <p:txBody>
          <a:bodyPr>
            <a:normAutofit fontScale="62500" lnSpcReduction="20000"/>
          </a:bodyPr>
          <a:lstStyle/>
          <a:p>
            <a:pPr marL="0" indent="0">
              <a:buNone/>
            </a:pPr>
            <a:r>
              <a:rPr lang="ru-RU" dirty="0"/>
              <a:t>Примерно в 20% случаев террористы заранее предупреждают о готовящемся взрыве. Иногда они звонят обычным сотрудникам. </a:t>
            </a:r>
          </a:p>
          <a:p>
            <a:pPr marL="0" indent="0">
              <a:buNone/>
            </a:pPr>
            <a:endParaRPr lang="ru-RU" dirty="0"/>
          </a:p>
          <a:p>
            <a:pPr marL="0" indent="0">
              <a:buNone/>
            </a:pPr>
            <a:r>
              <a:rPr lang="ru-RU" dirty="0"/>
              <a:t>Если к Вам поступил подобный звонок , ПОСТАРАЙТЕСЬ:</a:t>
            </a:r>
          </a:p>
          <a:p>
            <a:pPr marL="0" indent="0">
              <a:buNone/>
            </a:pPr>
            <a:r>
              <a:rPr lang="ru-RU" dirty="0"/>
              <a:t>1. Получить максимум информации о времени и месте взрыва.</a:t>
            </a:r>
          </a:p>
          <a:p>
            <a:pPr marL="0" indent="0">
              <a:buNone/>
            </a:pPr>
            <a:r>
              <a:rPr lang="ru-RU" dirty="0"/>
              <a:t>2. Записать все, что Вам говорит представитель террористов — не полагайтесь на свою память.</a:t>
            </a:r>
          </a:p>
          <a:p>
            <a:pPr marL="0" indent="0">
              <a:buNone/>
            </a:pPr>
            <a:r>
              <a:rPr lang="ru-RU" dirty="0"/>
              <a:t>3. Как можно дольше удерживать звонящего на линии — это поможет спецслужбам идентифицировать телефонный аппарат, с которого был совершен этот звонок.</a:t>
            </a:r>
          </a:p>
          <a:p>
            <a:pPr marL="0" indent="0">
              <a:buNone/>
            </a:pPr>
            <a:endParaRPr lang="ru-RU" dirty="0"/>
          </a:p>
          <a:p>
            <a:pPr marL="0" indent="0">
              <a:buNone/>
            </a:pPr>
            <a:r>
              <a:rPr lang="ru-RU" dirty="0"/>
              <a:t>ВАЖНО! </a:t>
            </a:r>
          </a:p>
          <a:p>
            <a:pPr marL="0" indent="0">
              <a:buNone/>
            </a:pPr>
            <a:r>
              <a:rPr lang="ru-RU" dirty="0"/>
              <a:t> - Во время эвакуации старайтесь держаться подальше от окон.</a:t>
            </a:r>
          </a:p>
          <a:p>
            <a:pPr marL="0" indent="0">
              <a:buNone/>
            </a:pPr>
            <a:r>
              <a:rPr lang="ru-RU" dirty="0"/>
              <a:t>- Не толпитесь перед эвакуированным зданием — освободите место для подъезда машин полиции, пожарных и т.д. </a:t>
            </a:r>
          </a:p>
          <a:p>
            <a:pPr marL="0" indent="0">
              <a:buNone/>
            </a:pPr>
            <a:endParaRPr lang="ru-RU" dirty="0"/>
          </a:p>
        </p:txBody>
      </p:sp>
    </p:spTree>
    <p:extLst>
      <p:ext uri="{BB962C8B-B14F-4D97-AF65-F5344CB8AC3E}">
        <p14:creationId xmlns:p14="http://schemas.microsoft.com/office/powerpoint/2010/main" val="3128522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3841EAE-92C6-4611-AEDF-DB3DA4A286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511" y="125633"/>
            <a:ext cx="8808977" cy="6606733"/>
          </a:xfrm>
        </p:spPr>
      </p:pic>
    </p:spTree>
    <p:extLst>
      <p:ext uri="{BB962C8B-B14F-4D97-AF65-F5344CB8AC3E}">
        <p14:creationId xmlns:p14="http://schemas.microsoft.com/office/powerpoint/2010/main" val="3530176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0DA3C2A-1E9C-4D87-8A2C-D25DAAA30C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514" y="147365"/>
            <a:ext cx="8311950" cy="6233963"/>
          </a:xfrm>
        </p:spPr>
      </p:pic>
    </p:spTree>
    <p:extLst>
      <p:ext uri="{BB962C8B-B14F-4D97-AF65-F5344CB8AC3E}">
        <p14:creationId xmlns:p14="http://schemas.microsoft.com/office/powerpoint/2010/main" val="1551807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idx="1"/>
          </p:nvPr>
        </p:nvSpPr>
        <p:spPr>
          <a:xfrm>
            <a:off x="457200" y="476672"/>
            <a:ext cx="8229600" cy="6120680"/>
          </a:xfrm>
        </p:spPr>
        <p:txBody>
          <a:bodyPr>
            <a:noAutofit/>
          </a:bodyPr>
          <a:lstStyle/>
          <a:p>
            <a:pPr algn="just"/>
            <a:r>
              <a:rPr lang="ru-RU" sz="1400" b="1" u="sng" dirty="0"/>
              <a:t>Если взрыв все же произошел, необходимо:</a:t>
            </a:r>
            <a:endParaRPr lang="ru-RU" sz="1400" dirty="0"/>
          </a:p>
          <a:p>
            <a:pPr marL="171450" indent="-171450" algn="just">
              <a:buFont typeface="Arial" pitchFamily="34" charset="0"/>
              <a:buChar char="•"/>
            </a:pPr>
            <a:r>
              <a:rPr lang="ru-RU" sz="1400" dirty="0"/>
              <a:t>Упасть на пол, закрыв голову руками и поджав под себя ноги.</a:t>
            </a:r>
          </a:p>
          <a:p>
            <a:pPr marL="171450" indent="-171450" algn="just">
              <a:buFont typeface="Arial" pitchFamily="34" charset="0"/>
              <a:buChar char="•"/>
            </a:pPr>
            <a:r>
              <a:rPr lang="ru-RU" sz="1400" dirty="0"/>
              <a:t>Если сразу после взрыва начали качаться шкафы, с них стали падать книги, папки и т.д. ни в коем случае не пытайтесь удержать их — спрячьтесь под стол и переждите несколько минут.</a:t>
            </a:r>
          </a:p>
          <a:p>
            <a:pPr marL="171450" indent="-171450" algn="just">
              <a:buFont typeface="Arial" pitchFamily="34" charset="0"/>
              <a:buChar char="•"/>
            </a:pPr>
            <a:r>
              <a:rPr lang="ru-RU" sz="1400" dirty="0"/>
              <a:t>Как можно скорее покинуть это здание и помещение.</a:t>
            </a:r>
          </a:p>
          <a:p>
            <a:pPr marL="171450" indent="-171450" algn="just">
              <a:buFont typeface="Arial" pitchFamily="34" charset="0"/>
              <a:buChar char="•"/>
            </a:pPr>
            <a:r>
              <a:rPr lang="ru-RU" sz="1400" dirty="0"/>
              <a:t>НЕ пользуйтесь лифтами. </a:t>
            </a:r>
          </a:p>
          <a:p>
            <a:pPr algn="just"/>
            <a:r>
              <a:rPr lang="ru-RU" sz="1400" b="1" u="sng" dirty="0"/>
              <a:t>Как вести себя при завале:</a:t>
            </a:r>
            <a:endParaRPr lang="ru-RU" sz="1400" dirty="0"/>
          </a:p>
          <a:p>
            <a:pPr marL="171450" indent="-171450" algn="just">
              <a:buFont typeface="Wingdings" pitchFamily="2" charset="2"/>
              <a:buChar char="ü"/>
            </a:pPr>
            <a:r>
              <a:rPr lang="ru-RU" sz="1400" dirty="0"/>
              <a:t>Если человек оказывается под обломками, то и здесь главное для него – обуздать страх, не пасть духом. Надо верить, что помощь придет обязательно, и в ожидании помощи постараться привлечь внимание спасателей стуком, криком. Но силы расходовать экономно.</a:t>
            </a:r>
          </a:p>
          <a:p>
            <a:pPr marL="171450" indent="-171450" algn="just">
              <a:buFont typeface="Wingdings" pitchFamily="2" charset="2"/>
              <a:buChar char="ü"/>
            </a:pPr>
            <a:r>
              <a:rPr lang="ru-RU" sz="1400" dirty="0"/>
              <a:t>Убедитесь в том, что вы не получили серьезных травм.</a:t>
            </a:r>
          </a:p>
          <a:p>
            <a:pPr marL="171450" indent="-171450" algn="just">
              <a:buFont typeface="Wingdings" pitchFamily="2" charset="2"/>
              <a:buChar char="ü"/>
            </a:pPr>
            <a:r>
              <a:rPr lang="ru-RU" sz="1400" dirty="0"/>
              <a:t>Успокойтесь и прежде чем предпринимать какие-либо действия, внимательно осмотритесь.</a:t>
            </a:r>
          </a:p>
          <a:p>
            <a:pPr marL="171450" indent="-171450" algn="just">
              <a:buFont typeface="Wingdings" pitchFamily="2" charset="2"/>
              <a:buChar char="ü"/>
            </a:pPr>
            <a:r>
              <a:rPr lang="ru-RU" sz="1400" dirty="0"/>
              <a:t>Постарайтесь по возможности оказать первую помощь другим пострадавшим.</a:t>
            </a:r>
          </a:p>
          <a:p>
            <a:pPr marL="171450" indent="-171450" algn="just">
              <a:buFont typeface="Wingdings" pitchFamily="2" charset="2"/>
              <a:buChar char="ü"/>
            </a:pPr>
            <a:r>
              <a:rPr lang="ru-RU" sz="1400" dirty="0"/>
              <a:t>Помните о возможности новых взрывов, обвалов и разрушений и, не мешкая, спокойно покиньте опасное место.</a:t>
            </a:r>
          </a:p>
          <a:p>
            <a:pPr marL="171450" indent="-171450" algn="just">
              <a:buFont typeface="Wingdings" pitchFamily="2" charset="2"/>
              <a:buChar char="ü"/>
            </a:pPr>
            <a:r>
              <a:rPr lang="ru-RU" sz="1400" dirty="0"/>
              <a:t>Выполняйте все распоряжения спасателей после их прибытия на место происшествия.</a:t>
            </a:r>
          </a:p>
          <a:p>
            <a:pPr marL="171450" indent="-171450" algn="just">
              <a:buFont typeface="Wingdings" pitchFamily="2" charset="2"/>
              <a:buChar char="ü"/>
            </a:pPr>
            <a:r>
              <a:rPr lang="ru-RU" sz="1400" dirty="0"/>
              <a:t>Не старайтесь самостоятельно выбраться.</a:t>
            </a:r>
          </a:p>
          <a:p>
            <a:pPr marL="171450" indent="-171450" algn="just">
              <a:buFont typeface="Wingdings" pitchFamily="2" charset="2"/>
              <a:buChar char="ü"/>
            </a:pPr>
            <a:r>
              <a:rPr lang="ru-RU" sz="1400" dirty="0"/>
              <a:t>Постарайтесь укрепить «потолок» находящимися рядом обломками мебели и здания.</a:t>
            </a:r>
          </a:p>
          <a:p>
            <a:pPr marL="171450" indent="-171450" algn="just">
              <a:buFont typeface="Wingdings" pitchFamily="2" charset="2"/>
              <a:buChar char="ü"/>
            </a:pPr>
            <a:r>
              <a:rPr lang="ru-RU" sz="1400" dirty="0"/>
              <a:t>Отодвиньте от себя острые предметы.</a:t>
            </a:r>
          </a:p>
          <a:p>
            <a:pPr marL="171450" indent="-171450" algn="just">
              <a:buFont typeface="Wingdings" pitchFamily="2" charset="2"/>
              <a:buChar char="ü"/>
            </a:pPr>
            <a:r>
              <a:rPr lang="ru-RU" sz="1400" dirty="0"/>
              <a:t>Если у вас есть мобильный телефон – позвоните спасателям по телефону «02» или «112».</a:t>
            </a:r>
          </a:p>
          <a:p>
            <a:pPr marL="171450" indent="-171450" algn="just">
              <a:buFont typeface="Wingdings" pitchFamily="2" charset="2"/>
              <a:buChar char="ü"/>
            </a:pPr>
            <a:r>
              <a:rPr lang="ru-RU" sz="1400" dirty="0"/>
              <a:t>Закройте нос и рот носовым платком и одеждой, по возможности намоченными.</a:t>
            </a:r>
          </a:p>
          <a:p>
            <a:pPr marL="171450" indent="-171450" algn="just">
              <a:buFont typeface="Wingdings" pitchFamily="2" charset="2"/>
              <a:buChar char="ü"/>
            </a:pPr>
            <a:r>
              <a:rPr lang="ru-RU" sz="1400" dirty="0"/>
              <a:t>Стучите с целью привлечения внимания спасателей, лучше по трубам.</a:t>
            </a:r>
          </a:p>
          <a:p>
            <a:pPr marL="171450" indent="-171450" algn="just">
              <a:buFont typeface="Wingdings" pitchFamily="2" charset="2"/>
              <a:buChar char="ü"/>
            </a:pPr>
            <a:r>
              <a:rPr lang="ru-RU" sz="1400" dirty="0"/>
              <a:t>Кричите только тогда, когда услышали голоса спасателей – иначе есть риск задохнуться от пыли.</a:t>
            </a:r>
          </a:p>
          <a:p>
            <a:pPr marL="171450" indent="-171450" algn="just">
              <a:buFont typeface="Wingdings" pitchFamily="2" charset="2"/>
              <a:buChar char="ü"/>
            </a:pPr>
            <a:r>
              <a:rPr lang="ru-RU" sz="1400" dirty="0"/>
              <a:t>Ни в коем случае не разжигайте огонь. Если у вас есть вода, пейте как можно больше.</a:t>
            </a:r>
          </a:p>
          <a:p>
            <a:pPr marL="171450" indent="-171450" algn="just">
              <a:buFont typeface="Wingdings" pitchFamily="2" charset="2"/>
              <a:buChar char="ü"/>
            </a:pPr>
            <a:endParaRPr lang="ru-RU" sz="1400" dirty="0">
              <a:solidFill>
                <a:schemeClr val="tx1"/>
              </a:solidFill>
            </a:endParaRPr>
          </a:p>
        </p:txBody>
      </p:sp>
    </p:spTree>
    <p:extLst>
      <p:ext uri="{BB962C8B-B14F-4D97-AF65-F5344CB8AC3E}">
        <p14:creationId xmlns:p14="http://schemas.microsoft.com/office/powerpoint/2010/main" val="2289343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43372" y="-1860"/>
            <a:ext cx="8280920" cy="1584176"/>
          </a:xfrm>
        </p:spPr>
        <p:txBody>
          <a:bodyPr/>
          <a:lstStyle/>
          <a:p>
            <a:pPr>
              <a:lnSpc>
                <a:spcPct val="100000"/>
              </a:lnSpc>
            </a:pPr>
            <a:r>
              <a:rPr lang="ru-RU" altLang="ru-RU" sz="3200" b="1" dirty="0">
                <a:solidFill>
                  <a:schemeClr val="accent3"/>
                </a:solidFill>
              </a:rPr>
              <a:t>Общие принципы общения с пострадавшими:</a:t>
            </a:r>
            <a:endParaRPr lang="ru-RU" sz="5000" dirty="0">
              <a:solidFill>
                <a:schemeClr val="accent3"/>
              </a:solidFill>
            </a:endParaRPr>
          </a:p>
        </p:txBody>
      </p:sp>
      <p:sp>
        <p:nvSpPr>
          <p:cNvPr id="3" name="Объект 2"/>
          <p:cNvSpPr>
            <a:spLocks noGrp="1"/>
          </p:cNvSpPr>
          <p:nvPr>
            <p:ph idx="1"/>
          </p:nvPr>
        </p:nvSpPr>
        <p:spPr>
          <a:xfrm>
            <a:off x="590228" y="1268760"/>
            <a:ext cx="8034064" cy="5157192"/>
          </a:xfrm>
        </p:spPr>
        <p:txBody>
          <a:bodyPr>
            <a:normAutofit fontScale="77500" lnSpcReduction="20000"/>
          </a:bodyPr>
          <a:lstStyle/>
          <a:p>
            <a:pPr lvl="0" algn="just">
              <a:lnSpc>
                <a:spcPct val="115000"/>
              </a:lnSpc>
              <a:buSzPts val="1000"/>
              <a:buFont typeface="Symbol"/>
              <a:buChar char=""/>
              <a:tabLst>
                <a:tab pos="457200" algn="l"/>
              </a:tabLst>
            </a:pPr>
            <a:r>
              <a:rPr lang="ru-RU" sz="3000" dirty="0">
                <a:latin typeface="Times New Roman"/>
                <a:ea typeface="Times New Roman"/>
                <a:cs typeface="Times New Roman"/>
              </a:rPr>
              <a:t>При работе в зоне ЧС необходимо давать людям короткие, четкие команды в побудительном наклонении. Например: «Встань…», «Выпей воды…» </a:t>
            </a:r>
            <a:endParaRPr lang="ru-RU" sz="3000" dirty="0">
              <a:ea typeface="Calibri"/>
              <a:cs typeface="Times New Roman"/>
            </a:endParaRPr>
          </a:p>
          <a:p>
            <a:pPr lvl="0" algn="just">
              <a:lnSpc>
                <a:spcPct val="115000"/>
              </a:lnSpc>
              <a:buSzPts val="1000"/>
              <a:buFont typeface="Symbol"/>
              <a:buChar char=""/>
              <a:tabLst>
                <a:tab pos="457200" algn="l"/>
              </a:tabLst>
            </a:pPr>
            <a:r>
              <a:rPr lang="ru-RU" sz="3000" dirty="0">
                <a:latin typeface="Times New Roman"/>
                <a:ea typeface="Times New Roman"/>
                <a:cs typeface="Times New Roman"/>
              </a:rPr>
              <a:t>Не должно быть сложных предложений, сложно построенных словесных оборотов в речи, например: «Извините, пожалуйста …. Не могли бы Вы…». </a:t>
            </a:r>
            <a:endParaRPr lang="ru-RU" sz="3000" dirty="0">
              <a:ea typeface="Calibri"/>
              <a:cs typeface="Times New Roman"/>
            </a:endParaRPr>
          </a:p>
          <a:p>
            <a:pPr lvl="0" algn="just">
              <a:lnSpc>
                <a:spcPct val="115000"/>
              </a:lnSpc>
              <a:buSzPts val="1000"/>
              <a:buFont typeface="Symbol"/>
              <a:buChar char=""/>
              <a:tabLst>
                <a:tab pos="457200" algn="l"/>
              </a:tabLst>
            </a:pPr>
            <a:r>
              <a:rPr lang="ru-RU" sz="3000" dirty="0">
                <a:latin typeface="Times New Roman"/>
                <a:ea typeface="Times New Roman"/>
                <a:cs typeface="Times New Roman"/>
              </a:rPr>
              <a:t>Избегайте в речи употребления частицы «не». </a:t>
            </a:r>
            <a:endParaRPr lang="ru-RU" sz="3000" dirty="0">
              <a:ea typeface="Calibri"/>
              <a:cs typeface="Times New Roman"/>
            </a:endParaRPr>
          </a:p>
          <a:p>
            <a:pPr lvl="0" algn="just">
              <a:lnSpc>
                <a:spcPct val="115000"/>
              </a:lnSpc>
              <a:buSzPts val="1000"/>
              <a:buFont typeface="Symbol"/>
              <a:buChar char=""/>
              <a:tabLst>
                <a:tab pos="457200" algn="l"/>
              </a:tabLst>
            </a:pPr>
            <a:r>
              <a:rPr lang="ru-RU" sz="3000" dirty="0">
                <a:latin typeface="Times New Roman"/>
                <a:ea typeface="Times New Roman"/>
                <a:cs typeface="Times New Roman"/>
              </a:rPr>
              <a:t>В вашем голосе не должны звучать неуверенность, сомнение, а тем более паника. </a:t>
            </a:r>
            <a:endParaRPr lang="ru-RU" sz="3000" dirty="0">
              <a:ea typeface="Calibri"/>
              <a:cs typeface="Times New Roman"/>
            </a:endParaRPr>
          </a:p>
          <a:p>
            <a:pPr lvl="0" algn="just">
              <a:lnSpc>
                <a:spcPct val="115000"/>
              </a:lnSpc>
              <a:buSzPts val="1000"/>
              <a:buFont typeface="Symbol"/>
              <a:buChar char=""/>
              <a:tabLst>
                <a:tab pos="457200" algn="l"/>
              </a:tabLst>
            </a:pPr>
            <a:r>
              <a:rPr lang="ru-RU" sz="3000" dirty="0">
                <a:latin typeface="Times New Roman"/>
                <a:ea typeface="Times New Roman"/>
                <a:cs typeface="Times New Roman"/>
              </a:rPr>
              <a:t>Речь должна быть плавная (не рубленная по слогам), медленная с элементами внушения: «Ты не один, помощь пришла! «Слушай меня!», «Надо жить!»  </a:t>
            </a:r>
            <a:endParaRPr lang="ru-RU" sz="3000" dirty="0">
              <a:ea typeface="Calibri"/>
              <a:cs typeface="Times New Roman"/>
            </a:endParaRPr>
          </a:p>
          <a:p>
            <a:pPr marL="0" lvl="0" indent="0" algn="ctr">
              <a:lnSpc>
                <a:spcPct val="115000"/>
              </a:lnSpc>
              <a:buSzPts val="1000"/>
              <a:buNone/>
              <a:tabLst>
                <a:tab pos="457200" algn="l"/>
              </a:tabLst>
            </a:pPr>
            <a:r>
              <a:rPr lang="ru-RU" sz="3000" b="1" u="sng" dirty="0">
                <a:solidFill>
                  <a:srgbClr val="FF0000"/>
                </a:solidFill>
                <a:latin typeface="Times New Roman"/>
                <a:ea typeface="Times New Roman"/>
                <a:cs typeface="Times New Roman"/>
              </a:rPr>
              <a:t>Запрет на фразу: «Все будет хорошо»! </a:t>
            </a:r>
            <a:endParaRPr lang="ru-RU" sz="3000" b="1" u="sng" dirty="0">
              <a:solidFill>
                <a:srgbClr val="FF0000"/>
              </a:solidFill>
              <a:ea typeface="Calibri"/>
              <a:cs typeface="Times New Roman"/>
            </a:endParaRPr>
          </a:p>
          <a:p>
            <a:pPr lvl="0" indent="0" algn="just">
              <a:lnSpc>
                <a:spcPct val="115000"/>
              </a:lnSpc>
              <a:buClr>
                <a:srgbClr val="31B6FD"/>
              </a:buClr>
              <a:buNone/>
            </a:pPr>
            <a:endParaRPr lang="ru-RU" sz="3000" dirty="0"/>
          </a:p>
        </p:txBody>
      </p:sp>
    </p:spTree>
    <p:extLst>
      <p:ext uri="{BB962C8B-B14F-4D97-AF65-F5344CB8AC3E}">
        <p14:creationId xmlns:p14="http://schemas.microsoft.com/office/powerpoint/2010/main" val="1981751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Безопасное расстояние</a:t>
            </a:r>
          </a:p>
        </p:txBody>
      </p:sp>
      <p:sp>
        <p:nvSpPr>
          <p:cNvPr id="3" name="Объект 2"/>
          <p:cNvSpPr>
            <a:spLocks noGrp="1"/>
          </p:cNvSpPr>
          <p:nvPr>
            <p:ph idx="1"/>
          </p:nvPr>
        </p:nvSpPr>
        <p:spPr/>
        <p:txBody>
          <a:bodyPr>
            <a:normAutofit fontScale="77500" lnSpcReduction="20000"/>
          </a:bodyPr>
          <a:lstStyle/>
          <a:p>
            <a:r>
              <a:rPr lang="ru-RU" dirty="0"/>
              <a:t>1. Граната РГД-5 – 50 метров </a:t>
            </a:r>
          </a:p>
          <a:p>
            <a:r>
              <a:rPr lang="ru-RU" dirty="0"/>
              <a:t>2. Граната Ф-1 – 200 метров </a:t>
            </a:r>
          </a:p>
          <a:p>
            <a:r>
              <a:rPr lang="ru-RU" dirty="0"/>
              <a:t>3. Тротиловая шашка массой 200 граммов – 45 метров </a:t>
            </a:r>
          </a:p>
          <a:p>
            <a:r>
              <a:rPr lang="ru-RU" dirty="0"/>
              <a:t>4. Тротиловая шашка массой 400 граммов – 55 метров </a:t>
            </a:r>
          </a:p>
          <a:p>
            <a:r>
              <a:rPr lang="ru-RU" dirty="0"/>
              <a:t>5. Пивная банка 0,33 литра – 60 метров </a:t>
            </a:r>
          </a:p>
          <a:p>
            <a:r>
              <a:rPr lang="ru-RU" dirty="0"/>
              <a:t>7. Чемодан (кейс) – 230 метров </a:t>
            </a:r>
          </a:p>
          <a:p>
            <a:r>
              <a:rPr lang="ru-RU" dirty="0"/>
              <a:t>8. Дорожный чемодан – 350 метров </a:t>
            </a:r>
          </a:p>
          <a:p>
            <a:r>
              <a:rPr lang="ru-RU" dirty="0"/>
              <a:t>9. Автомобиль типа «Жигули» – 460 метров </a:t>
            </a:r>
          </a:p>
          <a:p>
            <a:r>
              <a:rPr lang="ru-RU" dirty="0"/>
              <a:t>10. Автомобиль типа «Волга» – 580 метров </a:t>
            </a:r>
          </a:p>
          <a:p>
            <a:r>
              <a:rPr lang="ru-RU" dirty="0"/>
              <a:t>11. Микроавтобус – 920 метров </a:t>
            </a:r>
          </a:p>
          <a:p>
            <a:r>
              <a:rPr lang="ru-RU" dirty="0"/>
              <a:t>12. Грузовая автомашина (фургон) – 1240 метров </a:t>
            </a:r>
          </a:p>
        </p:txBody>
      </p:sp>
    </p:spTree>
    <p:extLst>
      <p:ext uri="{BB962C8B-B14F-4D97-AF65-F5344CB8AC3E}">
        <p14:creationId xmlns:p14="http://schemas.microsoft.com/office/powerpoint/2010/main" val="3459295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43550" y="972328"/>
            <a:ext cx="1768810" cy="1232535"/>
          </a:xfrm>
        </p:spPr>
        <p:txBody>
          <a:bodyPr>
            <a:normAutofit fontScale="85000" lnSpcReduction="10000"/>
          </a:bodyPr>
          <a:lstStyle/>
          <a:p>
            <a:pPr marL="0" indent="0">
              <a:buNone/>
            </a:pPr>
            <a:r>
              <a:rPr lang="ru-RU" dirty="0"/>
              <a:t>РДГ-5 </a:t>
            </a:r>
          </a:p>
          <a:p>
            <a:pPr marL="0" indent="0">
              <a:buNone/>
            </a:pPr>
            <a:r>
              <a:rPr lang="ru-RU" dirty="0"/>
              <a:t> 50 метров</a:t>
            </a:r>
          </a:p>
        </p:txBody>
      </p:sp>
      <p:sp>
        <p:nvSpPr>
          <p:cNvPr id="4" name="AutoShape 2" descr="Граната РГД-5. Обзор, фото, характеристики, виде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stretch>
            <a:fillRect/>
          </a:stretch>
        </p:blipFill>
        <p:spPr>
          <a:xfrm>
            <a:off x="307975" y="332656"/>
            <a:ext cx="4579385" cy="2880320"/>
          </a:xfrm>
          <a:prstGeom prst="rect">
            <a:avLst/>
          </a:prstGeom>
        </p:spPr>
      </p:pic>
      <p:pic>
        <p:nvPicPr>
          <p:cNvPr id="6" name="Рисунок 5"/>
          <p:cNvPicPr>
            <a:picLocks noChangeAspect="1"/>
          </p:cNvPicPr>
          <p:nvPr/>
        </p:nvPicPr>
        <p:blipFill>
          <a:blip r:embed="rId3"/>
          <a:stretch>
            <a:fillRect/>
          </a:stretch>
        </p:blipFill>
        <p:spPr>
          <a:xfrm>
            <a:off x="971600" y="3717032"/>
            <a:ext cx="2592288" cy="2592288"/>
          </a:xfrm>
          <a:prstGeom prst="rect">
            <a:avLst/>
          </a:prstGeom>
        </p:spPr>
      </p:pic>
      <p:sp>
        <p:nvSpPr>
          <p:cNvPr id="7" name="Объект 2"/>
          <p:cNvSpPr txBox="1">
            <a:spLocks/>
          </p:cNvSpPr>
          <p:nvPr/>
        </p:nvSpPr>
        <p:spPr>
          <a:xfrm>
            <a:off x="5868144" y="4437112"/>
            <a:ext cx="2304256" cy="100811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dirty="0"/>
              <a:t>Ф1 – </a:t>
            </a:r>
          </a:p>
          <a:p>
            <a:pPr marL="0" indent="0">
              <a:buFont typeface="Arial" pitchFamily="34" charset="0"/>
              <a:buNone/>
            </a:pPr>
            <a:r>
              <a:rPr lang="ru-RU" dirty="0"/>
              <a:t>200 метров</a:t>
            </a:r>
          </a:p>
        </p:txBody>
      </p:sp>
    </p:spTree>
    <p:extLst>
      <p:ext uri="{BB962C8B-B14F-4D97-AF65-F5344CB8AC3E}">
        <p14:creationId xmlns:p14="http://schemas.microsoft.com/office/powerpoint/2010/main" val="130292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600" dirty="0"/>
              <a:t>Общая характеристика вероятных нарушителей на объекте  образования</a:t>
            </a:r>
          </a:p>
        </p:txBody>
      </p:sp>
      <p:sp>
        <p:nvSpPr>
          <p:cNvPr id="3" name="Объект 2"/>
          <p:cNvSpPr>
            <a:spLocks noGrp="1"/>
          </p:cNvSpPr>
          <p:nvPr>
            <p:ph idx="1"/>
          </p:nvPr>
        </p:nvSpPr>
        <p:spPr>
          <a:xfrm>
            <a:off x="457200" y="1600200"/>
            <a:ext cx="8229600" cy="4853136"/>
          </a:xfrm>
        </p:spPr>
        <p:txBody>
          <a:bodyPr>
            <a:normAutofit fontScale="47500" lnSpcReduction="20000"/>
          </a:bodyPr>
          <a:lstStyle/>
          <a:p>
            <a:pPr marL="0" indent="0" algn="just">
              <a:buNone/>
            </a:pPr>
            <a:r>
              <a:rPr lang="ru-RU" sz="3600" b="1" dirty="0"/>
              <a:t>Анализ зарегистрированных в 2017–2021 годах происшествий в учебных заведениях показал, что преступники при нападении на объект образования:</a:t>
            </a:r>
          </a:p>
          <a:p>
            <a:pPr algn="just"/>
            <a:r>
              <a:rPr lang="ru-RU" sz="3600" dirty="0"/>
              <a:t>использовали огнестрельное оружие и (или) самодельные взрывные устройства;</a:t>
            </a:r>
          </a:p>
          <a:p>
            <a:pPr algn="just"/>
            <a:r>
              <a:rPr lang="ru-RU" sz="3600" dirty="0"/>
              <a:t>действия носили заранее спланированный и организованный характер;</a:t>
            </a:r>
          </a:p>
          <a:p>
            <a:pPr algn="just"/>
            <a:r>
              <a:rPr lang="ru-RU" sz="3600" dirty="0"/>
              <a:t>преимущественно противоправные деяния совершали лица, связанные с данными образовательными организациями различными жизненными событиями (являлись их учащимися, выпускниками, а также имели друзей среди обучающихся), и обладавшие определенной информацией об охране учреждения, режиме его работы, внутреннем распорядке и расположении помещений;</a:t>
            </a:r>
          </a:p>
          <a:p>
            <a:pPr algn="just"/>
            <a:r>
              <a:rPr lang="ru-RU" sz="3600" dirty="0"/>
              <a:t>как правило, первоначальной целью потенциального преступника становилось лицо, непосредственно обеспечивающее охрану учебного заведения (сотрудник ЧОО, сторож, вахтер),  а затем – окружающие люди;</a:t>
            </a:r>
          </a:p>
          <a:p>
            <a:pPr algn="just"/>
            <a:r>
              <a:rPr lang="ru-RU" sz="3600" dirty="0"/>
              <a:t>при этом действия нападающего на объекте образования (на его территории) выглядели хаотично (беспорядочная, неприцельная стрельба по людям и имуществу учебного заведения);</a:t>
            </a:r>
          </a:p>
          <a:p>
            <a:pPr algn="just"/>
            <a:r>
              <a:rPr lang="ru-RU" sz="3600" dirty="0"/>
              <a:t>взрывное устройство проносилось на объект образования скрытно (открыто), размещалось и приводилось в действие в наиболее многолюдном месте объекта образования (столовая, раздевалка, спортивный зал и т.д.)</a:t>
            </a:r>
          </a:p>
          <a:p>
            <a:pPr marL="0" indent="0">
              <a:buNone/>
            </a:pPr>
            <a:endParaRPr lang="ru-RU" dirty="0"/>
          </a:p>
        </p:txBody>
      </p:sp>
    </p:spTree>
    <p:extLst>
      <p:ext uri="{BB962C8B-B14F-4D97-AF65-F5344CB8AC3E}">
        <p14:creationId xmlns:p14="http://schemas.microsoft.com/office/powerpoint/2010/main" val="1986197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Граната РГД-5. Обзор, фото, характеристики, виде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Тротил в шашка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76672"/>
            <a:ext cx="2857500" cy="2190750"/>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2"/>
          <p:cNvSpPr txBox="1">
            <a:spLocks/>
          </p:cNvSpPr>
          <p:nvPr/>
        </p:nvSpPr>
        <p:spPr>
          <a:xfrm>
            <a:off x="641811" y="5384420"/>
            <a:ext cx="2676064"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ru-RU" dirty="0"/>
          </a:p>
        </p:txBody>
      </p:sp>
      <p:sp>
        <p:nvSpPr>
          <p:cNvPr id="8" name="Прямоугольник 7"/>
          <p:cNvSpPr/>
          <p:nvPr/>
        </p:nvSpPr>
        <p:spPr>
          <a:xfrm>
            <a:off x="4422242" y="499382"/>
            <a:ext cx="2204834" cy="923330"/>
          </a:xfrm>
          <a:prstGeom prst="rect">
            <a:avLst/>
          </a:prstGeom>
        </p:spPr>
        <p:txBody>
          <a:bodyPr wrap="none">
            <a:spAutoFit/>
          </a:bodyPr>
          <a:lstStyle/>
          <a:p>
            <a:r>
              <a:rPr lang="ru-RU" dirty="0"/>
              <a:t>Тротиловая шашка </a:t>
            </a:r>
          </a:p>
          <a:p>
            <a:r>
              <a:rPr lang="ru-RU" dirty="0"/>
              <a:t>массой 200 граммов</a:t>
            </a:r>
          </a:p>
          <a:p>
            <a:r>
              <a:rPr lang="ru-RU" dirty="0"/>
              <a:t>- 45 метров</a:t>
            </a:r>
          </a:p>
        </p:txBody>
      </p:sp>
      <p:sp>
        <p:nvSpPr>
          <p:cNvPr id="10" name="Прямоугольник 9"/>
          <p:cNvSpPr/>
          <p:nvPr/>
        </p:nvSpPr>
        <p:spPr>
          <a:xfrm>
            <a:off x="4417725" y="3429000"/>
            <a:ext cx="2204834" cy="923330"/>
          </a:xfrm>
          <a:prstGeom prst="rect">
            <a:avLst/>
          </a:prstGeom>
        </p:spPr>
        <p:txBody>
          <a:bodyPr wrap="none">
            <a:spAutoFit/>
          </a:bodyPr>
          <a:lstStyle/>
          <a:p>
            <a:r>
              <a:rPr lang="ru-RU" dirty="0"/>
              <a:t>Тротиловая шашка </a:t>
            </a:r>
          </a:p>
          <a:p>
            <a:r>
              <a:rPr lang="ru-RU" dirty="0"/>
              <a:t>массой 400 граммов</a:t>
            </a:r>
          </a:p>
          <a:p>
            <a:r>
              <a:rPr lang="ru-RU" dirty="0"/>
              <a:t>- 55 метров</a:t>
            </a:r>
          </a:p>
        </p:txBody>
      </p:sp>
      <p:pic>
        <p:nvPicPr>
          <p:cNvPr id="1030" name="Picture 6" descr="Макеты тротиловых шашек (обновил) - Guns.ru Tal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7" y="3178195"/>
            <a:ext cx="2695575" cy="169545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 descr="Макеты тротиловых шашек (обнови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Рисунок 11"/>
          <p:cNvPicPr>
            <a:picLocks noChangeAspect="1"/>
          </p:cNvPicPr>
          <p:nvPr/>
        </p:nvPicPr>
        <p:blipFill>
          <a:blip r:embed="rId4"/>
          <a:stretch>
            <a:fillRect/>
          </a:stretch>
        </p:blipFill>
        <p:spPr>
          <a:xfrm>
            <a:off x="755576" y="5229200"/>
            <a:ext cx="1905000" cy="1428750"/>
          </a:xfrm>
          <a:prstGeom prst="rect">
            <a:avLst/>
          </a:prstGeom>
        </p:spPr>
      </p:pic>
      <p:pic>
        <p:nvPicPr>
          <p:cNvPr id="13" name="Рисунок 12"/>
          <p:cNvPicPr>
            <a:picLocks noChangeAspect="1"/>
          </p:cNvPicPr>
          <p:nvPr/>
        </p:nvPicPr>
        <p:blipFill>
          <a:blip r:embed="rId5"/>
          <a:stretch>
            <a:fillRect/>
          </a:stretch>
        </p:blipFill>
        <p:spPr>
          <a:xfrm>
            <a:off x="4139952" y="5342882"/>
            <a:ext cx="1364178" cy="1315068"/>
          </a:xfrm>
          <a:prstGeom prst="rect">
            <a:avLst/>
          </a:prstGeom>
        </p:spPr>
      </p:pic>
      <p:pic>
        <p:nvPicPr>
          <p:cNvPr id="14" name="Рисунок 13"/>
          <p:cNvPicPr>
            <a:picLocks noChangeAspect="1"/>
          </p:cNvPicPr>
          <p:nvPr/>
        </p:nvPicPr>
        <p:blipFill>
          <a:blip r:embed="rId6"/>
          <a:stretch>
            <a:fillRect/>
          </a:stretch>
        </p:blipFill>
        <p:spPr>
          <a:xfrm>
            <a:off x="6876256" y="5242403"/>
            <a:ext cx="1887396" cy="1415547"/>
          </a:xfrm>
          <a:prstGeom prst="rect">
            <a:avLst/>
          </a:prstGeom>
        </p:spPr>
      </p:pic>
    </p:spTree>
    <p:extLst>
      <p:ext uri="{BB962C8B-B14F-4D97-AF65-F5344CB8AC3E}">
        <p14:creationId xmlns:p14="http://schemas.microsoft.com/office/powerpoint/2010/main" val="2772063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Граната РГД-5. Обзор, фото, характеристики, виде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Объект 2"/>
          <p:cNvSpPr txBox="1">
            <a:spLocks/>
          </p:cNvSpPr>
          <p:nvPr/>
        </p:nvSpPr>
        <p:spPr>
          <a:xfrm>
            <a:off x="641811" y="5384420"/>
            <a:ext cx="2676064"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ru-RU" dirty="0"/>
          </a:p>
        </p:txBody>
      </p:sp>
      <p:sp>
        <p:nvSpPr>
          <p:cNvPr id="8" name="Прямоугольник 7"/>
          <p:cNvSpPr/>
          <p:nvPr/>
        </p:nvSpPr>
        <p:spPr>
          <a:xfrm>
            <a:off x="3619994" y="5376602"/>
            <a:ext cx="1573636" cy="646331"/>
          </a:xfrm>
          <a:prstGeom prst="rect">
            <a:avLst/>
          </a:prstGeom>
        </p:spPr>
        <p:txBody>
          <a:bodyPr wrap="none">
            <a:spAutoFit/>
          </a:bodyPr>
          <a:lstStyle/>
          <a:p>
            <a:r>
              <a:rPr lang="ru-RU" dirty="0"/>
              <a:t>Чемодан-кейс</a:t>
            </a:r>
          </a:p>
          <a:p>
            <a:r>
              <a:rPr lang="ru-RU" dirty="0"/>
              <a:t> - 230 метров</a:t>
            </a:r>
          </a:p>
        </p:txBody>
      </p:sp>
      <p:sp>
        <p:nvSpPr>
          <p:cNvPr id="10" name="Прямоугольник 9"/>
          <p:cNvSpPr/>
          <p:nvPr/>
        </p:nvSpPr>
        <p:spPr>
          <a:xfrm>
            <a:off x="611921" y="3362748"/>
            <a:ext cx="2106474" cy="646331"/>
          </a:xfrm>
          <a:prstGeom prst="rect">
            <a:avLst/>
          </a:prstGeom>
        </p:spPr>
        <p:txBody>
          <a:bodyPr wrap="none">
            <a:spAutoFit/>
          </a:bodyPr>
          <a:lstStyle/>
          <a:p>
            <a:r>
              <a:rPr lang="ru-RU" dirty="0"/>
              <a:t>Пивная банка 033 л</a:t>
            </a:r>
          </a:p>
          <a:p>
            <a:r>
              <a:rPr lang="ru-RU" dirty="0"/>
              <a:t>- 60 метров</a:t>
            </a:r>
          </a:p>
        </p:txBody>
      </p:sp>
      <p:sp>
        <p:nvSpPr>
          <p:cNvPr id="11" name="AutoShape 2" descr="Макеты тротиловых шашек (обнови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 name="Рисунок 1"/>
          <p:cNvPicPr>
            <a:picLocks noChangeAspect="1"/>
          </p:cNvPicPr>
          <p:nvPr/>
        </p:nvPicPr>
        <p:blipFill>
          <a:blip r:embed="rId2"/>
          <a:stretch>
            <a:fillRect/>
          </a:stretch>
        </p:blipFill>
        <p:spPr>
          <a:xfrm>
            <a:off x="307975" y="465138"/>
            <a:ext cx="2410420" cy="2410420"/>
          </a:xfrm>
          <a:prstGeom prst="rect">
            <a:avLst/>
          </a:prstGeom>
        </p:spPr>
      </p:pic>
      <p:pic>
        <p:nvPicPr>
          <p:cNvPr id="3" name="Рисунок 2"/>
          <p:cNvPicPr>
            <a:picLocks noChangeAspect="1"/>
          </p:cNvPicPr>
          <p:nvPr/>
        </p:nvPicPr>
        <p:blipFill>
          <a:blip r:embed="rId3"/>
          <a:stretch>
            <a:fillRect/>
          </a:stretch>
        </p:blipFill>
        <p:spPr>
          <a:xfrm>
            <a:off x="827821" y="4715028"/>
            <a:ext cx="1674673" cy="1674673"/>
          </a:xfrm>
          <a:prstGeom prst="rect">
            <a:avLst/>
          </a:prstGeom>
        </p:spPr>
      </p:pic>
      <p:pic>
        <p:nvPicPr>
          <p:cNvPr id="5" name="Рисунок 4"/>
          <p:cNvPicPr>
            <a:picLocks noChangeAspect="1"/>
          </p:cNvPicPr>
          <p:nvPr/>
        </p:nvPicPr>
        <p:blipFill>
          <a:blip r:embed="rId4"/>
          <a:stretch>
            <a:fillRect/>
          </a:stretch>
        </p:blipFill>
        <p:spPr>
          <a:xfrm>
            <a:off x="5219510" y="312738"/>
            <a:ext cx="2952328" cy="2952328"/>
          </a:xfrm>
          <a:prstGeom prst="rect">
            <a:avLst/>
          </a:prstGeom>
        </p:spPr>
      </p:pic>
      <p:sp>
        <p:nvSpPr>
          <p:cNvPr id="15" name="Прямоугольник 14"/>
          <p:cNvSpPr/>
          <p:nvPr/>
        </p:nvSpPr>
        <p:spPr>
          <a:xfrm>
            <a:off x="5587486" y="3390014"/>
            <a:ext cx="2216376" cy="646331"/>
          </a:xfrm>
          <a:prstGeom prst="rect">
            <a:avLst/>
          </a:prstGeom>
        </p:spPr>
        <p:txBody>
          <a:bodyPr wrap="none">
            <a:spAutoFit/>
          </a:bodyPr>
          <a:lstStyle/>
          <a:p>
            <a:r>
              <a:rPr lang="ru-RU" dirty="0"/>
              <a:t>Чемодан дорожный </a:t>
            </a:r>
          </a:p>
          <a:p>
            <a:r>
              <a:rPr lang="ru-RU" dirty="0"/>
              <a:t>- 350 метров</a:t>
            </a:r>
          </a:p>
        </p:txBody>
      </p:sp>
    </p:spTree>
    <p:extLst>
      <p:ext uri="{BB962C8B-B14F-4D97-AF65-F5344CB8AC3E}">
        <p14:creationId xmlns:p14="http://schemas.microsoft.com/office/powerpoint/2010/main" val="2920332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2276872"/>
            <a:ext cx="2304256" cy="462781"/>
          </a:xfrm>
        </p:spPr>
        <p:txBody>
          <a:bodyPr>
            <a:normAutofit fontScale="40000" lnSpcReduction="20000"/>
          </a:bodyPr>
          <a:lstStyle/>
          <a:p>
            <a:pPr marL="0" indent="0">
              <a:buNone/>
            </a:pPr>
            <a:r>
              <a:rPr lang="ru-RU" dirty="0"/>
              <a:t>Автомобиль типа «Жигули» </a:t>
            </a:r>
          </a:p>
          <a:p>
            <a:pPr marL="0" indent="0">
              <a:buNone/>
            </a:pPr>
            <a:r>
              <a:rPr lang="ru-RU" dirty="0"/>
              <a:t>– 460 метров </a:t>
            </a:r>
          </a:p>
          <a:p>
            <a:endParaRPr lang="ru-RU" dirty="0"/>
          </a:p>
        </p:txBody>
      </p:sp>
      <p:sp>
        <p:nvSpPr>
          <p:cNvPr id="4" name="Объект 2"/>
          <p:cNvSpPr txBox="1">
            <a:spLocks/>
          </p:cNvSpPr>
          <p:nvPr/>
        </p:nvSpPr>
        <p:spPr>
          <a:xfrm>
            <a:off x="5724128" y="5445224"/>
            <a:ext cx="2868939"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600" dirty="0"/>
              <a:t>Грузовая автомашина (фургон) </a:t>
            </a:r>
          </a:p>
          <a:p>
            <a:pPr marL="0" indent="0">
              <a:buNone/>
            </a:pPr>
            <a:r>
              <a:rPr lang="ru-RU" sz="1600" dirty="0"/>
              <a:t>– 1240 метров </a:t>
            </a:r>
          </a:p>
          <a:p>
            <a:endParaRPr lang="ru-RU" dirty="0"/>
          </a:p>
        </p:txBody>
      </p:sp>
      <p:sp>
        <p:nvSpPr>
          <p:cNvPr id="5" name="Объект 2"/>
          <p:cNvSpPr txBox="1">
            <a:spLocks/>
          </p:cNvSpPr>
          <p:nvPr/>
        </p:nvSpPr>
        <p:spPr>
          <a:xfrm>
            <a:off x="899592" y="5445224"/>
            <a:ext cx="1584176" cy="8006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500" dirty="0"/>
              <a:t>Микроавтобус </a:t>
            </a:r>
          </a:p>
          <a:p>
            <a:pPr marL="0" indent="0">
              <a:buNone/>
            </a:pPr>
            <a:r>
              <a:rPr lang="ru-RU" sz="1500" dirty="0"/>
              <a:t>– 920 метров </a:t>
            </a:r>
          </a:p>
        </p:txBody>
      </p:sp>
      <p:sp>
        <p:nvSpPr>
          <p:cNvPr id="6" name="Объект 2"/>
          <p:cNvSpPr txBox="1">
            <a:spLocks/>
          </p:cNvSpPr>
          <p:nvPr/>
        </p:nvSpPr>
        <p:spPr>
          <a:xfrm>
            <a:off x="5852707" y="2397615"/>
            <a:ext cx="2391701" cy="6840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300" dirty="0"/>
              <a:t>Автомобиль типа «Волга» </a:t>
            </a:r>
          </a:p>
          <a:p>
            <a:pPr marL="0" indent="0">
              <a:buNone/>
            </a:pPr>
            <a:r>
              <a:rPr lang="ru-RU" sz="1300" dirty="0"/>
              <a:t>– 580 метров </a:t>
            </a:r>
          </a:p>
        </p:txBody>
      </p:sp>
      <p:pic>
        <p:nvPicPr>
          <p:cNvPr id="3074" name="Picture 2" descr="ГАЗ 31105 Волга 2003, 2004, 2005, 2006, 2007, седан, 1 поколение  технические характеристики и комплек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2094" y="404664"/>
            <a:ext cx="249627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3"/>
          <a:stretch>
            <a:fillRect/>
          </a:stretch>
        </p:blipFill>
        <p:spPr>
          <a:xfrm>
            <a:off x="517054" y="3597374"/>
            <a:ext cx="2466975" cy="1847850"/>
          </a:xfrm>
          <a:prstGeom prst="rect">
            <a:avLst/>
          </a:prstGeom>
        </p:spPr>
      </p:pic>
      <p:sp>
        <p:nvSpPr>
          <p:cNvPr id="10" name="AutoShape 4" descr="Новый грузовой автомобиль для бизнес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p:cNvPicPr>
            <a:picLocks noChangeAspect="1"/>
          </p:cNvPicPr>
          <p:nvPr/>
        </p:nvPicPr>
        <p:blipFill>
          <a:blip r:embed="rId4"/>
          <a:stretch>
            <a:fillRect/>
          </a:stretch>
        </p:blipFill>
        <p:spPr>
          <a:xfrm>
            <a:off x="5220072" y="3729211"/>
            <a:ext cx="3168352" cy="1584176"/>
          </a:xfrm>
          <a:prstGeom prst="rect">
            <a:avLst/>
          </a:prstGeom>
        </p:spPr>
      </p:pic>
      <p:pic>
        <p:nvPicPr>
          <p:cNvPr id="12" name="Рисунок 11"/>
          <p:cNvPicPr>
            <a:picLocks noChangeAspect="1"/>
          </p:cNvPicPr>
          <p:nvPr/>
        </p:nvPicPr>
        <p:blipFill>
          <a:blip r:embed="rId5"/>
          <a:stretch>
            <a:fillRect/>
          </a:stretch>
        </p:blipFill>
        <p:spPr>
          <a:xfrm>
            <a:off x="611560" y="497805"/>
            <a:ext cx="2705100" cy="1685925"/>
          </a:xfrm>
          <a:prstGeom prst="rect">
            <a:avLst/>
          </a:prstGeom>
        </p:spPr>
      </p:pic>
    </p:spTree>
    <p:extLst>
      <p:ext uri="{BB962C8B-B14F-4D97-AF65-F5344CB8AC3E}">
        <p14:creationId xmlns:p14="http://schemas.microsoft.com/office/powerpoint/2010/main" val="3432426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564904"/>
            <a:ext cx="8229600" cy="1143000"/>
          </a:xfrm>
        </p:spPr>
        <p:txBody>
          <a:bodyPr/>
          <a:lstStyle/>
          <a:p>
            <a:r>
              <a:rPr lang="ru-RU" b="1" dirty="0">
                <a:solidFill>
                  <a:schemeClr val="tx2"/>
                </a:solidFill>
              </a:rPr>
              <a:t>СПАСИБО ЗА ВНИМАНИЕ!</a:t>
            </a:r>
          </a:p>
        </p:txBody>
      </p:sp>
    </p:spTree>
    <p:extLst>
      <p:ext uri="{BB962C8B-B14F-4D97-AF65-F5344CB8AC3E}">
        <p14:creationId xmlns:p14="http://schemas.microsoft.com/office/powerpoint/2010/main" val="1346992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40768"/>
            <a:ext cx="8229600" cy="4032448"/>
          </a:xfrm>
        </p:spPr>
        <p:txBody>
          <a:bodyPr>
            <a:noAutofit/>
          </a:bodyPr>
          <a:lstStyle/>
          <a:p>
            <a:r>
              <a:rPr lang="ru-RU" sz="2500" b="1" dirty="0">
                <a:solidFill>
                  <a:schemeClr val="tx2"/>
                </a:solidFill>
              </a:rPr>
              <a:t>АЛГОРИТМЫ</a:t>
            </a:r>
            <a:br>
              <a:rPr lang="ru-RU" sz="2500" b="1" dirty="0">
                <a:solidFill>
                  <a:schemeClr val="tx2"/>
                </a:solidFill>
              </a:rPr>
            </a:br>
            <a:r>
              <a:rPr lang="ru-RU" sz="2500" b="1" dirty="0">
                <a:solidFill>
                  <a:schemeClr val="tx2"/>
                </a:solidFill>
              </a:rPr>
              <a:t>действий руководства </a:t>
            </a:r>
            <a:br>
              <a:rPr lang="ru-RU" sz="2500" b="1" dirty="0">
                <a:solidFill>
                  <a:schemeClr val="tx2"/>
                </a:solidFill>
              </a:rPr>
            </a:br>
            <a:r>
              <a:rPr lang="ru-RU" sz="2500" b="1" dirty="0">
                <a:solidFill>
                  <a:schemeClr val="tx2"/>
                </a:solidFill>
              </a:rPr>
              <a:t>(руководитель и заместители)</a:t>
            </a:r>
          </a:p>
        </p:txBody>
      </p:sp>
    </p:spTree>
    <p:extLst>
      <p:ext uri="{BB962C8B-B14F-4D97-AF65-F5344CB8AC3E}">
        <p14:creationId xmlns:p14="http://schemas.microsoft.com/office/powerpoint/2010/main" val="1297779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2.1. Вооруженное нападение</a:t>
            </a:r>
            <a:br>
              <a:rPr lang="ru-RU" dirty="0"/>
            </a:br>
            <a:endParaRPr lang="ru-RU" dirty="0"/>
          </a:p>
        </p:txBody>
      </p:sp>
      <p:sp>
        <p:nvSpPr>
          <p:cNvPr id="3" name="Объект 2"/>
          <p:cNvSpPr>
            <a:spLocks noGrp="1"/>
          </p:cNvSpPr>
          <p:nvPr>
            <p:ph idx="1"/>
          </p:nvPr>
        </p:nvSpPr>
        <p:spPr>
          <a:xfrm>
            <a:off x="457200" y="908720"/>
            <a:ext cx="8229600" cy="5688632"/>
          </a:xfrm>
        </p:spPr>
        <p:txBody>
          <a:bodyPr>
            <a:noAutofit/>
          </a:bodyPr>
          <a:lstStyle/>
          <a:p>
            <a:pPr marL="0" indent="0" algn="just">
              <a:buNone/>
            </a:pPr>
            <a:r>
              <a:rPr lang="ru-RU" sz="1900" b="1" dirty="0"/>
              <a:t>В случае если стрелок на территории или стрелок в здании, РУКОВОДСТВО: </a:t>
            </a:r>
          </a:p>
          <a:p>
            <a:pPr marL="0" indent="0" algn="just">
              <a:buNone/>
            </a:pPr>
            <a:r>
              <a:rPr lang="ru-RU" sz="1900" dirty="0"/>
              <a:t>- незамедлительно </a:t>
            </a:r>
            <a:r>
              <a:rPr lang="ru-RU" sz="1900" b="1" dirty="0"/>
              <a:t>информировать</a:t>
            </a:r>
            <a:r>
              <a:rPr lang="ru-RU" sz="1900" dirty="0"/>
              <a:t> о происшествии </a:t>
            </a:r>
            <a:r>
              <a:rPr lang="ru-RU" sz="1900" b="1" dirty="0"/>
              <a:t>оперативные службы</a:t>
            </a:r>
            <a:r>
              <a:rPr lang="ru-RU" sz="1900" dirty="0"/>
              <a:t>; </a:t>
            </a:r>
          </a:p>
          <a:p>
            <a:pPr marL="0" indent="0" algn="just">
              <a:buNone/>
            </a:pPr>
            <a:r>
              <a:rPr lang="ru-RU" sz="1900" dirty="0"/>
              <a:t>- незамедлительно </a:t>
            </a:r>
            <a:r>
              <a:rPr lang="ru-RU" sz="1900" b="1" dirty="0"/>
              <a:t>информировать</a:t>
            </a:r>
            <a:r>
              <a:rPr lang="ru-RU" sz="1900" dirty="0"/>
              <a:t> о вооруженном нападении орган (организацию) - правообладателя объекта (территории), вышестоящий орган (организацию), а также </a:t>
            </a:r>
            <a:r>
              <a:rPr lang="ru-RU" sz="1900" b="1" dirty="0"/>
              <a:t>руководителя </a:t>
            </a:r>
            <a:r>
              <a:rPr lang="ru-RU" sz="1900" dirty="0"/>
              <a:t>в случае его отсутствия на объекте; </a:t>
            </a:r>
          </a:p>
          <a:p>
            <a:pPr marL="0" indent="0" algn="just">
              <a:buNone/>
            </a:pPr>
            <a:r>
              <a:rPr lang="ru-RU" sz="1900" dirty="0"/>
              <a:t>- принять все меры к незамедлительной передаче </a:t>
            </a:r>
            <a:r>
              <a:rPr lang="ru-RU" sz="1900" b="1" dirty="0"/>
              <a:t>по системе оповещения </a:t>
            </a:r>
            <a:r>
              <a:rPr lang="ru-RU" sz="1900" dirty="0"/>
              <a:t>сообщения </a:t>
            </a:r>
            <a:r>
              <a:rPr lang="ru-RU" sz="1900" b="1" dirty="0"/>
              <a:t>«ВНИМАНИЕ! ВООРУЖЕННОЕ НАПАДЕНИЕ!», </a:t>
            </a:r>
            <a:r>
              <a:rPr lang="ru-RU" sz="1900" dirty="0"/>
              <a:t>в случае несрабатывания (отказа, уничтожения) системы оповещения - </a:t>
            </a:r>
            <a:r>
              <a:rPr lang="ru-RU" sz="1900" b="1" dirty="0"/>
              <a:t>любым доступным способом; </a:t>
            </a:r>
          </a:p>
          <a:p>
            <a:pPr marL="0" indent="0" algn="just">
              <a:buNone/>
            </a:pPr>
            <a:r>
              <a:rPr lang="ru-RU" sz="1900" dirty="0"/>
              <a:t>- обеспечить </a:t>
            </a:r>
            <a:r>
              <a:rPr lang="ru-RU" sz="1900" b="1" dirty="0"/>
              <a:t>усиление охраны </a:t>
            </a:r>
            <a:r>
              <a:rPr lang="ru-RU" sz="1900" dirty="0"/>
              <a:t>и контроля пропускного и </a:t>
            </a:r>
            <a:r>
              <a:rPr lang="ru-RU" sz="1900" dirty="0" err="1"/>
              <a:t>внутриобъектового</a:t>
            </a:r>
            <a:r>
              <a:rPr lang="ru-RU" sz="1900" dirty="0"/>
              <a:t> режимов, а также </a:t>
            </a:r>
            <a:r>
              <a:rPr lang="ru-RU" sz="1900" b="1" dirty="0"/>
              <a:t>прекращение доступа людей и транспортных средств на объект </a:t>
            </a:r>
            <a:r>
              <a:rPr lang="ru-RU" sz="1900" dirty="0"/>
              <a:t>(кроме оперативных служб); </a:t>
            </a:r>
          </a:p>
          <a:p>
            <a:pPr marL="0" indent="0" algn="just">
              <a:buNone/>
            </a:pPr>
            <a:r>
              <a:rPr lang="ru-RU" sz="1900" dirty="0"/>
              <a:t>- принять </a:t>
            </a:r>
            <a:r>
              <a:rPr lang="ru-RU" sz="1900" b="1" dirty="0"/>
              <a:t>меры к размещению работников и обучающихся в помещениях </a:t>
            </a:r>
            <a:r>
              <a:rPr lang="ru-RU" sz="1900" dirty="0"/>
              <a:t>здания с последующим </a:t>
            </a:r>
            <a:r>
              <a:rPr lang="ru-RU" sz="1900" b="1" dirty="0"/>
              <a:t>прекращением их перемещения внутри</a:t>
            </a:r>
            <a:r>
              <a:rPr lang="ru-RU" sz="1900" dirty="0"/>
              <a:t> объекта;  </a:t>
            </a:r>
          </a:p>
          <a:p>
            <a:pPr marL="0" indent="0" algn="just">
              <a:buNone/>
            </a:pPr>
            <a:r>
              <a:rPr lang="ru-RU" sz="1900" dirty="0"/>
              <a:t>- </a:t>
            </a:r>
            <a:r>
              <a:rPr lang="ru-RU" sz="1900" b="1" dirty="0">
                <a:solidFill>
                  <a:srgbClr val="00B050"/>
                </a:solidFill>
              </a:rPr>
              <a:t>при возможности </a:t>
            </a:r>
            <a:r>
              <a:rPr lang="ru-RU" sz="1900" dirty="0"/>
              <a:t>принять </a:t>
            </a:r>
            <a:r>
              <a:rPr lang="ru-RU" sz="1900" b="1" dirty="0">
                <a:solidFill>
                  <a:srgbClr val="00B050"/>
                </a:solidFill>
              </a:rPr>
              <a:t>меры к воспрепятствованию дальнейшего продвижения нарушителя</a:t>
            </a:r>
            <a:r>
              <a:rPr lang="ru-RU" sz="1900" dirty="0"/>
              <a:t> и проникновения его в здания (удаленное блокирование входов в здания или </a:t>
            </a:r>
            <a:r>
              <a:rPr lang="ru-RU" sz="1900" b="1" dirty="0"/>
              <a:t>изоляцию в определенной части территории</a:t>
            </a:r>
            <a:r>
              <a:rPr lang="ru-RU" sz="1900" dirty="0"/>
              <a:t>); </a:t>
            </a:r>
          </a:p>
          <a:p>
            <a:pPr marL="0" indent="0" algn="just">
              <a:buNone/>
            </a:pPr>
            <a:endParaRPr lang="ru-RU" sz="1700" dirty="0"/>
          </a:p>
          <a:p>
            <a:pPr marL="0" indent="0" algn="just">
              <a:buNone/>
            </a:pPr>
            <a:r>
              <a:rPr lang="ru-RU" sz="1700" dirty="0"/>
              <a:t> </a:t>
            </a:r>
          </a:p>
          <a:p>
            <a:pPr marL="0" indent="0" algn="just">
              <a:buNone/>
            </a:pPr>
            <a:endParaRPr lang="ru-RU" sz="1700" dirty="0"/>
          </a:p>
          <a:p>
            <a:pPr marL="0" indent="0" algn="just">
              <a:buNone/>
            </a:pPr>
            <a:endParaRPr lang="ru-RU" sz="1700" dirty="0"/>
          </a:p>
        </p:txBody>
      </p:sp>
    </p:spTree>
    <p:extLst>
      <p:ext uri="{BB962C8B-B14F-4D97-AF65-F5344CB8AC3E}">
        <p14:creationId xmlns:p14="http://schemas.microsoft.com/office/powerpoint/2010/main" val="1341462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904656"/>
          </a:xfrm>
        </p:spPr>
        <p:txBody>
          <a:bodyPr>
            <a:noAutofit/>
          </a:bodyPr>
          <a:lstStyle/>
          <a:p>
            <a:pPr marL="0" indent="0" algn="just">
              <a:buNone/>
            </a:pPr>
            <a:r>
              <a:rPr lang="ru-RU" sz="1700" b="1" dirty="0"/>
              <a:t>В случае если стрелок на территории или стрелок в здании, РУКОВОДСТВО: </a:t>
            </a:r>
          </a:p>
          <a:p>
            <a:pPr marL="0" indent="0" algn="just">
              <a:buNone/>
            </a:pPr>
            <a:endParaRPr lang="ru-RU" sz="1700" dirty="0"/>
          </a:p>
          <a:p>
            <a:pPr marL="0" indent="0" algn="just">
              <a:buNone/>
            </a:pPr>
            <a:r>
              <a:rPr lang="ru-RU" sz="2400" dirty="0"/>
              <a:t>- находиться </a:t>
            </a:r>
            <a:r>
              <a:rPr lang="ru-RU" sz="2400" b="1" dirty="0"/>
              <a:t>на постоянной связи с оперативными службами</a:t>
            </a:r>
            <a:r>
              <a:rPr lang="ru-RU" sz="2400" dirty="0"/>
              <a:t>; </a:t>
            </a:r>
          </a:p>
          <a:p>
            <a:pPr marL="0" indent="0" algn="just">
              <a:buNone/>
            </a:pPr>
            <a:r>
              <a:rPr lang="ru-RU" sz="2400" dirty="0"/>
              <a:t>- при возможности </a:t>
            </a:r>
            <a:r>
              <a:rPr lang="ru-RU" sz="2400" b="1" dirty="0"/>
              <a:t>отслеживать ситуацию </a:t>
            </a:r>
            <a:r>
              <a:rPr lang="ru-RU" sz="2400" dirty="0"/>
              <a:t>на территории и направление движения нарушителя; </a:t>
            </a:r>
          </a:p>
          <a:p>
            <a:pPr marL="0" indent="0" algn="just">
              <a:buNone/>
            </a:pPr>
            <a:r>
              <a:rPr lang="ru-RU" sz="2400" dirty="0"/>
              <a:t>- обеспечить </a:t>
            </a:r>
            <a:r>
              <a:rPr lang="ru-RU" sz="2400" b="1" dirty="0"/>
              <a:t>беспрепятственный доступ </a:t>
            </a:r>
            <a:r>
              <a:rPr lang="ru-RU" sz="2400" dirty="0"/>
              <a:t>к месту происшествия </a:t>
            </a:r>
            <a:r>
              <a:rPr lang="ru-RU" sz="2400" b="1" dirty="0"/>
              <a:t>оперативных служб</a:t>
            </a:r>
            <a:r>
              <a:rPr lang="ru-RU" sz="2400" dirty="0"/>
              <a:t>; </a:t>
            </a:r>
          </a:p>
          <a:p>
            <a:pPr marL="0" indent="0" algn="just">
              <a:buNone/>
            </a:pPr>
            <a:r>
              <a:rPr lang="ru-RU" sz="2400" dirty="0"/>
              <a:t>- </a:t>
            </a:r>
            <a:r>
              <a:rPr lang="ru-RU" sz="2400" dirty="0">
                <a:solidFill>
                  <a:srgbClr val="00B050"/>
                </a:solidFill>
              </a:rPr>
              <a:t>после нейтрализации нарушителя обеспечить информирование родителей (законных представителей) обучающихся о временном прекращении учебного процесса; </a:t>
            </a:r>
          </a:p>
          <a:p>
            <a:pPr marL="0" indent="0" algn="just">
              <a:buNone/>
            </a:pPr>
            <a:r>
              <a:rPr lang="ru-RU" sz="2400" dirty="0">
                <a:solidFill>
                  <a:srgbClr val="00B050"/>
                </a:solidFill>
              </a:rPr>
              <a:t>- осуществить сбор обучающихся для их последующей передачи родителям (законным представителям);</a:t>
            </a:r>
          </a:p>
          <a:p>
            <a:pPr marL="0" indent="0" algn="just">
              <a:buNone/>
            </a:pPr>
            <a:r>
              <a:rPr lang="ru-RU" sz="2400" dirty="0">
                <a:solidFill>
                  <a:srgbClr val="00B050"/>
                </a:solidFill>
              </a:rPr>
              <a:t>- обеспечить проведение мероприятий по ликвидации последствий происшествия.</a:t>
            </a:r>
          </a:p>
          <a:p>
            <a:pPr marL="0" indent="0" algn="just">
              <a:buNone/>
            </a:pPr>
            <a:r>
              <a:rPr lang="ru-RU" sz="2400" dirty="0"/>
              <a:t> </a:t>
            </a:r>
          </a:p>
          <a:p>
            <a:pPr marL="0" indent="0" algn="just">
              <a:buNone/>
            </a:pPr>
            <a:endParaRPr lang="ru-RU" sz="1700" dirty="0"/>
          </a:p>
          <a:p>
            <a:pPr marL="0" indent="0" algn="just">
              <a:buNone/>
            </a:pPr>
            <a:endParaRPr lang="ru-RU" sz="1700" dirty="0"/>
          </a:p>
        </p:txBody>
      </p:sp>
    </p:spTree>
    <p:extLst>
      <p:ext uri="{BB962C8B-B14F-4D97-AF65-F5344CB8AC3E}">
        <p14:creationId xmlns:p14="http://schemas.microsoft.com/office/powerpoint/2010/main" val="1701511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Autofit/>
          </a:bodyPr>
          <a:lstStyle/>
          <a:p>
            <a:br>
              <a:rPr lang="ru-RU" sz="2800" dirty="0"/>
            </a:br>
            <a:r>
              <a:rPr lang="ru-RU" sz="2800" dirty="0"/>
              <a:t>2.2. Размещение взрывного устройства </a:t>
            </a:r>
            <a:r>
              <a:rPr lang="ru-RU" sz="2800" b="1" dirty="0"/>
              <a:t>на входе </a:t>
            </a:r>
            <a:r>
              <a:rPr lang="ru-RU" sz="2800" dirty="0"/>
              <a:t>(при попытке проноса) </a:t>
            </a:r>
            <a:br>
              <a:rPr lang="ru-RU" sz="2800" dirty="0"/>
            </a:br>
            <a:endParaRPr lang="ru-RU" sz="2800" dirty="0"/>
          </a:p>
        </p:txBody>
      </p:sp>
      <p:sp>
        <p:nvSpPr>
          <p:cNvPr id="3" name="Объект 2"/>
          <p:cNvSpPr>
            <a:spLocks noGrp="1"/>
          </p:cNvSpPr>
          <p:nvPr>
            <p:ph idx="1"/>
          </p:nvPr>
        </p:nvSpPr>
        <p:spPr>
          <a:xfrm>
            <a:off x="457200" y="1196752"/>
            <a:ext cx="8229600" cy="5400600"/>
          </a:xfrm>
        </p:spPr>
        <p:txBody>
          <a:bodyPr>
            <a:noAutofit/>
          </a:bodyPr>
          <a:lstStyle/>
          <a:p>
            <a:pPr marL="0" indent="0" algn="just">
              <a:buNone/>
            </a:pPr>
            <a:r>
              <a:rPr lang="ru-RU" sz="1700" b="1" dirty="0"/>
              <a:t>РУКОВОДСТВО: </a:t>
            </a:r>
          </a:p>
          <a:p>
            <a:pPr marL="0" indent="0" algn="just">
              <a:buNone/>
            </a:pPr>
            <a:r>
              <a:rPr lang="ru-RU" sz="1700" dirty="0"/>
              <a:t>- незамедлительно </a:t>
            </a:r>
            <a:r>
              <a:rPr lang="ru-RU" sz="1700" b="1" dirty="0"/>
              <a:t>информировать оперативные службы об обнаружении </a:t>
            </a:r>
            <a:r>
              <a:rPr lang="ru-RU" sz="1700" dirty="0"/>
              <a:t>взрывного устройства (попытки его проноса); </a:t>
            </a:r>
          </a:p>
          <a:p>
            <a:pPr marL="0" indent="0" algn="just">
              <a:buNone/>
            </a:pPr>
            <a:r>
              <a:rPr lang="ru-RU" sz="1700" dirty="0"/>
              <a:t> - незамедлительно </a:t>
            </a:r>
            <a:r>
              <a:rPr lang="ru-RU" sz="1700" b="1" dirty="0"/>
              <a:t>информировать </a:t>
            </a:r>
            <a:r>
              <a:rPr lang="ru-RU" sz="1700" dirty="0"/>
              <a:t>об обнаружении взрывного устройства орган (организацию) - </a:t>
            </a:r>
            <a:r>
              <a:rPr lang="ru-RU" sz="1700" b="1" dirty="0"/>
              <a:t>правообладателя объекта</a:t>
            </a:r>
            <a:r>
              <a:rPr lang="ru-RU" sz="1700" dirty="0"/>
              <a:t> (территории), вышестоящий орган (организацию), а также </a:t>
            </a:r>
            <a:r>
              <a:rPr lang="ru-RU" sz="1700" b="1" dirty="0"/>
              <a:t>руководителя </a:t>
            </a:r>
            <a:r>
              <a:rPr lang="ru-RU" sz="1700" dirty="0"/>
              <a:t>в случае его отсутствия на объекте; </a:t>
            </a:r>
          </a:p>
          <a:p>
            <a:pPr marL="0" indent="0" algn="just">
              <a:buNone/>
            </a:pPr>
            <a:r>
              <a:rPr lang="ru-RU" sz="1700" dirty="0"/>
              <a:t>- </a:t>
            </a:r>
            <a:r>
              <a:rPr lang="ru-RU" sz="1700" b="1" dirty="0"/>
              <a:t>дать работнику охраны распоряжение </a:t>
            </a:r>
            <a:r>
              <a:rPr lang="ru-RU" sz="1700" dirty="0"/>
              <a:t>о передаче посредством системы оповещения или любым доступным способом сообщения: </a:t>
            </a:r>
            <a:r>
              <a:rPr lang="ru-RU" sz="1700" b="1" dirty="0"/>
              <a:t>«ВНИМАНИЕ! ЭВАКУАЦИЯ, ЗАЛОЖЕНА БОМБА!»; </a:t>
            </a:r>
          </a:p>
          <a:p>
            <a:pPr marL="0" indent="0" algn="just">
              <a:buNone/>
            </a:pPr>
            <a:r>
              <a:rPr lang="ru-RU" sz="1700" dirty="0"/>
              <a:t>- обеспечить открытие и </a:t>
            </a:r>
            <a:r>
              <a:rPr lang="ru-RU" sz="1700" b="1" dirty="0"/>
              <a:t>доступность коридоров и эвакуационных выходов; </a:t>
            </a:r>
          </a:p>
          <a:p>
            <a:pPr marL="0" indent="0" algn="just">
              <a:buNone/>
            </a:pPr>
            <a:r>
              <a:rPr lang="ru-RU" sz="1700" dirty="0"/>
              <a:t>- обеспечить </a:t>
            </a:r>
            <a:r>
              <a:rPr lang="ru-RU" sz="1700" b="1" dirty="0"/>
              <a:t>контроль</a:t>
            </a:r>
            <a:r>
              <a:rPr lang="ru-RU" sz="1700" dirty="0"/>
              <a:t> за осуществлением </a:t>
            </a:r>
            <a:r>
              <a:rPr lang="ru-RU" sz="1700" b="1" dirty="0"/>
              <a:t>эвакуации людей </a:t>
            </a:r>
            <a:r>
              <a:rPr lang="ru-RU" sz="1700" dirty="0"/>
              <a:t>в соответствии с планом эвакуации; </a:t>
            </a:r>
          </a:p>
          <a:p>
            <a:pPr marL="0" indent="0" algn="just">
              <a:buNone/>
            </a:pPr>
            <a:r>
              <a:rPr lang="ru-RU" sz="1700" dirty="0"/>
              <a:t>- </a:t>
            </a:r>
            <a:r>
              <a:rPr lang="ru-RU" sz="1700" b="1" dirty="0">
                <a:solidFill>
                  <a:srgbClr val="00B050"/>
                </a:solidFill>
              </a:rPr>
              <a:t>по завершении эвакуации дать указание об информировании родителей (законных представителей) о временном прекращении учебного процесса; </a:t>
            </a:r>
          </a:p>
          <a:p>
            <a:pPr marL="0" indent="0" algn="just">
              <a:buNone/>
            </a:pPr>
            <a:r>
              <a:rPr lang="ru-RU" sz="1700" b="1" dirty="0">
                <a:solidFill>
                  <a:srgbClr val="00B050"/>
                </a:solidFill>
              </a:rPr>
              <a:t>- направить к месту сбора назначенных лиц для осуществления контроля за передачей обучающихся родителям (законным представителям); </a:t>
            </a:r>
          </a:p>
          <a:p>
            <a:pPr algn="just">
              <a:buFontTx/>
              <a:buChar char="-"/>
            </a:pPr>
            <a:r>
              <a:rPr lang="ru-RU" sz="1700" b="1" dirty="0">
                <a:solidFill>
                  <a:srgbClr val="00B050"/>
                </a:solidFill>
              </a:rPr>
              <a:t>после завершения работы оперативных служб и по их рекомендациям обеспечить проведение мероприятий по ликвидации последствий происшествия. </a:t>
            </a:r>
          </a:p>
          <a:p>
            <a:pPr marL="0" indent="0" algn="just">
              <a:buNone/>
            </a:pPr>
            <a:endParaRPr lang="ru-RU" sz="1700" dirty="0"/>
          </a:p>
          <a:p>
            <a:pPr marL="0" indent="0" algn="just">
              <a:buNone/>
            </a:pPr>
            <a:r>
              <a:rPr lang="ru-RU" sz="1700" dirty="0"/>
              <a:t> </a:t>
            </a:r>
          </a:p>
        </p:txBody>
      </p:sp>
    </p:spTree>
    <p:extLst>
      <p:ext uri="{BB962C8B-B14F-4D97-AF65-F5344CB8AC3E}">
        <p14:creationId xmlns:p14="http://schemas.microsoft.com/office/powerpoint/2010/main" val="3215521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Autofit/>
          </a:bodyPr>
          <a:lstStyle/>
          <a:p>
            <a:br>
              <a:rPr lang="ru-RU" sz="2800" dirty="0"/>
            </a:br>
            <a:r>
              <a:rPr lang="ru-RU" sz="2800" dirty="0"/>
              <a:t>2.2. Размещение взрывного устройства </a:t>
            </a:r>
            <a:r>
              <a:rPr lang="ru-RU" sz="2800" b="1" dirty="0"/>
              <a:t>в здании </a:t>
            </a:r>
            <a:br>
              <a:rPr lang="ru-RU" sz="2800" dirty="0"/>
            </a:br>
            <a:endParaRPr lang="ru-RU" sz="2800" dirty="0"/>
          </a:p>
        </p:txBody>
      </p:sp>
      <p:sp>
        <p:nvSpPr>
          <p:cNvPr id="3" name="Объект 2"/>
          <p:cNvSpPr>
            <a:spLocks noGrp="1"/>
          </p:cNvSpPr>
          <p:nvPr>
            <p:ph idx="1"/>
          </p:nvPr>
        </p:nvSpPr>
        <p:spPr>
          <a:xfrm>
            <a:off x="457200" y="1196752"/>
            <a:ext cx="8229600" cy="5400600"/>
          </a:xfrm>
        </p:spPr>
        <p:txBody>
          <a:bodyPr>
            <a:noAutofit/>
          </a:bodyPr>
          <a:lstStyle/>
          <a:p>
            <a:pPr marL="0" indent="0" algn="just">
              <a:buNone/>
            </a:pPr>
            <a:endParaRPr lang="ru-RU" sz="2000" b="1" dirty="0"/>
          </a:p>
          <a:p>
            <a:pPr marL="0" indent="0" algn="just">
              <a:buNone/>
            </a:pPr>
            <a:r>
              <a:rPr lang="ru-RU" sz="2000" b="1" dirty="0"/>
              <a:t>РУКОВОДСТВО: </a:t>
            </a:r>
          </a:p>
          <a:p>
            <a:pPr marL="0" indent="0" algn="just">
              <a:buNone/>
            </a:pPr>
            <a:r>
              <a:rPr lang="ru-RU" sz="2200" dirty="0"/>
              <a:t>- незамедлительно </a:t>
            </a:r>
            <a:r>
              <a:rPr lang="ru-RU" sz="2200" b="1" dirty="0"/>
              <a:t>прибыть на место обнаружения предмета</a:t>
            </a:r>
            <a:r>
              <a:rPr lang="ru-RU" sz="2200" dirty="0"/>
              <a:t>, похожего на взрывное устройство (кроме случаев получения информации о минировании посредством телефонных звонков и сообщений), </a:t>
            </a:r>
            <a:r>
              <a:rPr lang="ru-RU" sz="2200" b="1" dirty="0"/>
              <a:t>оценить обстановку</a:t>
            </a:r>
            <a:r>
              <a:rPr lang="ru-RU" sz="2200" dirty="0"/>
              <a:t> (возможно с привлечением работника охраны) и </a:t>
            </a:r>
            <a:r>
              <a:rPr lang="ru-RU" sz="2200" b="1" dirty="0"/>
              <a:t>принять решение об информировании оперативных служб и эвакуации людей; </a:t>
            </a:r>
          </a:p>
          <a:p>
            <a:pPr marL="0" indent="0" algn="just">
              <a:buNone/>
            </a:pPr>
            <a:r>
              <a:rPr lang="ru-RU" sz="2200" b="1" i="1" u="sng" dirty="0"/>
              <a:t>- тот же алгоритм, что и при обнаружении ВУ на входе.</a:t>
            </a:r>
          </a:p>
        </p:txBody>
      </p:sp>
    </p:spTree>
    <p:extLst>
      <p:ext uri="{BB962C8B-B14F-4D97-AF65-F5344CB8AC3E}">
        <p14:creationId xmlns:p14="http://schemas.microsoft.com/office/powerpoint/2010/main" val="2338427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Autofit/>
          </a:bodyPr>
          <a:lstStyle/>
          <a:p>
            <a:br>
              <a:rPr lang="ru-RU" sz="2800" dirty="0"/>
            </a:br>
            <a:r>
              <a:rPr lang="ru-RU" sz="2800" dirty="0"/>
              <a:t>2.3. Захват заложников </a:t>
            </a:r>
            <a:br>
              <a:rPr lang="ru-RU" sz="2800" dirty="0"/>
            </a:br>
            <a:endParaRPr lang="ru-RU" sz="2800" dirty="0"/>
          </a:p>
        </p:txBody>
      </p:sp>
      <p:sp>
        <p:nvSpPr>
          <p:cNvPr id="3" name="Объект 2"/>
          <p:cNvSpPr>
            <a:spLocks noGrp="1"/>
          </p:cNvSpPr>
          <p:nvPr>
            <p:ph idx="1"/>
          </p:nvPr>
        </p:nvSpPr>
        <p:spPr>
          <a:xfrm>
            <a:off x="457200" y="1196752"/>
            <a:ext cx="8229600" cy="5400600"/>
          </a:xfrm>
        </p:spPr>
        <p:txBody>
          <a:bodyPr>
            <a:noAutofit/>
          </a:bodyPr>
          <a:lstStyle/>
          <a:p>
            <a:pPr marL="0" indent="0" algn="just">
              <a:buNone/>
            </a:pPr>
            <a:r>
              <a:rPr lang="ru-RU" sz="1700" b="1" dirty="0"/>
              <a:t>РУКОВОДСТВО: </a:t>
            </a:r>
          </a:p>
          <a:p>
            <a:pPr marL="0" indent="0" algn="just">
              <a:buNone/>
            </a:pPr>
            <a:r>
              <a:rPr lang="ru-RU" sz="1700" dirty="0"/>
              <a:t>- </a:t>
            </a:r>
            <a:r>
              <a:rPr lang="ru-RU" sz="1900" dirty="0"/>
              <a:t>незамедлительно </a:t>
            </a:r>
            <a:r>
              <a:rPr lang="ru-RU" sz="1900" b="1" dirty="0"/>
              <a:t>информировать </a:t>
            </a:r>
            <a:r>
              <a:rPr lang="ru-RU" sz="1900" dirty="0"/>
              <a:t>о происшествии </a:t>
            </a:r>
            <a:r>
              <a:rPr lang="ru-RU" sz="1900" b="1" dirty="0"/>
              <a:t>оперативные службы;</a:t>
            </a:r>
          </a:p>
          <a:p>
            <a:pPr marL="0" indent="0" algn="just">
              <a:buNone/>
            </a:pPr>
            <a:r>
              <a:rPr lang="ru-RU" sz="1900" dirty="0"/>
              <a:t>- незамедлительно </a:t>
            </a:r>
            <a:r>
              <a:rPr lang="ru-RU" sz="1900" b="1" dirty="0"/>
              <a:t>информировать о захвате заложников </a:t>
            </a:r>
            <a:r>
              <a:rPr lang="ru-RU" sz="1900" dirty="0"/>
              <a:t>орган (организацию) - </a:t>
            </a:r>
            <a:r>
              <a:rPr lang="ru-RU" sz="1900" b="1" dirty="0"/>
              <a:t>правообладателя объекта </a:t>
            </a:r>
            <a:r>
              <a:rPr lang="ru-RU" sz="1900" dirty="0"/>
              <a:t>(территории), вышестоящий орган (организацию), а также </a:t>
            </a:r>
            <a:r>
              <a:rPr lang="ru-RU" sz="1900" b="1" dirty="0"/>
              <a:t>руководителя </a:t>
            </a:r>
            <a:r>
              <a:rPr lang="ru-RU" sz="1900" dirty="0"/>
              <a:t>в случае его отсутствия на объекте; </a:t>
            </a:r>
          </a:p>
          <a:p>
            <a:pPr marL="0" indent="0" algn="just">
              <a:buNone/>
            </a:pPr>
            <a:r>
              <a:rPr lang="ru-RU" sz="1900" dirty="0"/>
              <a:t>- незамедлительно </a:t>
            </a:r>
            <a:r>
              <a:rPr lang="ru-RU" sz="1900" b="1" dirty="0"/>
              <a:t>прибыть к месту захвата заложников </a:t>
            </a:r>
            <a:r>
              <a:rPr lang="ru-RU" sz="1900" dirty="0"/>
              <a:t>и не приближаясь к нарушителю, </a:t>
            </a:r>
            <a:r>
              <a:rPr lang="ru-RU" sz="1900" b="1" dirty="0"/>
              <a:t>оценить обстановку</a:t>
            </a:r>
            <a:r>
              <a:rPr lang="ru-RU" sz="1900" dirty="0"/>
              <a:t> и принять </a:t>
            </a:r>
            <a:r>
              <a:rPr lang="ru-RU" sz="1900" b="1" dirty="0"/>
              <a:t>решение о</a:t>
            </a:r>
            <a:r>
              <a:rPr lang="ru-RU" sz="1900" dirty="0"/>
              <a:t> направлениях и способах </a:t>
            </a:r>
            <a:r>
              <a:rPr lang="ru-RU" sz="1900" b="1" dirty="0"/>
              <a:t>эвакуации людей</a:t>
            </a:r>
            <a:r>
              <a:rPr lang="ru-RU" sz="1900" dirty="0"/>
              <a:t>; </a:t>
            </a:r>
          </a:p>
          <a:p>
            <a:pPr marL="0" indent="0" algn="just">
              <a:buNone/>
            </a:pPr>
            <a:r>
              <a:rPr lang="ru-RU" sz="1900" dirty="0"/>
              <a:t>- при возможности </a:t>
            </a:r>
            <a:r>
              <a:rPr lang="ru-RU" sz="1900" b="1" dirty="0"/>
              <a:t>лично и через назначенных лиц вести наблюдение </a:t>
            </a:r>
            <a:r>
              <a:rPr lang="ru-RU" sz="1900" dirty="0"/>
              <a:t>за </a:t>
            </a:r>
            <a:r>
              <a:rPr lang="ru-RU" sz="1900" b="1" dirty="0"/>
              <a:t>нарушителем и его перемещениями</a:t>
            </a:r>
            <a:r>
              <a:rPr lang="ru-RU" sz="1900" dirty="0"/>
              <a:t>, находясь </a:t>
            </a:r>
            <a:r>
              <a:rPr lang="ru-RU" sz="1900" b="1" dirty="0">
                <a:solidFill>
                  <a:srgbClr val="00B050"/>
                </a:solidFill>
              </a:rPr>
              <a:t>на безопасном удалении </a:t>
            </a:r>
            <a:r>
              <a:rPr lang="ru-RU" sz="1900" b="1" dirty="0"/>
              <a:t>до прибытия оперативных служб; </a:t>
            </a:r>
          </a:p>
          <a:p>
            <a:pPr marL="0" indent="0" algn="just">
              <a:buNone/>
            </a:pPr>
            <a:r>
              <a:rPr lang="ru-RU" sz="1900" dirty="0"/>
              <a:t>- </a:t>
            </a:r>
            <a:r>
              <a:rPr lang="ru-RU" sz="1900" b="1" dirty="0"/>
              <a:t>обеспечить</a:t>
            </a:r>
            <a:r>
              <a:rPr lang="ru-RU" sz="1900" dirty="0"/>
              <a:t> любыми доступными способами </a:t>
            </a:r>
            <a:r>
              <a:rPr lang="ru-RU" sz="1900" b="1" dirty="0"/>
              <a:t>вывод людей из опасной зоны, при невозможности прекратить всякого рода передвижения</a:t>
            </a:r>
            <a:r>
              <a:rPr lang="ru-RU" sz="1900" dirty="0"/>
              <a:t>; </a:t>
            </a:r>
          </a:p>
          <a:p>
            <a:pPr marL="0" indent="0" algn="just">
              <a:buNone/>
            </a:pPr>
            <a:r>
              <a:rPr lang="ru-RU" sz="1900" dirty="0"/>
              <a:t>- </a:t>
            </a:r>
            <a:r>
              <a:rPr lang="ru-RU" sz="1900" b="1" dirty="0"/>
              <a:t>обеспечить </a:t>
            </a:r>
            <a:r>
              <a:rPr lang="ru-RU" sz="1900" dirty="0"/>
              <a:t>любым доступным способом </a:t>
            </a:r>
            <a:r>
              <a:rPr lang="ru-RU" sz="1900" b="1" dirty="0"/>
              <a:t>информирование людей, </a:t>
            </a:r>
            <a:r>
              <a:rPr lang="ru-RU" sz="1900" dirty="0"/>
              <a:t>находящихся в </a:t>
            </a:r>
            <a:r>
              <a:rPr lang="ru-RU" sz="1900" b="1" dirty="0"/>
              <a:t>близлежащих к опасной зоне помещениях</a:t>
            </a:r>
            <a:r>
              <a:rPr lang="ru-RU" sz="1900" dirty="0"/>
              <a:t>, о происшествии и необходимости </a:t>
            </a:r>
            <a:r>
              <a:rPr lang="ru-RU" sz="1900" b="1" dirty="0"/>
              <a:t>блокирования входов в целях недопущения захвата большего числа заложников и перемещения нарушителя в более защищенное место</a:t>
            </a:r>
            <a:r>
              <a:rPr lang="ru-RU" sz="1900" dirty="0"/>
              <a:t>; </a:t>
            </a:r>
          </a:p>
          <a:p>
            <a:pPr marL="0" indent="0" algn="just">
              <a:buNone/>
            </a:pPr>
            <a:endParaRPr lang="ru-RU" sz="1700" dirty="0"/>
          </a:p>
          <a:p>
            <a:pPr marL="0" indent="0" algn="just">
              <a:buNone/>
            </a:pPr>
            <a:r>
              <a:rPr lang="ru-RU" sz="1700" dirty="0"/>
              <a:t> </a:t>
            </a:r>
          </a:p>
          <a:p>
            <a:pPr marL="0" indent="0" algn="just">
              <a:buNone/>
            </a:pPr>
            <a:endParaRPr lang="ru-RU" sz="1700" dirty="0"/>
          </a:p>
          <a:p>
            <a:pPr marL="0" indent="0" algn="just">
              <a:buNone/>
            </a:pPr>
            <a:r>
              <a:rPr lang="ru-RU" sz="1700" dirty="0"/>
              <a:t>- по собственной инициативе в переговоры с нарушителем не вступать и иными действиями </a:t>
            </a:r>
          </a:p>
          <a:p>
            <a:pPr marL="0" indent="0" algn="just">
              <a:buNone/>
            </a:pPr>
            <a:r>
              <a:rPr lang="ru-RU" sz="1700" dirty="0"/>
              <a:t>его не провоцировать; </a:t>
            </a:r>
          </a:p>
          <a:p>
            <a:pPr marL="0" indent="0" algn="just">
              <a:buNone/>
            </a:pPr>
            <a:endParaRPr lang="ru-RU" sz="1700" dirty="0"/>
          </a:p>
          <a:p>
            <a:pPr marL="0" indent="0" algn="just">
              <a:buNone/>
            </a:pPr>
            <a:r>
              <a:rPr lang="ru-RU" sz="1700" dirty="0"/>
              <a:t> </a:t>
            </a:r>
          </a:p>
          <a:p>
            <a:pPr marL="0" indent="0" algn="just">
              <a:buNone/>
            </a:pPr>
            <a:endParaRPr lang="ru-RU" sz="1700" dirty="0"/>
          </a:p>
          <a:p>
            <a:pPr marL="0" indent="0" algn="just">
              <a:buNone/>
            </a:pPr>
            <a:r>
              <a:rPr lang="ru-RU" sz="1700" dirty="0"/>
              <a:t>- обеспечить эвакуацию людей в соответствии с планом эвакуации, в той части объекта, которая  </a:t>
            </a:r>
          </a:p>
          <a:p>
            <a:pPr marL="0" indent="0" algn="just">
              <a:buNone/>
            </a:pPr>
            <a:r>
              <a:rPr lang="ru-RU" sz="1700" dirty="0"/>
              <a:t>не находится под контролем нарушителя без использования системы оповещения; </a:t>
            </a:r>
          </a:p>
          <a:p>
            <a:pPr marL="0" indent="0" algn="just">
              <a:buNone/>
            </a:pPr>
            <a:endParaRPr lang="ru-RU" sz="1700" dirty="0"/>
          </a:p>
          <a:p>
            <a:pPr marL="0" indent="0" algn="just">
              <a:buNone/>
            </a:pPr>
            <a:r>
              <a:rPr lang="ru-RU" sz="1700" dirty="0"/>
              <a:t> </a:t>
            </a:r>
          </a:p>
          <a:p>
            <a:pPr marL="0" indent="0" algn="just">
              <a:buNone/>
            </a:pPr>
            <a:endParaRPr lang="ru-RU" sz="1700" dirty="0"/>
          </a:p>
          <a:p>
            <a:pPr marL="0" indent="0" algn="just">
              <a:buNone/>
            </a:pPr>
            <a:r>
              <a:rPr lang="ru-RU" sz="1700" dirty="0"/>
              <a:t>- по завершении эвакуации дать указание об информировании родителей (законных представителей)  </a:t>
            </a:r>
          </a:p>
          <a:p>
            <a:pPr marL="0" indent="0" algn="just">
              <a:buNone/>
            </a:pPr>
            <a:r>
              <a:rPr lang="ru-RU" sz="1700" dirty="0"/>
              <a:t>о временном прекращении учебного процесса; </a:t>
            </a:r>
          </a:p>
          <a:p>
            <a:pPr marL="0" indent="0" algn="just">
              <a:buNone/>
            </a:pPr>
            <a:endParaRPr lang="ru-RU" sz="1700" dirty="0"/>
          </a:p>
          <a:p>
            <a:pPr marL="0" indent="0" algn="just">
              <a:buNone/>
            </a:pPr>
            <a:r>
              <a:rPr lang="ru-RU" sz="1700" dirty="0"/>
              <a:t> </a:t>
            </a:r>
          </a:p>
          <a:p>
            <a:pPr marL="0" indent="0" algn="just">
              <a:buNone/>
            </a:pPr>
            <a:endParaRPr lang="ru-RU" sz="1700" dirty="0"/>
          </a:p>
          <a:p>
            <a:pPr marL="0" indent="0" algn="just">
              <a:buNone/>
            </a:pPr>
            <a:r>
              <a:rPr lang="ru-RU" sz="1700" dirty="0"/>
              <a:t>- направить к месту сбора назначенных лиц для осуществления контроля за передачей обучающихся </a:t>
            </a:r>
          </a:p>
          <a:p>
            <a:pPr marL="0" indent="0" algn="just">
              <a:buNone/>
            </a:pPr>
            <a:r>
              <a:rPr lang="ru-RU" sz="1700" dirty="0"/>
              <a:t>родителям (законным представителям); </a:t>
            </a:r>
          </a:p>
          <a:p>
            <a:pPr marL="0" indent="0" algn="just">
              <a:buNone/>
            </a:pPr>
            <a:endParaRPr lang="ru-RU" sz="1700" dirty="0"/>
          </a:p>
          <a:p>
            <a:pPr marL="0" indent="0" algn="just">
              <a:buNone/>
            </a:pPr>
            <a:r>
              <a:rPr lang="ru-RU" sz="1700" dirty="0"/>
              <a:t> </a:t>
            </a:r>
          </a:p>
          <a:p>
            <a:pPr marL="0" indent="0" algn="just">
              <a:buNone/>
            </a:pPr>
            <a:endParaRPr lang="ru-RU" sz="1700" dirty="0"/>
          </a:p>
          <a:p>
            <a:pPr marL="0" indent="0" algn="just">
              <a:buNone/>
            </a:pPr>
            <a:r>
              <a:rPr lang="ru-RU" sz="1700" dirty="0"/>
              <a:t>- обеспечить беспрепятственный доступ к месту происшествия оперативных служб; </a:t>
            </a:r>
          </a:p>
          <a:p>
            <a:pPr marL="0" indent="0" algn="just">
              <a:buNone/>
            </a:pPr>
            <a:endParaRPr lang="ru-RU" sz="1700" dirty="0"/>
          </a:p>
          <a:p>
            <a:pPr marL="0" indent="0" algn="just">
              <a:buNone/>
            </a:pPr>
            <a:r>
              <a:rPr lang="ru-RU" sz="1700" dirty="0"/>
              <a:t> </a:t>
            </a:r>
          </a:p>
          <a:p>
            <a:pPr marL="0" indent="0" algn="just">
              <a:buNone/>
            </a:pPr>
            <a:endParaRPr lang="ru-RU" sz="1700" dirty="0"/>
          </a:p>
          <a:p>
            <a:pPr marL="0" indent="0" algn="just">
              <a:buNone/>
            </a:pPr>
            <a:r>
              <a:rPr lang="ru-RU" sz="1700" dirty="0"/>
              <a:t>- по прибытии оперативных служб действовать согласно их распоряжениям; </a:t>
            </a:r>
          </a:p>
          <a:p>
            <a:pPr marL="0" indent="0" algn="just">
              <a:buNone/>
            </a:pPr>
            <a:endParaRPr lang="ru-RU" sz="1700" dirty="0"/>
          </a:p>
          <a:p>
            <a:pPr marL="0" indent="0" algn="just">
              <a:buNone/>
            </a:pPr>
            <a:r>
              <a:rPr lang="ru-RU" sz="1700" dirty="0"/>
              <a:t> </a:t>
            </a:r>
          </a:p>
          <a:p>
            <a:pPr marL="0" indent="0" algn="just">
              <a:buNone/>
            </a:pPr>
            <a:endParaRPr lang="ru-RU" sz="1700" dirty="0"/>
          </a:p>
          <a:p>
            <a:pPr marL="0" indent="0" algn="just">
              <a:buNone/>
            </a:pPr>
            <a:r>
              <a:rPr lang="ru-RU" sz="1700" dirty="0"/>
              <a:t>- после завершения работы оперативных служб и по их рекомендациям обеспечить через назначенных </a:t>
            </a:r>
          </a:p>
          <a:p>
            <a:pPr marL="0" indent="0" algn="just">
              <a:buNone/>
            </a:pPr>
            <a:r>
              <a:rPr lang="ru-RU" sz="1700" dirty="0"/>
              <a:t>лиц проведение мероприятий по ликвидации последствий происшествия. </a:t>
            </a:r>
          </a:p>
        </p:txBody>
      </p:sp>
    </p:spTree>
    <p:extLst>
      <p:ext uri="{BB962C8B-B14F-4D97-AF65-F5344CB8AC3E}">
        <p14:creationId xmlns:p14="http://schemas.microsoft.com/office/powerpoint/2010/main" val="60297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r>
              <a:rPr lang="ru-RU" dirty="0"/>
              <a:t>В качестве типовых нарушителей рассматриваются:</a:t>
            </a:r>
            <a:br>
              <a:rPr lang="ru-RU" dirty="0"/>
            </a:br>
            <a:endParaRPr lang="ru-RU" dirty="0"/>
          </a:p>
        </p:txBody>
      </p:sp>
      <p:sp>
        <p:nvSpPr>
          <p:cNvPr id="5" name="Текст 4"/>
          <p:cNvSpPr>
            <a:spLocks noGrp="1"/>
          </p:cNvSpPr>
          <p:nvPr>
            <p:ph type="body" idx="1"/>
          </p:nvPr>
        </p:nvSpPr>
        <p:spPr/>
        <p:txBody>
          <a:bodyPr/>
          <a:lstStyle/>
          <a:p>
            <a:pPr algn="ctr"/>
            <a:r>
              <a:rPr lang="ru-RU" dirty="0"/>
              <a:t>Внешний нарушитель</a:t>
            </a:r>
          </a:p>
        </p:txBody>
      </p:sp>
      <p:sp>
        <p:nvSpPr>
          <p:cNvPr id="6" name="Объект 5"/>
          <p:cNvSpPr>
            <a:spLocks noGrp="1"/>
          </p:cNvSpPr>
          <p:nvPr>
            <p:ph sz="half" idx="2"/>
          </p:nvPr>
        </p:nvSpPr>
        <p:spPr/>
        <p:txBody>
          <a:bodyPr>
            <a:normAutofit/>
          </a:bodyPr>
          <a:lstStyle/>
          <a:p>
            <a:pPr algn="just"/>
            <a:endParaRPr lang="ru-RU" sz="1700" dirty="0"/>
          </a:p>
          <a:p>
            <a:pPr algn="just"/>
            <a:r>
              <a:rPr lang="ru-RU" sz="1700" dirty="0"/>
              <a:t>1-го типа – одиночный нарушитель или малочисленная группа нарушителей;</a:t>
            </a:r>
          </a:p>
          <a:p>
            <a:pPr marL="0" indent="0" algn="just">
              <a:buNone/>
            </a:pPr>
            <a:endParaRPr lang="ru-RU" sz="1700" dirty="0"/>
          </a:p>
          <a:p>
            <a:pPr algn="just"/>
            <a:r>
              <a:rPr lang="ru-RU" sz="1700" dirty="0"/>
              <a:t>2-го типа –террористическая группа;</a:t>
            </a:r>
          </a:p>
          <a:p>
            <a:pPr marL="0" indent="0" algn="just">
              <a:buNone/>
            </a:pPr>
            <a:endParaRPr lang="ru-RU" sz="1700" dirty="0"/>
          </a:p>
          <a:p>
            <a:pPr algn="just"/>
            <a:r>
              <a:rPr lang="ru-RU" sz="1700" dirty="0"/>
              <a:t>3-го типа – террорист-смертник.</a:t>
            </a:r>
          </a:p>
        </p:txBody>
      </p:sp>
      <p:sp>
        <p:nvSpPr>
          <p:cNvPr id="7" name="Текст 6"/>
          <p:cNvSpPr>
            <a:spLocks noGrp="1"/>
          </p:cNvSpPr>
          <p:nvPr>
            <p:ph type="body" sz="quarter" idx="3"/>
          </p:nvPr>
        </p:nvSpPr>
        <p:spPr/>
        <p:txBody>
          <a:bodyPr/>
          <a:lstStyle/>
          <a:p>
            <a:pPr algn="ctr"/>
            <a:r>
              <a:rPr lang="ru-RU" dirty="0"/>
              <a:t>Внутренний нарушитель </a:t>
            </a:r>
          </a:p>
        </p:txBody>
      </p:sp>
      <p:sp>
        <p:nvSpPr>
          <p:cNvPr id="8" name="Объект 7"/>
          <p:cNvSpPr>
            <a:spLocks noGrp="1"/>
          </p:cNvSpPr>
          <p:nvPr>
            <p:ph sz="quarter" idx="4"/>
          </p:nvPr>
        </p:nvSpPr>
        <p:spPr/>
        <p:txBody>
          <a:bodyPr>
            <a:normAutofit fontScale="92500" lnSpcReduction="10000"/>
          </a:bodyPr>
          <a:lstStyle/>
          <a:p>
            <a:pPr algn="just"/>
            <a:endParaRPr lang="ru-RU" sz="1800" dirty="0"/>
          </a:p>
          <a:p>
            <a:pPr algn="just"/>
            <a:r>
              <a:rPr lang="ru-RU" sz="1800" dirty="0"/>
              <a:t>1-го типа – сотрудник, обучающийся, выпускник, родители (законные представители), родственники;</a:t>
            </a:r>
          </a:p>
          <a:p>
            <a:pPr marL="0" indent="0" algn="just">
              <a:buNone/>
            </a:pPr>
            <a:endParaRPr lang="ru-RU" sz="1800" dirty="0"/>
          </a:p>
          <a:p>
            <a:pPr algn="just"/>
            <a:r>
              <a:rPr lang="ru-RU" sz="1800" dirty="0"/>
              <a:t>2-го типа – сотрудник сторонней подрядной организации, имеющий знания о системе охраны образовательной организации; </a:t>
            </a:r>
          </a:p>
          <a:p>
            <a:pPr marL="0" indent="0" algn="just">
              <a:buNone/>
            </a:pPr>
            <a:endParaRPr lang="ru-RU" sz="1800" dirty="0"/>
          </a:p>
          <a:p>
            <a:pPr algn="just"/>
            <a:r>
              <a:rPr lang="ru-RU" sz="1800" dirty="0"/>
              <a:t>3-го типа – сотрудник подразделения охраны, сотрудник органов внутренних дел, пожарной охраны, ведомственной охраны, службы безопасности).</a:t>
            </a:r>
          </a:p>
        </p:txBody>
      </p:sp>
    </p:spTree>
    <p:extLst>
      <p:ext uri="{BB962C8B-B14F-4D97-AF65-F5344CB8AC3E}">
        <p14:creationId xmlns:p14="http://schemas.microsoft.com/office/powerpoint/2010/main" val="3777434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Autofit/>
          </a:bodyPr>
          <a:lstStyle/>
          <a:p>
            <a:br>
              <a:rPr lang="ru-RU" sz="2800" dirty="0"/>
            </a:br>
            <a:r>
              <a:rPr lang="ru-RU" sz="2800" dirty="0"/>
              <a:t>2.3. Захват заложников </a:t>
            </a:r>
            <a:br>
              <a:rPr lang="ru-RU" sz="2800" dirty="0"/>
            </a:br>
            <a:endParaRPr lang="ru-RU" sz="2800" dirty="0"/>
          </a:p>
        </p:txBody>
      </p:sp>
      <p:sp>
        <p:nvSpPr>
          <p:cNvPr id="3" name="Объект 2"/>
          <p:cNvSpPr>
            <a:spLocks noGrp="1"/>
          </p:cNvSpPr>
          <p:nvPr>
            <p:ph idx="1"/>
          </p:nvPr>
        </p:nvSpPr>
        <p:spPr>
          <a:xfrm>
            <a:off x="457200" y="1196752"/>
            <a:ext cx="8229600" cy="5400600"/>
          </a:xfrm>
        </p:spPr>
        <p:txBody>
          <a:bodyPr>
            <a:noAutofit/>
          </a:bodyPr>
          <a:lstStyle/>
          <a:p>
            <a:pPr marL="0" indent="0" algn="just">
              <a:buNone/>
            </a:pPr>
            <a:r>
              <a:rPr lang="ru-RU" sz="1700" b="1" dirty="0"/>
              <a:t>РУКОВОДСТВО: </a:t>
            </a:r>
          </a:p>
          <a:p>
            <a:pPr marL="0" indent="0" algn="just">
              <a:buNone/>
            </a:pPr>
            <a:r>
              <a:rPr lang="ru-RU" sz="1700" dirty="0"/>
              <a:t>- </a:t>
            </a:r>
            <a:r>
              <a:rPr lang="ru-RU" sz="1700" b="1" dirty="0">
                <a:solidFill>
                  <a:srgbClr val="FF0000"/>
                </a:solidFill>
              </a:rPr>
              <a:t>по собственной инициативе в переговоры </a:t>
            </a:r>
            <a:r>
              <a:rPr lang="ru-RU" sz="1700" dirty="0"/>
              <a:t>с нарушителем </a:t>
            </a:r>
            <a:r>
              <a:rPr lang="ru-RU" sz="1700" b="1" dirty="0">
                <a:solidFill>
                  <a:srgbClr val="FF0000"/>
                </a:solidFill>
              </a:rPr>
              <a:t>не вступать </a:t>
            </a:r>
            <a:r>
              <a:rPr lang="ru-RU" sz="1700" dirty="0"/>
              <a:t>и иными действиями его не провоцировать; </a:t>
            </a:r>
          </a:p>
          <a:p>
            <a:pPr marL="0" indent="0" algn="just">
              <a:buNone/>
            </a:pPr>
            <a:r>
              <a:rPr lang="ru-RU" sz="1700" dirty="0"/>
              <a:t>- </a:t>
            </a:r>
            <a:r>
              <a:rPr lang="ru-RU" sz="1700" b="1" dirty="0"/>
              <a:t>обеспечить эвакуацию </a:t>
            </a:r>
            <a:r>
              <a:rPr lang="ru-RU" sz="1700" dirty="0"/>
              <a:t>людей в соответствии с планом эвакуации, </a:t>
            </a:r>
            <a:r>
              <a:rPr lang="ru-RU" sz="1700" b="1" dirty="0"/>
              <a:t>в той части объекта, которая  не находится под контролем нарушителя без использования системы оповещения; </a:t>
            </a:r>
          </a:p>
          <a:p>
            <a:pPr marL="0" indent="0" algn="just">
              <a:buNone/>
            </a:pPr>
            <a:r>
              <a:rPr lang="ru-RU" sz="1700" dirty="0"/>
              <a:t>- обеспечить беспрепятственный доступ к месту происшествия оперативных служб; </a:t>
            </a:r>
          </a:p>
          <a:p>
            <a:pPr marL="0" indent="0" algn="just">
              <a:buNone/>
            </a:pPr>
            <a:r>
              <a:rPr lang="ru-RU" sz="1700" dirty="0"/>
              <a:t>- по прибытии оперативных служб действовать согласно их распоряжениям; </a:t>
            </a:r>
          </a:p>
          <a:p>
            <a:pPr marL="0" indent="0" algn="just">
              <a:buNone/>
            </a:pPr>
            <a:r>
              <a:rPr lang="ru-RU" sz="1700" b="1" dirty="0">
                <a:solidFill>
                  <a:srgbClr val="00B050"/>
                </a:solidFill>
              </a:rPr>
              <a:t>- по завершении эвакуации дать указание об информировании родителей (законных представителей)  о временном прекращении учебного процесса; </a:t>
            </a:r>
          </a:p>
          <a:p>
            <a:pPr marL="0" indent="0" algn="just">
              <a:buNone/>
            </a:pPr>
            <a:r>
              <a:rPr lang="ru-RU" sz="1700" b="1" dirty="0">
                <a:solidFill>
                  <a:srgbClr val="00B050"/>
                </a:solidFill>
              </a:rPr>
              <a:t>- направить к месту сбора назначенных лиц для осуществления контроля за передачей обучающихся родителям (законным представителям); </a:t>
            </a:r>
          </a:p>
          <a:p>
            <a:pPr marL="0" indent="0" algn="just">
              <a:buNone/>
            </a:pPr>
            <a:r>
              <a:rPr lang="ru-RU" sz="1700" b="1" dirty="0">
                <a:solidFill>
                  <a:srgbClr val="00B050"/>
                </a:solidFill>
              </a:rPr>
              <a:t>- после завершения работы оперативных служб и по их рекомендациям обеспечить через назначенных лиц проведение мероприятий по ликвидации последствий происшествия. </a:t>
            </a:r>
          </a:p>
        </p:txBody>
      </p:sp>
    </p:spTree>
    <p:extLst>
      <p:ext uri="{BB962C8B-B14F-4D97-AF65-F5344CB8AC3E}">
        <p14:creationId xmlns:p14="http://schemas.microsoft.com/office/powerpoint/2010/main" val="2597548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D302C9E-EB27-467A-8534-DBEED7AC60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096" y="116633"/>
            <a:ext cx="8667807" cy="6741368"/>
          </a:xfrm>
        </p:spPr>
      </p:pic>
    </p:spTree>
    <p:extLst>
      <p:ext uri="{BB962C8B-B14F-4D97-AF65-F5344CB8AC3E}">
        <p14:creationId xmlns:p14="http://schemas.microsoft.com/office/powerpoint/2010/main" val="4144187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2.1. Вооруженное нападение</a:t>
            </a:r>
            <a:br>
              <a:rPr lang="ru-RU" dirty="0"/>
            </a:br>
            <a:endParaRPr lang="ru-RU" dirty="0"/>
          </a:p>
        </p:txBody>
      </p:sp>
      <p:sp>
        <p:nvSpPr>
          <p:cNvPr id="3" name="Объект 2"/>
          <p:cNvSpPr>
            <a:spLocks noGrp="1"/>
          </p:cNvSpPr>
          <p:nvPr>
            <p:ph idx="1"/>
          </p:nvPr>
        </p:nvSpPr>
        <p:spPr>
          <a:xfrm>
            <a:off x="457200" y="1196752"/>
            <a:ext cx="8229600" cy="5040560"/>
          </a:xfrm>
        </p:spPr>
        <p:txBody>
          <a:bodyPr>
            <a:noAutofit/>
          </a:bodyPr>
          <a:lstStyle/>
          <a:p>
            <a:pPr marL="0" indent="0" algn="just">
              <a:buNone/>
            </a:pPr>
            <a:r>
              <a:rPr lang="ru-RU" sz="1600" b="1" dirty="0"/>
              <a:t>В случае если стрелок на территории и стрелок в здании, ПЕРСОНАЛ: </a:t>
            </a:r>
          </a:p>
          <a:p>
            <a:pPr marL="0" indent="0" algn="just">
              <a:buNone/>
            </a:pPr>
            <a:endParaRPr lang="ru-RU" sz="1600" b="1" dirty="0"/>
          </a:p>
          <a:p>
            <a:pPr marL="0" indent="0" algn="just">
              <a:buNone/>
            </a:pPr>
            <a:r>
              <a:rPr lang="ru-RU" sz="1600" b="1" dirty="0"/>
              <a:t>-</a:t>
            </a:r>
            <a:r>
              <a:rPr lang="ru-RU" sz="1800" dirty="0"/>
              <a:t>при проведения операции по пресечению вооруженного нападения:</a:t>
            </a:r>
          </a:p>
          <a:p>
            <a:pPr algn="just"/>
            <a:r>
              <a:rPr lang="ru-RU" sz="1800" dirty="0"/>
              <a:t>лечь на пол лицом вниз, голову закрыть руками и не двигаться;</a:t>
            </a:r>
          </a:p>
          <a:p>
            <a:pPr algn="just"/>
            <a:r>
              <a:rPr lang="ru-RU" sz="1800" dirty="0"/>
              <a:t>по возможности держаться подальше от проемов дверей и окон;</a:t>
            </a:r>
          </a:p>
          <a:p>
            <a:pPr algn="just"/>
            <a:r>
              <a:rPr lang="ru-RU" sz="1800" dirty="0"/>
              <a:t>при ранении постараться не двигаться с целью уменьшения потери крови;</a:t>
            </a:r>
          </a:p>
          <a:p>
            <a:pPr algn="just"/>
            <a:r>
              <a:rPr lang="ru-RU" sz="1800" dirty="0"/>
              <a:t>не бежать навстречу сотрудникам, проводящим операцию по пресечению вооруженного нападения, или от них, так как они могут посчитать бегущих за преступников.</a:t>
            </a:r>
          </a:p>
          <a:p>
            <a:pPr marL="0" indent="0" algn="just">
              <a:buNone/>
            </a:pPr>
            <a:endParaRPr lang="ru-RU" sz="1800" dirty="0"/>
          </a:p>
        </p:txBody>
      </p:sp>
      <p:pic>
        <p:nvPicPr>
          <p:cNvPr id="5" name="Рисунок 4">
            <a:extLst>
              <a:ext uri="{FF2B5EF4-FFF2-40B4-BE49-F238E27FC236}">
                <a16:creationId xmlns:a16="http://schemas.microsoft.com/office/drawing/2014/main" id="{7F9B9320-4A80-4D79-A71C-8C28189B9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40358"/>
            <a:ext cx="8640960" cy="6472282"/>
          </a:xfrm>
          <a:prstGeom prst="rect">
            <a:avLst/>
          </a:prstGeom>
        </p:spPr>
      </p:pic>
    </p:spTree>
    <p:extLst>
      <p:ext uri="{BB962C8B-B14F-4D97-AF65-F5344CB8AC3E}">
        <p14:creationId xmlns:p14="http://schemas.microsoft.com/office/powerpoint/2010/main" val="123785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6120680"/>
          </a:xfrm>
        </p:spPr>
        <p:txBody>
          <a:bodyPr>
            <a:normAutofit fontScale="32500" lnSpcReduction="20000"/>
          </a:bodyPr>
          <a:lstStyle/>
          <a:p>
            <a:pPr marL="0" indent="0">
              <a:buNone/>
            </a:pPr>
            <a:r>
              <a:rPr lang="ru-RU" sz="5500" b="1" dirty="0"/>
              <a:t>При обнаружении предметов с признаками ВУ </a:t>
            </a:r>
          </a:p>
          <a:p>
            <a:pPr marL="0" indent="0">
              <a:buNone/>
            </a:pPr>
            <a:endParaRPr lang="ru-RU" sz="4500" dirty="0"/>
          </a:p>
          <a:p>
            <a:pPr algn="just"/>
            <a:r>
              <a:rPr lang="ru-RU" sz="4900" dirty="0"/>
              <a:t>Не трогать, не подходить, не трясти и не передвигать предмет!</a:t>
            </a:r>
          </a:p>
          <a:p>
            <a:pPr algn="just"/>
            <a:r>
              <a:rPr lang="ru-RU" sz="4900" dirty="0"/>
              <a:t>Не курить, воздерживаться от использования средств радиосвязи, в том числе и мобильных, вблизи данного предмета.</a:t>
            </a:r>
          </a:p>
          <a:p>
            <a:pPr algn="just"/>
            <a:r>
              <a:rPr lang="ru-RU" sz="4900" dirty="0"/>
              <a:t>Информировать об этом с помощью любых доступных средств связи территориальный орган ФСБ, </a:t>
            </a:r>
            <a:r>
              <a:rPr lang="ru-RU" sz="4900" dirty="0" err="1"/>
              <a:t>Росгвардии</a:t>
            </a:r>
            <a:r>
              <a:rPr lang="ru-RU" sz="4900" dirty="0"/>
              <a:t>, МВД и МЧС России (только  ПП № 1235)</a:t>
            </a:r>
          </a:p>
          <a:p>
            <a:pPr algn="just"/>
            <a:r>
              <a:rPr lang="ru-RU" sz="4900" dirty="0"/>
              <a:t>Зафиксировать время и место обнаружения. Освободить от людей опасную зону в радиусе не меньше 100 м.</a:t>
            </a:r>
          </a:p>
          <a:p>
            <a:pPr algn="just"/>
            <a:r>
              <a:rPr lang="ru-RU" sz="4900" dirty="0"/>
              <a:t>По возможности обеспечить охрану возможного ВУ и опасной зоны. </a:t>
            </a:r>
          </a:p>
          <a:p>
            <a:pPr algn="just"/>
            <a:r>
              <a:rPr lang="ru-RU" sz="4900" dirty="0"/>
              <a:t>Необходимо обеспечить (помочь обеспечить) организованную эвакуацию людей с территории, прилегающей к опасной зоне.</a:t>
            </a:r>
          </a:p>
          <a:p>
            <a:pPr algn="just"/>
            <a:r>
              <a:rPr lang="ru-RU" sz="4900" dirty="0"/>
              <a:t>Дождаться прибытия представителей правоохранительных органов, указать место расположения подозрительного предмета, время и обстоятельство его обнаружения. </a:t>
            </a:r>
          </a:p>
          <a:p>
            <a:pPr algn="just"/>
            <a:r>
              <a:rPr lang="ru-RU" sz="4900" dirty="0"/>
              <a:t>Действовать по указаниям представителей правоохранительных органов.</a:t>
            </a:r>
          </a:p>
          <a:p>
            <a:pPr algn="just"/>
            <a:r>
              <a:rPr lang="ru-RU" sz="4900" dirty="0"/>
              <a:t>Не сообщать об угрозе взрыва никому, кроме тех, кому необходимо знать о случившемся, чтобы не создавать панику.</a:t>
            </a:r>
          </a:p>
          <a:p>
            <a:pPr algn="just"/>
            <a:r>
              <a:rPr lang="ru-RU" sz="4900" dirty="0"/>
              <a:t>Выделить необходимое количество персонала для осуществления осмотра объекта и проинструктировать его о правилах поведения (на что обращать внимание и как действовать при обнаружении опасного предмета или опасности).</a:t>
            </a:r>
          </a:p>
          <a:p>
            <a:pPr algn="just"/>
            <a:r>
              <a:rPr lang="ru-RU" sz="4900" dirty="0"/>
              <a:t>Быть готовым описать внешний вид предмета, похожего на взрывчатое устройство.</a:t>
            </a:r>
          </a:p>
          <a:p>
            <a:pPr algn="just"/>
            <a:r>
              <a:rPr lang="ru-RU" sz="4900" dirty="0"/>
              <a:t>При охране подозрительного предмета находиться, по возможности, за предметами, обеспечивающими защиту (угол здания, колонна, толстое дерево, автомашина и т.д.) и вести наблюдение.</a:t>
            </a:r>
          </a:p>
        </p:txBody>
      </p:sp>
    </p:spTree>
    <p:extLst>
      <p:ext uri="{BB962C8B-B14F-4D97-AF65-F5344CB8AC3E}">
        <p14:creationId xmlns:p14="http://schemas.microsoft.com/office/powerpoint/2010/main" val="1162451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500" dirty="0"/>
              <a:t>Порядок действий при угрозе взрыва бомбы  на территории или в помещениях объекта</a:t>
            </a:r>
            <a:br>
              <a:rPr lang="ru-RU" sz="2500" dirty="0"/>
            </a:br>
            <a:endParaRPr lang="ru-RU" sz="2500" dirty="0"/>
          </a:p>
        </p:txBody>
      </p:sp>
      <p:sp>
        <p:nvSpPr>
          <p:cNvPr id="3" name="Объект 2"/>
          <p:cNvSpPr>
            <a:spLocks noGrp="1"/>
          </p:cNvSpPr>
          <p:nvPr>
            <p:ph idx="1"/>
          </p:nvPr>
        </p:nvSpPr>
        <p:spPr/>
        <p:txBody>
          <a:bodyPr>
            <a:normAutofit fontScale="62500" lnSpcReduction="20000"/>
          </a:bodyPr>
          <a:lstStyle/>
          <a:p>
            <a:pPr marL="0" indent="0">
              <a:buNone/>
            </a:pPr>
            <a:r>
              <a:rPr lang="ru-RU" dirty="0"/>
              <a:t>Примерно в 20% случаев террористы заранее предупреждают о готовящемся взрыве. Иногда они звонят обычным сотрудникам. </a:t>
            </a:r>
          </a:p>
          <a:p>
            <a:pPr marL="0" indent="0">
              <a:buNone/>
            </a:pPr>
            <a:endParaRPr lang="ru-RU" dirty="0"/>
          </a:p>
          <a:p>
            <a:pPr marL="0" indent="0">
              <a:buNone/>
            </a:pPr>
            <a:r>
              <a:rPr lang="ru-RU" dirty="0"/>
              <a:t>Если к Вам поступил подобный звонок , ПОСТАРАЙТЕСЬ:</a:t>
            </a:r>
          </a:p>
          <a:p>
            <a:pPr marL="0" indent="0">
              <a:buNone/>
            </a:pPr>
            <a:r>
              <a:rPr lang="ru-RU" dirty="0"/>
              <a:t>1. Получить максимум информации о времени и месте взрыва.</a:t>
            </a:r>
          </a:p>
          <a:p>
            <a:pPr marL="0" indent="0">
              <a:buNone/>
            </a:pPr>
            <a:r>
              <a:rPr lang="ru-RU" dirty="0"/>
              <a:t>2. Записать все, что Вам говорит представитель террористов — не полагайтесь на свою память.</a:t>
            </a:r>
          </a:p>
          <a:p>
            <a:pPr marL="0" indent="0">
              <a:buNone/>
            </a:pPr>
            <a:r>
              <a:rPr lang="ru-RU" dirty="0"/>
              <a:t>3. Как можно дольше удерживать звонящего на линии — это поможет спецслужбам идентифицировать телефонный аппарат, с которого был совершен этот звонок.</a:t>
            </a:r>
          </a:p>
          <a:p>
            <a:pPr marL="0" indent="0">
              <a:buNone/>
            </a:pPr>
            <a:endParaRPr lang="ru-RU" dirty="0"/>
          </a:p>
          <a:p>
            <a:pPr marL="0" indent="0">
              <a:buNone/>
            </a:pPr>
            <a:r>
              <a:rPr lang="ru-RU" dirty="0"/>
              <a:t>ВАЖНО! </a:t>
            </a:r>
          </a:p>
          <a:p>
            <a:pPr marL="0" indent="0">
              <a:buNone/>
            </a:pPr>
            <a:r>
              <a:rPr lang="ru-RU" dirty="0"/>
              <a:t> - Во время эвакуации старайтесь держаться подальше от окон.</a:t>
            </a:r>
          </a:p>
          <a:p>
            <a:pPr marL="0" indent="0">
              <a:buNone/>
            </a:pPr>
            <a:r>
              <a:rPr lang="ru-RU" dirty="0"/>
              <a:t>- Не толпитесь перед эвакуированным зданием — освободите место для подъезда машин полиции, пожарных и т.д. </a:t>
            </a:r>
          </a:p>
          <a:p>
            <a:pPr marL="0" indent="0">
              <a:buNone/>
            </a:pPr>
            <a:endParaRPr lang="ru-RU" dirty="0"/>
          </a:p>
        </p:txBody>
      </p:sp>
    </p:spTree>
    <p:extLst>
      <p:ext uri="{BB962C8B-B14F-4D97-AF65-F5344CB8AC3E}">
        <p14:creationId xmlns:p14="http://schemas.microsoft.com/office/powerpoint/2010/main" val="5392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3841EAE-92C6-4611-AEDF-DB3DA4A286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511" y="125633"/>
            <a:ext cx="8808977" cy="6606733"/>
          </a:xfrm>
        </p:spPr>
      </p:pic>
    </p:spTree>
    <p:extLst>
      <p:ext uri="{BB962C8B-B14F-4D97-AF65-F5344CB8AC3E}">
        <p14:creationId xmlns:p14="http://schemas.microsoft.com/office/powerpoint/2010/main" val="269729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0DA3C2A-1E9C-4D87-8A2C-D25DAAA30C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514" y="147365"/>
            <a:ext cx="8311950" cy="6233963"/>
          </a:xfrm>
        </p:spPr>
      </p:pic>
    </p:spTree>
    <p:extLst>
      <p:ext uri="{BB962C8B-B14F-4D97-AF65-F5344CB8AC3E}">
        <p14:creationId xmlns:p14="http://schemas.microsoft.com/office/powerpoint/2010/main" val="2390312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idx="1"/>
          </p:nvPr>
        </p:nvSpPr>
        <p:spPr>
          <a:xfrm>
            <a:off x="457200" y="476672"/>
            <a:ext cx="8229600" cy="6120680"/>
          </a:xfrm>
        </p:spPr>
        <p:txBody>
          <a:bodyPr>
            <a:noAutofit/>
          </a:bodyPr>
          <a:lstStyle/>
          <a:p>
            <a:pPr algn="just"/>
            <a:r>
              <a:rPr lang="ru-RU" sz="1400" b="1" u="sng" dirty="0"/>
              <a:t>Если взрыв все же произошел, необходимо:</a:t>
            </a:r>
            <a:endParaRPr lang="ru-RU" sz="1400" dirty="0"/>
          </a:p>
          <a:p>
            <a:pPr marL="171450" indent="-171450" algn="just">
              <a:buFont typeface="Arial" pitchFamily="34" charset="0"/>
              <a:buChar char="•"/>
            </a:pPr>
            <a:r>
              <a:rPr lang="ru-RU" sz="1400" dirty="0"/>
              <a:t>Упасть на пол, закрыв голову руками и поджав под себя ноги.</a:t>
            </a:r>
          </a:p>
          <a:p>
            <a:pPr marL="171450" indent="-171450" algn="just">
              <a:buFont typeface="Arial" pitchFamily="34" charset="0"/>
              <a:buChar char="•"/>
            </a:pPr>
            <a:r>
              <a:rPr lang="ru-RU" sz="1400" dirty="0"/>
              <a:t>Если сразу после взрыва начали качаться шкафы, с них стали падать книги, папки и т.д. ни в коем случае не пытайтесь удержать их — спрячьтесь под стол и переждите несколько минут.</a:t>
            </a:r>
          </a:p>
          <a:p>
            <a:pPr marL="171450" indent="-171450" algn="just">
              <a:buFont typeface="Arial" pitchFamily="34" charset="0"/>
              <a:buChar char="•"/>
            </a:pPr>
            <a:r>
              <a:rPr lang="ru-RU" sz="1400" dirty="0"/>
              <a:t>Как можно скорее покинуть это здание и помещение.</a:t>
            </a:r>
          </a:p>
          <a:p>
            <a:pPr marL="171450" indent="-171450" algn="just">
              <a:buFont typeface="Arial" pitchFamily="34" charset="0"/>
              <a:buChar char="•"/>
            </a:pPr>
            <a:r>
              <a:rPr lang="ru-RU" sz="1400" dirty="0"/>
              <a:t>НЕ пользуйтесь лифтами. </a:t>
            </a:r>
          </a:p>
          <a:p>
            <a:pPr algn="just"/>
            <a:r>
              <a:rPr lang="ru-RU" sz="1400" b="1" u="sng" dirty="0"/>
              <a:t>Как вести себя при завале:</a:t>
            </a:r>
            <a:endParaRPr lang="ru-RU" sz="1400" dirty="0"/>
          </a:p>
          <a:p>
            <a:pPr marL="171450" indent="-171450" algn="just">
              <a:buFont typeface="Wingdings" pitchFamily="2" charset="2"/>
              <a:buChar char="ü"/>
            </a:pPr>
            <a:r>
              <a:rPr lang="ru-RU" sz="1400" dirty="0"/>
              <a:t>Если человек оказывается под обломками, то и здесь главное для него – обуздать страх, не пасть духом. Надо верить, что помощь придет обязательно, и в ожидании помощи постараться привлечь внимание спасателей стуком, криком. Но силы расходовать экономно.</a:t>
            </a:r>
          </a:p>
          <a:p>
            <a:pPr marL="171450" indent="-171450" algn="just">
              <a:buFont typeface="Wingdings" pitchFamily="2" charset="2"/>
              <a:buChar char="ü"/>
            </a:pPr>
            <a:r>
              <a:rPr lang="ru-RU" sz="1400" dirty="0"/>
              <a:t>Убедитесь в том, что вы не получили серьезных травм.</a:t>
            </a:r>
          </a:p>
          <a:p>
            <a:pPr marL="171450" indent="-171450" algn="just">
              <a:buFont typeface="Wingdings" pitchFamily="2" charset="2"/>
              <a:buChar char="ü"/>
            </a:pPr>
            <a:r>
              <a:rPr lang="ru-RU" sz="1400" dirty="0"/>
              <a:t>Успокойтесь и прежде чем предпринимать какие-либо действия, внимательно осмотритесь.</a:t>
            </a:r>
          </a:p>
          <a:p>
            <a:pPr marL="171450" indent="-171450" algn="just">
              <a:buFont typeface="Wingdings" pitchFamily="2" charset="2"/>
              <a:buChar char="ü"/>
            </a:pPr>
            <a:r>
              <a:rPr lang="ru-RU" sz="1400" dirty="0"/>
              <a:t>Постарайтесь по возможности оказать первую помощь другим пострадавшим.</a:t>
            </a:r>
          </a:p>
          <a:p>
            <a:pPr marL="171450" indent="-171450" algn="just">
              <a:buFont typeface="Wingdings" pitchFamily="2" charset="2"/>
              <a:buChar char="ü"/>
            </a:pPr>
            <a:r>
              <a:rPr lang="ru-RU" sz="1400" dirty="0"/>
              <a:t>Помните о возможности новых взрывов, обвалов и разрушений и, не мешкая, спокойно покиньте опасное место.</a:t>
            </a:r>
          </a:p>
          <a:p>
            <a:pPr marL="171450" indent="-171450" algn="just">
              <a:buFont typeface="Wingdings" pitchFamily="2" charset="2"/>
              <a:buChar char="ü"/>
            </a:pPr>
            <a:r>
              <a:rPr lang="ru-RU" sz="1400" dirty="0"/>
              <a:t>Выполняйте все распоряжения спасателей после их прибытия на место происшествия.</a:t>
            </a:r>
          </a:p>
          <a:p>
            <a:pPr marL="171450" indent="-171450" algn="just">
              <a:buFont typeface="Wingdings" pitchFamily="2" charset="2"/>
              <a:buChar char="ü"/>
            </a:pPr>
            <a:r>
              <a:rPr lang="ru-RU" sz="1400" dirty="0"/>
              <a:t>Не старайтесь самостоятельно выбраться.</a:t>
            </a:r>
          </a:p>
          <a:p>
            <a:pPr marL="171450" indent="-171450" algn="just">
              <a:buFont typeface="Wingdings" pitchFamily="2" charset="2"/>
              <a:buChar char="ü"/>
            </a:pPr>
            <a:r>
              <a:rPr lang="ru-RU" sz="1400" dirty="0"/>
              <a:t>Постарайтесь укрепить «потолок» находящимися рядом обломками мебели и здания.</a:t>
            </a:r>
          </a:p>
          <a:p>
            <a:pPr marL="171450" indent="-171450" algn="just">
              <a:buFont typeface="Wingdings" pitchFamily="2" charset="2"/>
              <a:buChar char="ü"/>
            </a:pPr>
            <a:r>
              <a:rPr lang="ru-RU" sz="1400" dirty="0"/>
              <a:t>Отодвиньте от себя острые предметы.</a:t>
            </a:r>
          </a:p>
          <a:p>
            <a:pPr marL="171450" indent="-171450" algn="just">
              <a:buFont typeface="Wingdings" pitchFamily="2" charset="2"/>
              <a:buChar char="ü"/>
            </a:pPr>
            <a:r>
              <a:rPr lang="ru-RU" sz="1400" dirty="0"/>
              <a:t>Если у вас есть мобильный телефон – позвоните спасателям по телефону «02» или «112».</a:t>
            </a:r>
          </a:p>
          <a:p>
            <a:pPr marL="171450" indent="-171450" algn="just">
              <a:buFont typeface="Wingdings" pitchFamily="2" charset="2"/>
              <a:buChar char="ü"/>
            </a:pPr>
            <a:r>
              <a:rPr lang="ru-RU" sz="1400" dirty="0"/>
              <a:t>Закройте нос и рот носовым платком и одеждой, по возможности намоченными.</a:t>
            </a:r>
          </a:p>
          <a:p>
            <a:pPr marL="171450" indent="-171450" algn="just">
              <a:buFont typeface="Wingdings" pitchFamily="2" charset="2"/>
              <a:buChar char="ü"/>
            </a:pPr>
            <a:r>
              <a:rPr lang="ru-RU" sz="1400" dirty="0"/>
              <a:t>Стучите с целью привлечения внимания спасателей, лучше по трубам.</a:t>
            </a:r>
          </a:p>
          <a:p>
            <a:pPr marL="171450" indent="-171450" algn="just">
              <a:buFont typeface="Wingdings" pitchFamily="2" charset="2"/>
              <a:buChar char="ü"/>
            </a:pPr>
            <a:r>
              <a:rPr lang="ru-RU" sz="1400" dirty="0"/>
              <a:t>Кричите только тогда, когда услышали голоса спасателей – иначе есть риск задохнуться от пыли.</a:t>
            </a:r>
          </a:p>
          <a:p>
            <a:pPr marL="171450" indent="-171450" algn="just">
              <a:buFont typeface="Wingdings" pitchFamily="2" charset="2"/>
              <a:buChar char="ü"/>
            </a:pPr>
            <a:r>
              <a:rPr lang="ru-RU" sz="1400" dirty="0"/>
              <a:t>Ни в коем случае не разжигайте огонь. Если у вас есть вода, пейте как можно больше.</a:t>
            </a:r>
          </a:p>
          <a:p>
            <a:pPr marL="171450" indent="-171450" algn="just">
              <a:buFont typeface="Wingdings" pitchFamily="2" charset="2"/>
              <a:buChar char="ü"/>
            </a:pPr>
            <a:endParaRPr lang="ru-RU" sz="1400" dirty="0">
              <a:solidFill>
                <a:schemeClr val="tx1"/>
              </a:solidFill>
            </a:endParaRPr>
          </a:p>
        </p:txBody>
      </p:sp>
    </p:spTree>
    <p:extLst>
      <p:ext uri="{BB962C8B-B14F-4D97-AF65-F5344CB8AC3E}">
        <p14:creationId xmlns:p14="http://schemas.microsoft.com/office/powerpoint/2010/main" val="4263524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43372" y="-1860"/>
            <a:ext cx="8280920" cy="1584176"/>
          </a:xfrm>
        </p:spPr>
        <p:txBody>
          <a:bodyPr/>
          <a:lstStyle/>
          <a:p>
            <a:pPr>
              <a:lnSpc>
                <a:spcPct val="100000"/>
              </a:lnSpc>
            </a:pPr>
            <a:r>
              <a:rPr lang="ru-RU" altLang="ru-RU" sz="3200" b="1" dirty="0">
                <a:solidFill>
                  <a:schemeClr val="accent3"/>
                </a:solidFill>
              </a:rPr>
              <a:t>Общие принципы общения с пострадавшими:</a:t>
            </a:r>
            <a:endParaRPr lang="ru-RU" sz="5000" dirty="0">
              <a:solidFill>
                <a:schemeClr val="accent3"/>
              </a:solidFill>
            </a:endParaRPr>
          </a:p>
        </p:txBody>
      </p:sp>
      <p:sp>
        <p:nvSpPr>
          <p:cNvPr id="3" name="Объект 2"/>
          <p:cNvSpPr>
            <a:spLocks noGrp="1"/>
          </p:cNvSpPr>
          <p:nvPr>
            <p:ph idx="1"/>
          </p:nvPr>
        </p:nvSpPr>
        <p:spPr>
          <a:xfrm>
            <a:off x="590228" y="1268760"/>
            <a:ext cx="8034064" cy="5157192"/>
          </a:xfrm>
        </p:spPr>
        <p:txBody>
          <a:bodyPr>
            <a:normAutofit fontScale="77500" lnSpcReduction="20000"/>
          </a:bodyPr>
          <a:lstStyle/>
          <a:p>
            <a:pPr lvl="0" algn="just">
              <a:lnSpc>
                <a:spcPct val="115000"/>
              </a:lnSpc>
              <a:buSzPts val="1000"/>
              <a:buFont typeface="Symbol"/>
              <a:buChar char=""/>
              <a:tabLst>
                <a:tab pos="457200" algn="l"/>
              </a:tabLst>
            </a:pPr>
            <a:r>
              <a:rPr lang="ru-RU" sz="3000" dirty="0">
                <a:latin typeface="Times New Roman"/>
                <a:ea typeface="Times New Roman"/>
                <a:cs typeface="Times New Roman"/>
              </a:rPr>
              <a:t>При работе в зоне ЧС необходимо давать людям короткие, четкие команды в побудительном наклонении. Например: «Встань…», «Выпей воды…» </a:t>
            </a:r>
            <a:endParaRPr lang="ru-RU" sz="3000" dirty="0">
              <a:ea typeface="Calibri"/>
              <a:cs typeface="Times New Roman"/>
            </a:endParaRPr>
          </a:p>
          <a:p>
            <a:pPr lvl="0" algn="just">
              <a:lnSpc>
                <a:spcPct val="115000"/>
              </a:lnSpc>
              <a:buSzPts val="1000"/>
              <a:buFont typeface="Symbol"/>
              <a:buChar char=""/>
              <a:tabLst>
                <a:tab pos="457200" algn="l"/>
              </a:tabLst>
            </a:pPr>
            <a:r>
              <a:rPr lang="ru-RU" sz="3000" dirty="0">
                <a:latin typeface="Times New Roman"/>
                <a:ea typeface="Times New Roman"/>
                <a:cs typeface="Times New Roman"/>
              </a:rPr>
              <a:t>Не должно быть сложных предложений, сложно построенных словесных оборотов в речи, например: «Извините, пожалуйста …. Не могли бы Вы…». </a:t>
            </a:r>
            <a:endParaRPr lang="ru-RU" sz="3000" dirty="0">
              <a:ea typeface="Calibri"/>
              <a:cs typeface="Times New Roman"/>
            </a:endParaRPr>
          </a:p>
          <a:p>
            <a:pPr lvl="0" algn="just">
              <a:lnSpc>
                <a:spcPct val="115000"/>
              </a:lnSpc>
              <a:buSzPts val="1000"/>
              <a:buFont typeface="Symbol"/>
              <a:buChar char=""/>
              <a:tabLst>
                <a:tab pos="457200" algn="l"/>
              </a:tabLst>
            </a:pPr>
            <a:r>
              <a:rPr lang="ru-RU" sz="3000" dirty="0">
                <a:latin typeface="Times New Roman"/>
                <a:ea typeface="Times New Roman"/>
                <a:cs typeface="Times New Roman"/>
              </a:rPr>
              <a:t>Избегайте в речи употребления частицы «не». </a:t>
            </a:r>
            <a:endParaRPr lang="ru-RU" sz="3000" dirty="0">
              <a:ea typeface="Calibri"/>
              <a:cs typeface="Times New Roman"/>
            </a:endParaRPr>
          </a:p>
          <a:p>
            <a:pPr lvl="0" algn="just">
              <a:lnSpc>
                <a:spcPct val="115000"/>
              </a:lnSpc>
              <a:buSzPts val="1000"/>
              <a:buFont typeface="Symbol"/>
              <a:buChar char=""/>
              <a:tabLst>
                <a:tab pos="457200" algn="l"/>
              </a:tabLst>
            </a:pPr>
            <a:r>
              <a:rPr lang="ru-RU" sz="3000" dirty="0">
                <a:latin typeface="Times New Roman"/>
                <a:ea typeface="Times New Roman"/>
                <a:cs typeface="Times New Roman"/>
              </a:rPr>
              <a:t>В вашем голосе не должны звучать неуверенность, сомнение, а тем более паника. </a:t>
            </a:r>
            <a:endParaRPr lang="ru-RU" sz="3000" dirty="0">
              <a:ea typeface="Calibri"/>
              <a:cs typeface="Times New Roman"/>
            </a:endParaRPr>
          </a:p>
          <a:p>
            <a:pPr lvl="0" algn="just">
              <a:lnSpc>
                <a:spcPct val="115000"/>
              </a:lnSpc>
              <a:buSzPts val="1000"/>
              <a:buFont typeface="Symbol"/>
              <a:buChar char=""/>
              <a:tabLst>
                <a:tab pos="457200" algn="l"/>
              </a:tabLst>
            </a:pPr>
            <a:r>
              <a:rPr lang="ru-RU" sz="3000" dirty="0">
                <a:latin typeface="Times New Roman"/>
                <a:ea typeface="Times New Roman"/>
                <a:cs typeface="Times New Roman"/>
              </a:rPr>
              <a:t>Речь должна быть плавная (не рубленная по слогам), медленная с элементами внушения: «Ты не один, помощь пришла! «Слушай меня!», «Надо жить!»  </a:t>
            </a:r>
            <a:endParaRPr lang="ru-RU" sz="3000" dirty="0">
              <a:ea typeface="Calibri"/>
              <a:cs typeface="Times New Roman"/>
            </a:endParaRPr>
          </a:p>
          <a:p>
            <a:pPr marL="0" lvl="0" indent="0" algn="ctr">
              <a:lnSpc>
                <a:spcPct val="115000"/>
              </a:lnSpc>
              <a:buSzPts val="1000"/>
              <a:buNone/>
              <a:tabLst>
                <a:tab pos="457200" algn="l"/>
              </a:tabLst>
            </a:pPr>
            <a:r>
              <a:rPr lang="ru-RU" sz="3000" b="1" u="sng" dirty="0">
                <a:solidFill>
                  <a:srgbClr val="FF0000"/>
                </a:solidFill>
                <a:latin typeface="Times New Roman"/>
                <a:ea typeface="Times New Roman"/>
                <a:cs typeface="Times New Roman"/>
              </a:rPr>
              <a:t>Запрет на фразу: «Все будет хорошо»! </a:t>
            </a:r>
            <a:endParaRPr lang="ru-RU" sz="3000" b="1" u="sng" dirty="0">
              <a:solidFill>
                <a:srgbClr val="FF0000"/>
              </a:solidFill>
              <a:ea typeface="Calibri"/>
              <a:cs typeface="Times New Roman"/>
            </a:endParaRPr>
          </a:p>
          <a:p>
            <a:pPr lvl="0" indent="0" algn="just">
              <a:lnSpc>
                <a:spcPct val="115000"/>
              </a:lnSpc>
              <a:buClr>
                <a:srgbClr val="31B6FD"/>
              </a:buClr>
              <a:buNone/>
            </a:pPr>
            <a:endParaRPr lang="ru-RU" sz="3000" dirty="0"/>
          </a:p>
        </p:txBody>
      </p:sp>
    </p:spTree>
    <p:extLst>
      <p:ext uri="{BB962C8B-B14F-4D97-AF65-F5344CB8AC3E}">
        <p14:creationId xmlns:p14="http://schemas.microsoft.com/office/powerpoint/2010/main" val="3055173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Безопасное расстояние</a:t>
            </a:r>
          </a:p>
        </p:txBody>
      </p:sp>
      <p:sp>
        <p:nvSpPr>
          <p:cNvPr id="3" name="Объект 2"/>
          <p:cNvSpPr>
            <a:spLocks noGrp="1"/>
          </p:cNvSpPr>
          <p:nvPr>
            <p:ph idx="1"/>
          </p:nvPr>
        </p:nvSpPr>
        <p:spPr/>
        <p:txBody>
          <a:bodyPr>
            <a:normAutofit fontScale="77500" lnSpcReduction="20000"/>
          </a:bodyPr>
          <a:lstStyle/>
          <a:p>
            <a:r>
              <a:rPr lang="ru-RU" dirty="0"/>
              <a:t>1. Граната РГД-5 – 50 метров </a:t>
            </a:r>
          </a:p>
          <a:p>
            <a:r>
              <a:rPr lang="ru-RU" dirty="0"/>
              <a:t>2. Граната Ф-1 – 200 метров </a:t>
            </a:r>
          </a:p>
          <a:p>
            <a:r>
              <a:rPr lang="ru-RU" dirty="0"/>
              <a:t>3. Тротиловая шашка массой 200 граммов – 45 метров </a:t>
            </a:r>
          </a:p>
          <a:p>
            <a:r>
              <a:rPr lang="ru-RU" dirty="0"/>
              <a:t>4. Тротиловая шашка массой 400 граммов – 55 метров </a:t>
            </a:r>
          </a:p>
          <a:p>
            <a:r>
              <a:rPr lang="ru-RU" dirty="0"/>
              <a:t>5. Пивная банка 0,33 литра – 60 метров </a:t>
            </a:r>
          </a:p>
          <a:p>
            <a:r>
              <a:rPr lang="ru-RU" dirty="0"/>
              <a:t>7. Чемодан (кейс) – 230 метров </a:t>
            </a:r>
          </a:p>
          <a:p>
            <a:r>
              <a:rPr lang="ru-RU" dirty="0"/>
              <a:t>8. Дорожный чемодан – 350 метров </a:t>
            </a:r>
          </a:p>
          <a:p>
            <a:r>
              <a:rPr lang="ru-RU" dirty="0"/>
              <a:t>9. Автомобиль типа «Жигули» – 460 метров </a:t>
            </a:r>
          </a:p>
          <a:p>
            <a:r>
              <a:rPr lang="ru-RU" dirty="0"/>
              <a:t>10. Автомобиль типа «Волга» – 580 метров </a:t>
            </a:r>
          </a:p>
          <a:p>
            <a:r>
              <a:rPr lang="ru-RU" dirty="0"/>
              <a:t>11. Микроавтобус – 920 метров </a:t>
            </a:r>
          </a:p>
          <a:p>
            <a:r>
              <a:rPr lang="ru-RU" dirty="0"/>
              <a:t>12. Грузовая автомашина (фургон) – 1240 метров </a:t>
            </a:r>
          </a:p>
        </p:txBody>
      </p:sp>
    </p:spTree>
    <p:extLst>
      <p:ext uri="{BB962C8B-B14F-4D97-AF65-F5344CB8AC3E}">
        <p14:creationId xmlns:p14="http://schemas.microsoft.com/office/powerpoint/2010/main" val="18827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r>
              <a:rPr lang="ru-RU" sz="2400" dirty="0"/>
              <a:t>Мотивы, которые могут побудить потенциальных нарушителей</a:t>
            </a:r>
            <a:br>
              <a:rPr lang="ru-RU" sz="2400" dirty="0"/>
            </a:br>
            <a:r>
              <a:rPr lang="ru-RU" sz="2400" dirty="0"/>
              <a:t>к совершению преступлений террористической направленности </a:t>
            </a:r>
            <a:br>
              <a:rPr lang="ru-RU" sz="2400" dirty="0"/>
            </a:br>
            <a:r>
              <a:rPr lang="ru-RU" sz="2400" dirty="0"/>
              <a:t>на объекте образования </a:t>
            </a:r>
            <a:br>
              <a:rPr lang="ru-RU" dirty="0"/>
            </a:br>
            <a:endParaRPr lang="ru-RU" dirty="0"/>
          </a:p>
        </p:txBody>
      </p:sp>
      <p:sp>
        <p:nvSpPr>
          <p:cNvPr id="3" name="Объект 2"/>
          <p:cNvSpPr>
            <a:spLocks noGrp="1"/>
          </p:cNvSpPr>
          <p:nvPr>
            <p:ph idx="1"/>
          </p:nvPr>
        </p:nvSpPr>
        <p:spPr/>
        <p:txBody>
          <a:bodyPr>
            <a:normAutofit/>
          </a:bodyPr>
          <a:lstStyle/>
          <a:p>
            <a:pPr algn="just"/>
            <a:r>
              <a:rPr lang="ru-RU" sz="1900" b="1" dirty="0"/>
              <a:t>политические</a:t>
            </a:r>
            <a:r>
              <a:rPr lang="ru-RU" sz="1900" dirty="0"/>
              <a:t> (нереализуемые политические запросы, обусловленные несогласием с политикой государства, выражение поддержки деятельности экстремистских и террористически ориентированных организаций и групп в стране и за рубежом);</a:t>
            </a:r>
          </a:p>
          <a:p>
            <a:pPr algn="just"/>
            <a:r>
              <a:rPr lang="ru-RU" sz="1900" b="1" dirty="0"/>
              <a:t>идеологические</a:t>
            </a:r>
            <a:r>
              <a:rPr lang="ru-RU" sz="1900" dirty="0"/>
              <a:t> (в своей основе обусловленные имеющимися внутренними личностными качествами нарушителя и дополнительно укрепляемые пропагандой идеологии экстремизма и терроризма, присутствующей в СМИ и в социальных сетях (целенаправленно, включая прямые призывы к экстремизму и терроризму, встречающиеся на сайтах и в отдельных постах экстремистских организаций и лиц);</a:t>
            </a:r>
          </a:p>
          <a:p>
            <a:pPr algn="just"/>
            <a:r>
              <a:rPr lang="ru-RU" sz="1900" b="1" dirty="0"/>
              <a:t>личные. </a:t>
            </a:r>
          </a:p>
        </p:txBody>
      </p:sp>
    </p:spTree>
    <p:extLst>
      <p:ext uri="{BB962C8B-B14F-4D97-AF65-F5344CB8AC3E}">
        <p14:creationId xmlns:p14="http://schemas.microsoft.com/office/powerpoint/2010/main" val="2994707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43550" y="972328"/>
            <a:ext cx="1768810" cy="1232535"/>
          </a:xfrm>
        </p:spPr>
        <p:txBody>
          <a:bodyPr>
            <a:normAutofit fontScale="85000" lnSpcReduction="10000"/>
          </a:bodyPr>
          <a:lstStyle/>
          <a:p>
            <a:pPr marL="0" indent="0">
              <a:buNone/>
            </a:pPr>
            <a:r>
              <a:rPr lang="ru-RU" dirty="0"/>
              <a:t>РДГ-5 </a:t>
            </a:r>
          </a:p>
          <a:p>
            <a:pPr marL="0" indent="0">
              <a:buNone/>
            </a:pPr>
            <a:r>
              <a:rPr lang="ru-RU" dirty="0"/>
              <a:t> 50 метров</a:t>
            </a:r>
          </a:p>
        </p:txBody>
      </p:sp>
      <p:sp>
        <p:nvSpPr>
          <p:cNvPr id="4" name="AutoShape 2" descr="Граната РГД-5. Обзор, фото, характеристики, виде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stretch>
            <a:fillRect/>
          </a:stretch>
        </p:blipFill>
        <p:spPr>
          <a:xfrm>
            <a:off x="307975" y="332656"/>
            <a:ext cx="4579385" cy="2880320"/>
          </a:xfrm>
          <a:prstGeom prst="rect">
            <a:avLst/>
          </a:prstGeom>
        </p:spPr>
      </p:pic>
      <p:pic>
        <p:nvPicPr>
          <p:cNvPr id="6" name="Рисунок 5"/>
          <p:cNvPicPr>
            <a:picLocks noChangeAspect="1"/>
          </p:cNvPicPr>
          <p:nvPr/>
        </p:nvPicPr>
        <p:blipFill>
          <a:blip r:embed="rId3"/>
          <a:stretch>
            <a:fillRect/>
          </a:stretch>
        </p:blipFill>
        <p:spPr>
          <a:xfrm>
            <a:off x="971600" y="3717032"/>
            <a:ext cx="2592288" cy="2592288"/>
          </a:xfrm>
          <a:prstGeom prst="rect">
            <a:avLst/>
          </a:prstGeom>
        </p:spPr>
      </p:pic>
      <p:sp>
        <p:nvSpPr>
          <p:cNvPr id="7" name="Объект 2"/>
          <p:cNvSpPr txBox="1">
            <a:spLocks/>
          </p:cNvSpPr>
          <p:nvPr/>
        </p:nvSpPr>
        <p:spPr>
          <a:xfrm>
            <a:off x="5868144" y="4437112"/>
            <a:ext cx="2304256" cy="100811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dirty="0"/>
              <a:t>Ф1 – </a:t>
            </a:r>
          </a:p>
          <a:p>
            <a:pPr marL="0" indent="0">
              <a:buFont typeface="Arial" pitchFamily="34" charset="0"/>
              <a:buNone/>
            </a:pPr>
            <a:r>
              <a:rPr lang="ru-RU" dirty="0"/>
              <a:t>200 метров</a:t>
            </a:r>
          </a:p>
        </p:txBody>
      </p:sp>
    </p:spTree>
    <p:extLst>
      <p:ext uri="{BB962C8B-B14F-4D97-AF65-F5344CB8AC3E}">
        <p14:creationId xmlns:p14="http://schemas.microsoft.com/office/powerpoint/2010/main" val="1161776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Граната РГД-5. Обзор, фото, характеристики, виде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Тротил в шашка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76672"/>
            <a:ext cx="2857500" cy="2190750"/>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2"/>
          <p:cNvSpPr txBox="1">
            <a:spLocks/>
          </p:cNvSpPr>
          <p:nvPr/>
        </p:nvSpPr>
        <p:spPr>
          <a:xfrm>
            <a:off x="641811" y="5384420"/>
            <a:ext cx="2676064"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ru-RU" dirty="0"/>
          </a:p>
        </p:txBody>
      </p:sp>
      <p:sp>
        <p:nvSpPr>
          <p:cNvPr id="8" name="Прямоугольник 7"/>
          <p:cNvSpPr/>
          <p:nvPr/>
        </p:nvSpPr>
        <p:spPr>
          <a:xfrm>
            <a:off x="4422242" y="499382"/>
            <a:ext cx="2204834" cy="923330"/>
          </a:xfrm>
          <a:prstGeom prst="rect">
            <a:avLst/>
          </a:prstGeom>
        </p:spPr>
        <p:txBody>
          <a:bodyPr wrap="none">
            <a:spAutoFit/>
          </a:bodyPr>
          <a:lstStyle/>
          <a:p>
            <a:r>
              <a:rPr lang="ru-RU" dirty="0"/>
              <a:t>Тротиловая шашка </a:t>
            </a:r>
          </a:p>
          <a:p>
            <a:r>
              <a:rPr lang="ru-RU" dirty="0"/>
              <a:t>массой 200 граммов</a:t>
            </a:r>
          </a:p>
          <a:p>
            <a:r>
              <a:rPr lang="ru-RU" dirty="0"/>
              <a:t>- 45 метров</a:t>
            </a:r>
          </a:p>
        </p:txBody>
      </p:sp>
      <p:sp>
        <p:nvSpPr>
          <p:cNvPr id="10" name="Прямоугольник 9"/>
          <p:cNvSpPr/>
          <p:nvPr/>
        </p:nvSpPr>
        <p:spPr>
          <a:xfrm>
            <a:off x="4417725" y="3429000"/>
            <a:ext cx="2204834" cy="923330"/>
          </a:xfrm>
          <a:prstGeom prst="rect">
            <a:avLst/>
          </a:prstGeom>
        </p:spPr>
        <p:txBody>
          <a:bodyPr wrap="none">
            <a:spAutoFit/>
          </a:bodyPr>
          <a:lstStyle/>
          <a:p>
            <a:r>
              <a:rPr lang="ru-RU" dirty="0"/>
              <a:t>Тротиловая шашка </a:t>
            </a:r>
          </a:p>
          <a:p>
            <a:r>
              <a:rPr lang="ru-RU" dirty="0"/>
              <a:t>массой 400 граммов</a:t>
            </a:r>
          </a:p>
          <a:p>
            <a:r>
              <a:rPr lang="ru-RU" dirty="0"/>
              <a:t>- 55 метров</a:t>
            </a:r>
          </a:p>
        </p:txBody>
      </p:sp>
      <p:pic>
        <p:nvPicPr>
          <p:cNvPr id="1030" name="Picture 6" descr="Макеты тротиловых шашек (обновил) - Guns.ru Tal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7" y="3178195"/>
            <a:ext cx="2695575" cy="169545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 descr="Макеты тротиловых шашек (обнови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Рисунок 11"/>
          <p:cNvPicPr>
            <a:picLocks noChangeAspect="1"/>
          </p:cNvPicPr>
          <p:nvPr/>
        </p:nvPicPr>
        <p:blipFill>
          <a:blip r:embed="rId4"/>
          <a:stretch>
            <a:fillRect/>
          </a:stretch>
        </p:blipFill>
        <p:spPr>
          <a:xfrm>
            <a:off x="755576" y="5229200"/>
            <a:ext cx="1905000" cy="1428750"/>
          </a:xfrm>
          <a:prstGeom prst="rect">
            <a:avLst/>
          </a:prstGeom>
        </p:spPr>
      </p:pic>
      <p:pic>
        <p:nvPicPr>
          <p:cNvPr id="13" name="Рисунок 12"/>
          <p:cNvPicPr>
            <a:picLocks noChangeAspect="1"/>
          </p:cNvPicPr>
          <p:nvPr/>
        </p:nvPicPr>
        <p:blipFill>
          <a:blip r:embed="rId5"/>
          <a:stretch>
            <a:fillRect/>
          </a:stretch>
        </p:blipFill>
        <p:spPr>
          <a:xfrm>
            <a:off x="4139952" y="5342882"/>
            <a:ext cx="1364178" cy="1315068"/>
          </a:xfrm>
          <a:prstGeom prst="rect">
            <a:avLst/>
          </a:prstGeom>
        </p:spPr>
      </p:pic>
      <p:pic>
        <p:nvPicPr>
          <p:cNvPr id="14" name="Рисунок 13"/>
          <p:cNvPicPr>
            <a:picLocks noChangeAspect="1"/>
          </p:cNvPicPr>
          <p:nvPr/>
        </p:nvPicPr>
        <p:blipFill>
          <a:blip r:embed="rId6"/>
          <a:stretch>
            <a:fillRect/>
          </a:stretch>
        </p:blipFill>
        <p:spPr>
          <a:xfrm>
            <a:off x="6876256" y="5242403"/>
            <a:ext cx="1887396" cy="1415547"/>
          </a:xfrm>
          <a:prstGeom prst="rect">
            <a:avLst/>
          </a:prstGeom>
        </p:spPr>
      </p:pic>
    </p:spTree>
    <p:extLst>
      <p:ext uri="{BB962C8B-B14F-4D97-AF65-F5344CB8AC3E}">
        <p14:creationId xmlns:p14="http://schemas.microsoft.com/office/powerpoint/2010/main" val="731680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Граната РГД-5. Обзор, фото, характеристики, виде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Объект 2"/>
          <p:cNvSpPr txBox="1">
            <a:spLocks/>
          </p:cNvSpPr>
          <p:nvPr/>
        </p:nvSpPr>
        <p:spPr>
          <a:xfrm>
            <a:off x="641811" y="5384420"/>
            <a:ext cx="2676064"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ru-RU" dirty="0"/>
          </a:p>
        </p:txBody>
      </p:sp>
      <p:sp>
        <p:nvSpPr>
          <p:cNvPr id="8" name="Прямоугольник 7"/>
          <p:cNvSpPr/>
          <p:nvPr/>
        </p:nvSpPr>
        <p:spPr>
          <a:xfrm>
            <a:off x="3619994" y="5376602"/>
            <a:ext cx="1573636" cy="646331"/>
          </a:xfrm>
          <a:prstGeom prst="rect">
            <a:avLst/>
          </a:prstGeom>
        </p:spPr>
        <p:txBody>
          <a:bodyPr wrap="none">
            <a:spAutoFit/>
          </a:bodyPr>
          <a:lstStyle/>
          <a:p>
            <a:r>
              <a:rPr lang="ru-RU" dirty="0"/>
              <a:t>Чемодан-кейс</a:t>
            </a:r>
          </a:p>
          <a:p>
            <a:r>
              <a:rPr lang="ru-RU" dirty="0"/>
              <a:t> - 230 метров</a:t>
            </a:r>
          </a:p>
        </p:txBody>
      </p:sp>
      <p:sp>
        <p:nvSpPr>
          <p:cNvPr id="10" name="Прямоугольник 9"/>
          <p:cNvSpPr/>
          <p:nvPr/>
        </p:nvSpPr>
        <p:spPr>
          <a:xfrm>
            <a:off x="611921" y="3362748"/>
            <a:ext cx="2106474" cy="646331"/>
          </a:xfrm>
          <a:prstGeom prst="rect">
            <a:avLst/>
          </a:prstGeom>
        </p:spPr>
        <p:txBody>
          <a:bodyPr wrap="none">
            <a:spAutoFit/>
          </a:bodyPr>
          <a:lstStyle/>
          <a:p>
            <a:r>
              <a:rPr lang="ru-RU" dirty="0"/>
              <a:t>Пивная банка 033 л</a:t>
            </a:r>
          </a:p>
          <a:p>
            <a:r>
              <a:rPr lang="ru-RU" dirty="0"/>
              <a:t>- 60 метров</a:t>
            </a:r>
          </a:p>
        </p:txBody>
      </p:sp>
      <p:sp>
        <p:nvSpPr>
          <p:cNvPr id="11" name="AutoShape 2" descr="Макеты тротиловых шашек (обнови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 name="Рисунок 1"/>
          <p:cNvPicPr>
            <a:picLocks noChangeAspect="1"/>
          </p:cNvPicPr>
          <p:nvPr/>
        </p:nvPicPr>
        <p:blipFill>
          <a:blip r:embed="rId2"/>
          <a:stretch>
            <a:fillRect/>
          </a:stretch>
        </p:blipFill>
        <p:spPr>
          <a:xfrm>
            <a:off x="307975" y="465138"/>
            <a:ext cx="2410420" cy="2410420"/>
          </a:xfrm>
          <a:prstGeom prst="rect">
            <a:avLst/>
          </a:prstGeom>
        </p:spPr>
      </p:pic>
      <p:pic>
        <p:nvPicPr>
          <p:cNvPr id="3" name="Рисунок 2"/>
          <p:cNvPicPr>
            <a:picLocks noChangeAspect="1"/>
          </p:cNvPicPr>
          <p:nvPr/>
        </p:nvPicPr>
        <p:blipFill>
          <a:blip r:embed="rId3"/>
          <a:stretch>
            <a:fillRect/>
          </a:stretch>
        </p:blipFill>
        <p:spPr>
          <a:xfrm>
            <a:off x="827821" y="4715028"/>
            <a:ext cx="1674673" cy="1674673"/>
          </a:xfrm>
          <a:prstGeom prst="rect">
            <a:avLst/>
          </a:prstGeom>
        </p:spPr>
      </p:pic>
      <p:pic>
        <p:nvPicPr>
          <p:cNvPr id="5" name="Рисунок 4"/>
          <p:cNvPicPr>
            <a:picLocks noChangeAspect="1"/>
          </p:cNvPicPr>
          <p:nvPr/>
        </p:nvPicPr>
        <p:blipFill>
          <a:blip r:embed="rId4"/>
          <a:stretch>
            <a:fillRect/>
          </a:stretch>
        </p:blipFill>
        <p:spPr>
          <a:xfrm>
            <a:off x="5219510" y="312738"/>
            <a:ext cx="2952328" cy="2952328"/>
          </a:xfrm>
          <a:prstGeom prst="rect">
            <a:avLst/>
          </a:prstGeom>
        </p:spPr>
      </p:pic>
      <p:sp>
        <p:nvSpPr>
          <p:cNvPr id="15" name="Прямоугольник 14"/>
          <p:cNvSpPr/>
          <p:nvPr/>
        </p:nvSpPr>
        <p:spPr>
          <a:xfrm>
            <a:off x="5587486" y="3390014"/>
            <a:ext cx="2216376" cy="646331"/>
          </a:xfrm>
          <a:prstGeom prst="rect">
            <a:avLst/>
          </a:prstGeom>
        </p:spPr>
        <p:txBody>
          <a:bodyPr wrap="none">
            <a:spAutoFit/>
          </a:bodyPr>
          <a:lstStyle/>
          <a:p>
            <a:r>
              <a:rPr lang="ru-RU" dirty="0"/>
              <a:t>Чемодан дорожный </a:t>
            </a:r>
          </a:p>
          <a:p>
            <a:r>
              <a:rPr lang="ru-RU" dirty="0"/>
              <a:t>- 350 метров</a:t>
            </a:r>
          </a:p>
        </p:txBody>
      </p:sp>
    </p:spTree>
    <p:extLst>
      <p:ext uri="{BB962C8B-B14F-4D97-AF65-F5344CB8AC3E}">
        <p14:creationId xmlns:p14="http://schemas.microsoft.com/office/powerpoint/2010/main" val="1647408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2276872"/>
            <a:ext cx="2304256" cy="462781"/>
          </a:xfrm>
        </p:spPr>
        <p:txBody>
          <a:bodyPr>
            <a:normAutofit fontScale="40000" lnSpcReduction="20000"/>
          </a:bodyPr>
          <a:lstStyle/>
          <a:p>
            <a:pPr marL="0" indent="0">
              <a:buNone/>
            </a:pPr>
            <a:r>
              <a:rPr lang="ru-RU" dirty="0"/>
              <a:t>Автомобиль типа «Жигули» </a:t>
            </a:r>
          </a:p>
          <a:p>
            <a:pPr marL="0" indent="0">
              <a:buNone/>
            </a:pPr>
            <a:r>
              <a:rPr lang="ru-RU" dirty="0"/>
              <a:t>– 460 метров </a:t>
            </a:r>
          </a:p>
          <a:p>
            <a:endParaRPr lang="ru-RU" dirty="0"/>
          </a:p>
        </p:txBody>
      </p:sp>
      <p:sp>
        <p:nvSpPr>
          <p:cNvPr id="4" name="Объект 2"/>
          <p:cNvSpPr txBox="1">
            <a:spLocks/>
          </p:cNvSpPr>
          <p:nvPr/>
        </p:nvSpPr>
        <p:spPr>
          <a:xfrm>
            <a:off x="5724128" y="5445224"/>
            <a:ext cx="2868939"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600" dirty="0"/>
              <a:t>Грузовая автомашина (фургон) </a:t>
            </a:r>
          </a:p>
          <a:p>
            <a:pPr marL="0" indent="0">
              <a:buNone/>
            </a:pPr>
            <a:r>
              <a:rPr lang="ru-RU" sz="1600" dirty="0"/>
              <a:t>– 1240 метров </a:t>
            </a:r>
          </a:p>
          <a:p>
            <a:endParaRPr lang="ru-RU" dirty="0"/>
          </a:p>
        </p:txBody>
      </p:sp>
      <p:sp>
        <p:nvSpPr>
          <p:cNvPr id="5" name="Объект 2"/>
          <p:cNvSpPr txBox="1">
            <a:spLocks/>
          </p:cNvSpPr>
          <p:nvPr/>
        </p:nvSpPr>
        <p:spPr>
          <a:xfrm>
            <a:off x="899592" y="5445224"/>
            <a:ext cx="1584176" cy="8006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500" dirty="0"/>
              <a:t>Микроавтобус </a:t>
            </a:r>
          </a:p>
          <a:p>
            <a:pPr marL="0" indent="0">
              <a:buNone/>
            </a:pPr>
            <a:r>
              <a:rPr lang="ru-RU" sz="1500" dirty="0"/>
              <a:t>– 920 метров </a:t>
            </a:r>
          </a:p>
        </p:txBody>
      </p:sp>
      <p:sp>
        <p:nvSpPr>
          <p:cNvPr id="6" name="Объект 2"/>
          <p:cNvSpPr txBox="1">
            <a:spLocks/>
          </p:cNvSpPr>
          <p:nvPr/>
        </p:nvSpPr>
        <p:spPr>
          <a:xfrm>
            <a:off x="5852707" y="2397615"/>
            <a:ext cx="2391701" cy="6840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300" dirty="0"/>
              <a:t>Автомобиль типа «Волга» </a:t>
            </a:r>
          </a:p>
          <a:p>
            <a:pPr marL="0" indent="0">
              <a:buNone/>
            </a:pPr>
            <a:r>
              <a:rPr lang="ru-RU" sz="1300" dirty="0"/>
              <a:t>– 580 метров </a:t>
            </a:r>
          </a:p>
        </p:txBody>
      </p:sp>
      <p:pic>
        <p:nvPicPr>
          <p:cNvPr id="3074" name="Picture 2" descr="ГАЗ 31105 Волга 2003, 2004, 2005, 2006, 2007, седан, 1 поколение  технические характеристики и комплек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2094" y="404664"/>
            <a:ext cx="249627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3"/>
          <a:stretch>
            <a:fillRect/>
          </a:stretch>
        </p:blipFill>
        <p:spPr>
          <a:xfrm>
            <a:off x="517054" y="3597374"/>
            <a:ext cx="2466975" cy="1847850"/>
          </a:xfrm>
          <a:prstGeom prst="rect">
            <a:avLst/>
          </a:prstGeom>
        </p:spPr>
      </p:pic>
      <p:sp>
        <p:nvSpPr>
          <p:cNvPr id="10" name="AutoShape 4" descr="Новый грузовой автомобиль для бизнес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p:cNvPicPr>
            <a:picLocks noChangeAspect="1"/>
          </p:cNvPicPr>
          <p:nvPr/>
        </p:nvPicPr>
        <p:blipFill>
          <a:blip r:embed="rId4"/>
          <a:stretch>
            <a:fillRect/>
          </a:stretch>
        </p:blipFill>
        <p:spPr>
          <a:xfrm>
            <a:off x="5220072" y="3729211"/>
            <a:ext cx="3168352" cy="1584176"/>
          </a:xfrm>
          <a:prstGeom prst="rect">
            <a:avLst/>
          </a:prstGeom>
        </p:spPr>
      </p:pic>
      <p:pic>
        <p:nvPicPr>
          <p:cNvPr id="12" name="Рисунок 11"/>
          <p:cNvPicPr>
            <a:picLocks noChangeAspect="1"/>
          </p:cNvPicPr>
          <p:nvPr/>
        </p:nvPicPr>
        <p:blipFill>
          <a:blip r:embed="rId5"/>
          <a:stretch>
            <a:fillRect/>
          </a:stretch>
        </p:blipFill>
        <p:spPr>
          <a:xfrm>
            <a:off x="611560" y="497805"/>
            <a:ext cx="2705100" cy="1685925"/>
          </a:xfrm>
          <a:prstGeom prst="rect">
            <a:avLst/>
          </a:prstGeom>
        </p:spPr>
      </p:pic>
    </p:spTree>
    <p:extLst>
      <p:ext uri="{BB962C8B-B14F-4D97-AF65-F5344CB8AC3E}">
        <p14:creationId xmlns:p14="http://schemas.microsoft.com/office/powerpoint/2010/main" val="2614711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564904"/>
            <a:ext cx="8229600" cy="1143000"/>
          </a:xfrm>
        </p:spPr>
        <p:txBody>
          <a:bodyPr/>
          <a:lstStyle/>
          <a:p>
            <a:r>
              <a:rPr lang="ru-RU" b="1" dirty="0">
                <a:solidFill>
                  <a:schemeClr val="tx2"/>
                </a:solidFill>
              </a:rPr>
              <a:t>СПАСИБО ЗА ВНИМАНИЕ!</a:t>
            </a:r>
          </a:p>
        </p:txBody>
      </p:sp>
    </p:spTree>
    <p:extLst>
      <p:ext uri="{BB962C8B-B14F-4D97-AF65-F5344CB8AC3E}">
        <p14:creationId xmlns:p14="http://schemas.microsoft.com/office/powerpoint/2010/main" val="4148676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40768"/>
            <a:ext cx="8229600" cy="4032448"/>
          </a:xfrm>
        </p:spPr>
        <p:txBody>
          <a:bodyPr>
            <a:noAutofit/>
          </a:bodyPr>
          <a:lstStyle/>
          <a:p>
            <a:r>
              <a:rPr lang="ru-RU" sz="2500" b="1" dirty="0">
                <a:solidFill>
                  <a:schemeClr val="tx2"/>
                </a:solidFill>
              </a:rPr>
              <a:t>АЛГОРИТМЫ</a:t>
            </a:r>
            <a:br>
              <a:rPr lang="ru-RU" sz="2500" b="1" dirty="0">
                <a:solidFill>
                  <a:schemeClr val="tx2"/>
                </a:solidFill>
              </a:rPr>
            </a:br>
            <a:r>
              <a:rPr lang="ru-RU" sz="2500" b="1" dirty="0">
                <a:solidFill>
                  <a:schemeClr val="tx2"/>
                </a:solidFill>
              </a:rPr>
              <a:t>действий персонала</a:t>
            </a:r>
          </a:p>
        </p:txBody>
      </p:sp>
    </p:spTree>
    <p:extLst>
      <p:ext uri="{BB962C8B-B14F-4D97-AF65-F5344CB8AC3E}">
        <p14:creationId xmlns:p14="http://schemas.microsoft.com/office/powerpoint/2010/main" val="4098626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2.1. Вооруженное нападение</a:t>
            </a:r>
            <a:br>
              <a:rPr lang="ru-RU" dirty="0"/>
            </a:br>
            <a:endParaRPr lang="ru-RU" dirty="0"/>
          </a:p>
        </p:txBody>
      </p:sp>
      <p:sp>
        <p:nvSpPr>
          <p:cNvPr id="3" name="Объект 2"/>
          <p:cNvSpPr>
            <a:spLocks noGrp="1"/>
          </p:cNvSpPr>
          <p:nvPr>
            <p:ph idx="1"/>
          </p:nvPr>
        </p:nvSpPr>
        <p:spPr>
          <a:xfrm>
            <a:off x="457200" y="1196752"/>
            <a:ext cx="8229600" cy="5386610"/>
          </a:xfrm>
        </p:spPr>
        <p:txBody>
          <a:bodyPr>
            <a:noAutofit/>
          </a:bodyPr>
          <a:lstStyle/>
          <a:p>
            <a:pPr marL="0" indent="0" algn="just">
              <a:buNone/>
            </a:pPr>
            <a:r>
              <a:rPr lang="ru-RU" sz="1700" b="1" dirty="0"/>
              <a:t>В случае если стрелок на территории и стрелок в здании, ПЕРСОНАЛ: </a:t>
            </a:r>
          </a:p>
          <a:p>
            <a:pPr marL="0" indent="0" algn="just">
              <a:buNone/>
            </a:pPr>
            <a:endParaRPr lang="ru-RU" sz="1700" b="1" dirty="0"/>
          </a:p>
          <a:p>
            <a:pPr marL="0" indent="0" algn="just">
              <a:buNone/>
            </a:pPr>
            <a:r>
              <a:rPr lang="ru-RU" sz="1700" dirty="0"/>
              <a:t>- при нахождении </a:t>
            </a:r>
            <a:r>
              <a:rPr lang="ru-RU" sz="1700" b="1" u="sng" dirty="0">
                <a:solidFill>
                  <a:srgbClr val="00B050"/>
                </a:solidFill>
              </a:rPr>
              <a:t>вне здания </a:t>
            </a:r>
            <a:r>
              <a:rPr lang="ru-RU" sz="1700" dirty="0"/>
              <a:t>объекта немедленно уйти в сторону от опасности, уводя за собой людей, которые находятся в непосредственной близости, при возможности покинуть территорию объекта, в зимний период принять все возможные меры к недопущению обморожения обучающихся, обеспечить информирование оперативных служб и руководителя о ситуации и своем месте нахождения любым доступным способом;</a:t>
            </a:r>
          </a:p>
          <a:p>
            <a:pPr marL="0" indent="0" algn="just">
              <a:buNone/>
            </a:pPr>
            <a:r>
              <a:rPr lang="ru-RU" sz="1700" dirty="0"/>
              <a:t>- при нахождении </a:t>
            </a:r>
            <a:r>
              <a:rPr lang="ru-RU" sz="1700" b="1" u="sng" dirty="0">
                <a:solidFill>
                  <a:srgbClr val="00B050"/>
                </a:solidFill>
              </a:rPr>
              <a:t>в здании </a:t>
            </a:r>
            <a:r>
              <a:rPr lang="ru-RU" sz="1700" dirty="0"/>
              <a:t>объекта переместиться в ближайшее помещение, уводя за собой людей, находящихся поблизости и далее действовать в указанном ниже порядке;</a:t>
            </a:r>
          </a:p>
          <a:p>
            <a:pPr marL="0" indent="0" algn="just">
              <a:buNone/>
            </a:pPr>
            <a:r>
              <a:rPr lang="ru-RU" sz="1700" dirty="0"/>
              <a:t>- находясь в помещении, обеспечить блокирование входов всеми доступными средствами, в том числе мебелью;</a:t>
            </a:r>
          </a:p>
          <a:p>
            <a:pPr marL="0" indent="0" algn="just">
              <a:buNone/>
            </a:pPr>
            <a:r>
              <a:rPr lang="ru-RU" sz="1700" dirty="0"/>
              <a:t>- обеспечить размещение людей наиболее безопасным из возможных способов, как можно дальше от входов, ближе к капитальным стенам, ниже уровня оконных проемов, под прикрытием мебели;</a:t>
            </a:r>
          </a:p>
          <a:p>
            <a:pPr marL="0" indent="0" algn="just">
              <a:buNone/>
            </a:pPr>
            <a:r>
              <a:rPr lang="ru-RU" sz="1700" dirty="0"/>
              <a:t>- принять меры к прекращению паники и громких разговоров (звуков) в помещении;</a:t>
            </a:r>
          </a:p>
        </p:txBody>
      </p:sp>
    </p:spTree>
    <p:extLst>
      <p:ext uri="{BB962C8B-B14F-4D97-AF65-F5344CB8AC3E}">
        <p14:creationId xmlns:p14="http://schemas.microsoft.com/office/powerpoint/2010/main" val="3518048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976664"/>
          </a:xfrm>
        </p:spPr>
        <p:txBody>
          <a:bodyPr>
            <a:noAutofit/>
          </a:bodyPr>
          <a:lstStyle/>
          <a:p>
            <a:pPr marL="0" indent="0" algn="just">
              <a:buNone/>
            </a:pPr>
            <a:r>
              <a:rPr lang="ru-RU" sz="1700" b="1" dirty="0"/>
              <a:t>В случае если стрелок на территории и стрелок в здании, ПЕРСОНАЛ: </a:t>
            </a:r>
          </a:p>
          <a:p>
            <a:pPr marL="0" indent="0" algn="just">
              <a:buNone/>
            </a:pPr>
            <a:endParaRPr lang="ru-RU" sz="1700" b="1" dirty="0"/>
          </a:p>
          <a:p>
            <a:pPr marL="0" indent="0" algn="just">
              <a:buNone/>
            </a:pPr>
            <a:r>
              <a:rPr lang="ru-RU" sz="1700" b="1" dirty="0"/>
              <a:t>- </a:t>
            </a:r>
            <a:r>
              <a:rPr lang="ru-RU" sz="1700" dirty="0"/>
              <a:t>обеспечить информирование оперативных служб любым доступным способом (при возможности);</a:t>
            </a:r>
          </a:p>
          <a:p>
            <a:pPr marL="0" indent="0" algn="just">
              <a:buNone/>
            </a:pPr>
            <a:r>
              <a:rPr lang="ru-RU" sz="1700" dirty="0"/>
              <a:t>- обеспечить передачу информации о вооруженном нападении руководителю любым доступным способом (при возможности);</a:t>
            </a:r>
          </a:p>
          <a:p>
            <a:pPr marL="0" indent="0" algn="just">
              <a:buNone/>
            </a:pPr>
            <a:r>
              <a:rPr lang="ru-RU" sz="1700" dirty="0"/>
              <a:t>- не допускать общения людей по любым средствам связи;</a:t>
            </a:r>
          </a:p>
          <a:p>
            <a:pPr marL="0" indent="0" algn="just">
              <a:buNone/>
            </a:pPr>
            <a:r>
              <a:rPr lang="ru-RU" sz="1700" dirty="0"/>
              <a:t>- принять меры к переводу всех имеющихся в помещении средств связи и иных приборов</a:t>
            </a:r>
          </a:p>
          <a:p>
            <a:pPr marL="0" indent="0" algn="just">
              <a:buNone/>
            </a:pPr>
            <a:r>
              <a:rPr lang="ru-RU" sz="1700" dirty="0"/>
              <a:t>(приспособлений), в том числе предназначенных для обеспечения учебного процесса в беззвучный режим либо их отключению;</a:t>
            </a:r>
          </a:p>
          <a:p>
            <a:pPr marL="0" indent="0" algn="just">
              <a:buNone/>
            </a:pPr>
            <a:r>
              <a:rPr lang="ru-RU" sz="1700" dirty="0"/>
              <a:t>- ожидать прибытия оперативных служб, разблокировать входы и покидать помещения только по команде руководства либо оперативных служб;</a:t>
            </a:r>
          </a:p>
          <a:p>
            <a:pPr marL="0" indent="0" algn="just">
              <a:buNone/>
            </a:pPr>
            <a:r>
              <a:rPr lang="ru-RU" sz="1700" dirty="0"/>
              <a:t>- </a:t>
            </a:r>
            <a:r>
              <a:rPr lang="ru-RU" sz="1700" b="1" dirty="0">
                <a:solidFill>
                  <a:srgbClr val="00B050"/>
                </a:solidFill>
              </a:rPr>
              <a:t>после нейтрализации нарушителя по указанию руководства обеспечить информирование родителей (законных представителей) о временном прекращении учебного процесса;</a:t>
            </a:r>
          </a:p>
          <a:p>
            <a:pPr marL="0" indent="0" algn="just">
              <a:buNone/>
            </a:pPr>
            <a:r>
              <a:rPr lang="ru-RU" sz="1700" b="1" dirty="0">
                <a:solidFill>
                  <a:srgbClr val="00B050"/>
                </a:solidFill>
              </a:rPr>
              <a:t>- обеспечить сбор и передачу обучающихся родителям (законным представителям);</a:t>
            </a:r>
          </a:p>
          <a:p>
            <a:pPr marL="0" indent="0" algn="just">
              <a:buNone/>
            </a:pPr>
            <a:r>
              <a:rPr lang="ru-RU" sz="1700" b="1" dirty="0">
                <a:solidFill>
                  <a:srgbClr val="00B050"/>
                </a:solidFill>
              </a:rPr>
              <a:t>- обеспечить по указанию руководства проведение мероприятий по ликвидации последствий происшествия;</a:t>
            </a:r>
          </a:p>
          <a:p>
            <a:pPr marL="0" indent="0" algn="just">
              <a:buNone/>
            </a:pPr>
            <a:endParaRPr lang="ru-RU" sz="1600" b="1" dirty="0"/>
          </a:p>
        </p:txBody>
      </p:sp>
    </p:spTree>
    <p:extLst>
      <p:ext uri="{BB962C8B-B14F-4D97-AF65-F5344CB8AC3E}">
        <p14:creationId xmlns:p14="http://schemas.microsoft.com/office/powerpoint/2010/main" val="2993482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2.1. Вооруженное нападение</a:t>
            </a:r>
            <a:br>
              <a:rPr lang="ru-RU" dirty="0"/>
            </a:br>
            <a:endParaRPr lang="ru-RU" dirty="0"/>
          </a:p>
        </p:txBody>
      </p:sp>
      <p:sp>
        <p:nvSpPr>
          <p:cNvPr id="3" name="Объект 2"/>
          <p:cNvSpPr>
            <a:spLocks noGrp="1"/>
          </p:cNvSpPr>
          <p:nvPr>
            <p:ph idx="1"/>
          </p:nvPr>
        </p:nvSpPr>
        <p:spPr>
          <a:xfrm>
            <a:off x="457200" y="1196752"/>
            <a:ext cx="8229600" cy="5040560"/>
          </a:xfrm>
        </p:spPr>
        <p:txBody>
          <a:bodyPr>
            <a:noAutofit/>
          </a:bodyPr>
          <a:lstStyle/>
          <a:p>
            <a:pPr marL="0" indent="0" algn="just">
              <a:buNone/>
            </a:pPr>
            <a:r>
              <a:rPr lang="ru-RU" sz="1600" b="1" dirty="0"/>
              <a:t>В случае если стрелок на территории и стрелок в здании, ПЕРСОНАЛ: </a:t>
            </a:r>
          </a:p>
          <a:p>
            <a:pPr marL="0" indent="0" algn="just">
              <a:buNone/>
            </a:pPr>
            <a:endParaRPr lang="ru-RU" sz="1600" b="1" dirty="0"/>
          </a:p>
          <a:p>
            <a:pPr marL="0" indent="0" algn="just">
              <a:buNone/>
            </a:pPr>
            <a:r>
              <a:rPr lang="ru-RU" sz="1600" b="1" dirty="0"/>
              <a:t>-</a:t>
            </a:r>
            <a:r>
              <a:rPr lang="ru-RU" sz="1800" dirty="0"/>
              <a:t>при проведения операции по пресечению вооруженного нападения:</a:t>
            </a:r>
          </a:p>
          <a:p>
            <a:pPr algn="just"/>
            <a:r>
              <a:rPr lang="ru-RU" sz="1800" dirty="0"/>
              <a:t>лечь на пол лицом вниз, голову закрыть руками и не двигаться;</a:t>
            </a:r>
          </a:p>
          <a:p>
            <a:pPr algn="just"/>
            <a:r>
              <a:rPr lang="ru-RU" sz="1800" dirty="0"/>
              <a:t>по возможности держаться подальше от проемов дверей и окон;</a:t>
            </a:r>
          </a:p>
          <a:p>
            <a:pPr algn="just"/>
            <a:r>
              <a:rPr lang="ru-RU" sz="1800" dirty="0"/>
              <a:t>при ранении постараться не двигаться с целью уменьшения потери крови;</a:t>
            </a:r>
          </a:p>
          <a:p>
            <a:pPr algn="just"/>
            <a:r>
              <a:rPr lang="ru-RU" sz="1800" dirty="0"/>
              <a:t>не бежать навстречу сотрудникам, проводящим операцию по пресечению вооруженного нападения, или от них, так как они могут посчитать бегущих за преступников.</a:t>
            </a:r>
          </a:p>
          <a:p>
            <a:pPr marL="0" indent="0" algn="just">
              <a:buNone/>
            </a:pPr>
            <a:endParaRPr lang="ru-RU" sz="1800" dirty="0"/>
          </a:p>
        </p:txBody>
      </p:sp>
      <p:pic>
        <p:nvPicPr>
          <p:cNvPr id="5" name="Рисунок 4">
            <a:extLst>
              <a:ext uri="{FF2B5EF4-FFF2-40B4-BE49-F238E27FC236}">
                <a16:creationId xmlns:a16="http://schemas.microsoft.com/office/drawing/2014/main" id="{7F9B9320-4A80-4D79-A71C-8C28189B9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40358"/>
            <a:ext cx="8640960" cy="6472282"/>
          </a:xfrm>
          <a:prstGeom prst="rect">
            <a:avLst/>
          </a:prstGeom>
        </p:spPr>
      </p:pic>
    </p:spTree>
    <p:extLst>
      <p:ext uri="{BB962C8B-B14F-4D97-AF65-F5344CB8AC3E}">
        <p14:creationId xmlns:p14="http://schemas.microsoft.com/office/powerpoint/2010/main" val="223846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2.2. Размещение взрывного устройства (на входе)</a:t>
            </a:r>
          </a:p>
        </p:txBody>
      </p:sp>
      <p:sp>
        <p:nvSpPr>
          <p:cNvPr id="3" name="Объект 2"/>
          <p:cNvSpPr>
            <a:spLocks noGrp="1"/>
          </p:cNvSpPr>
          <p:nvPr>
            <p:ph idx="1"/>
          </p:nvPr>
        </p:nvSpPr>
        <p:spPr>
          <a:xfrm>
            <a:off x="457200" y="1600200"/>
            <a:ext cx="8229600" cy="5141168"/>
          </a:xfrm>
        </p:spPr>
        <p:txBody>
          <a:bodyPr>
            <a:normAutofit/>
          </a:bodyPr>
          <a:lstStyle/>
          <a:p>
            <a:pPr marL="0" indent="0" algn="just">
              <a:buNone/>
            </a:pPr>
            <a:r>
              <a:rPr lang="ru-RU" sz="1500" b="1" dirty="0"/>
              <a:t>В случае если взрывное устройство обнаружено на входе (при попытке проноса), ПЕРСОНАЛ:</a:t>
            </a:r>
          </a:p>
          <a:p>
            <a:pPr marL="0" indent="0" algn="just">
              <a:buNone/>
            </a:pPr>
            <a:endParaRPr lang="ru-RU" sz="1500" b="1" dirty="0"/>
          </a:p>
          <a:p>
            <a:pPr marL="0" indent="0" algn="just">
              <a:buNone/>
            </a:pPr>
            <a:r>
              <a:rPr lang="ru-RU" sz="1500" dirty="0"/>
              <a:t>- находиться на безопасном расстоянии  от взрывного устройства до прибытия руководителя и далее действовать в соответствии с его указаниями;</a:t>
            </a:r>
          </a:p>
          <a:p>
            <a:pPr marL="0" indent="0" algn="just">
              <a:buNone/>
            </a:pPr>
            <a:r>
              <a:rPr lang="ru-RU" sz="1500" dirty="0"/>
              <a:t>- при объявлении эвакуации приступить к эвакуации, уводя за собой обучающихся, находящихся поблизости и далее действовать в соответствии с планом эвакуации;</a:t>
            </a:r>
          </a:p>
          <a:p>
            <a:pPr marL="0" indent="0" algn="just">
              <a:buNone/>
            </a:pPr>
            <a:r>
              <a:rPr lang="ru-RU" sz="1500" dirty="0"/>
              <a:t>- при нахождении в помещении, не допуская паники обеспечить отключение всех имеющихся</a:t>
            </a:r>
          </a:p>
          <a:p>
            <a:pPr marL="0" indent="0" algn="just">
              <a:buNone/>
            </a:pPr>
            <a:r>
              <a:rPr lang="ru-RU" sz="1500" dirty="0"/>
              <a:t>в помещении средств связи и иных приборов (приспособлений), в том числе предназначенных для обеспечения учебного процесса;</a:t>
            </a:r>
          </a:p>
          <a:p>
            <a:pPr marL="0" indent="0" algn="just">
              <a:buNone/>
            </a:pPr>
            <a:r>
              <a:rPr lang="ru-RU" sz="1500" dirty="0"/>
              <a:t>- по возможности отключить на объекте электричество и газоснабжение, предварительно убедившись в отсутствии людей в лифтах и других помещениях, выход из которых может быть заблокирован при отключении электричества. </a:t>
            </a:r>
            <a:r>
              <a:rPr lang="ru-RU" sz="1500" b="1" dirty="0"/>
              <a:t>Отключение не производится в случаях, когда взрывное устройство каким-либо образом соединено с указанными коммуникациями;</a:t>
            </a:r>
          </a:p>
          <a:p>
            <a:pPr marL="0" indent="0" algn="just">
              <a:buNone/>
            </a:pPr>
            <a:r>
              <a:rPr lang="ru-RU" sz="1500" dirty="0"/>
              <a:t>- по возможности открыть все окна и двери для рассредоточения ударной волны;</a:t>
            </a:r>
          </a:p>
          <a:p>
            <a:pPr marL="0" indent="0" algn="just">
              <a:buNone/>
            </a:pPr>
            <a:r>
              <a:rPr lang="ru-RU" sz="1500" dirty="0"/>
              <a:t>- обеспечить проведение эвакуации обучающихся, при возможности с личными (ценными) вещами, теплой одеждой к месту сбора в соответствии с планом эвакуации (в зимний период принять все возможные меры к исключению случаев обморожения обучающихся);</a:t>
            </a:r>
          </a:p>
        </p:txBody>
      </p:sp>
    </p:spTree>
    <p:extLst>
      <p:ext uri="{BB962C8B-B14F-4D97-AF65-F5344CB8AC3E}">
        <p14:creationId xmlns:p14="http://schemas.microsoft.com/office/powerpoint/2010/main" val="252943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sz="3000" dirty="0"/>
            </a:br>
            <a:r>
              <a:rPr lang="ru-RU" sz="3000" dirty="0"/>
              <a:t>К целям, которые могут преследовать нарушители, относятся:</a:t>
            </a:r>
            <a:br>
              <a:rPr lang="ru-RU" sz="3000" dirty="0"/>
            </a:br>
            <a:endParaRPr lang="ru-RU" sz="3000" dirty="0"/>
          </a:p>
        </p:txBody>
      </p:sp>
      <p:sp>
        <p:nvSpPr>
          <p:cNvPr id="3" name="Объект 2"/>
          <p:cNvSpPr>
            <a:spLocks noGrp="1"/>
          </p:cNvSpPr>
          <p:nvPr>
            <p:ph idx="1"/>
          </p:nvPr>
        </p:nvSpPr>
        <p:spPr>
          <a:xfrm>
            <a:off x="251520" y="1412776"/>
            <a:ext cx="8579296" cy="5184576"/>
          </a:xfrm>
        </p:spPr>
        <p:txBody>
          <a:bodyPr>
            <a:noAutofit/>
          </a:bodyPr>
          <a:lstStyle/>
          <a:p>
            <a:pPr algn="just"/>
            <a:r>
              <a:rPr lang="ru-RU" sz="1800" dirty="0"/>
              <a:t>причинение вреда жизни и здоровью: </a:t>
            </a:r>
          </a:p>
          <a:p>
            <a:pPr marL="0" indent="0" algn="just">
              <a:buNone/>
            </a:pPr>
            <a:r>
              <a:rPr lang="ru-RU" sz="1800" dirty="0"/>
              <a:t>        - конкретным лицам, </a:t>
            </a:r>
          </a:p>
          <a:p>
            <a:pPr marL="0" indent="0" algn="just">
              <a:buNone/>
            </a:pPr>
            <a:r>
              <a:rPr lang="ru-RU" sz="1800" dirty="0"/>
              <a:t>        - неопределенному кругу лиц на объекте образования;</a:t>
            </a:r>
          </a:p>
          <a:p>
            <a:pPr algn="just"/>
            <a:r>
              <a:rPr lang="ru-RU" sz="1800" dirty="0"/>
              <a:t>причинение вреда имуществу объекта образования (как основная или дополнительная цель) или завладение имуществом, имеющимся на объекте образования (деньгами, ценностями, имеющимся оружием, транспортом и т.п.);</a:t>
            </a:r>
          </a:p>
          <a:p>
            <a:pPr algn="just"/>
            <a:r>
              <a:rPr lang="ru-RU" sz="1800" dirty="0"/>
              <a:t>совершение опасных действий (взрыва, поджога, стрельбы) на объекте образования без посягательства на жизнь и здоровье людей и (или) причинения вреда имуществу объекта образования (для демонстрации серьезности намерений или демонстрации собственной значимости);</a:t>
            </a:r>
          </a:p>
          <a:p>
            <a:pPr algn="just"/>
            <a:r>
              <a:rPr lang="ru-RU" sz="1800" dirty="0"/>
              <a:t>выдвижение требований к органам власти, руководству или конкретным должностным лицам объекта образования или иным неопределенным лицам;</a:t>
            </a:r>
          </a:p>
          <a:p>
            <a:pPr algn="just"/>
            <a:r>
              <a:rPr lang="ru-RU" sz="1800" dirty="0"/>
              <a:t>захват заложников (как не сопряженный, так и сопряженный с выдвижением требований);</a:t>
            </a:r>
          </a:p>
          <a:p>
            <a:pPr algn="just"/>
            <a:r>
              <a:rPr lang="ru-RU" sz="1800" dirty="0"/>
              <a:t>совершение самоубийства (суицида) после достижения иных целей (в том числе действия террориста-смертника).</a:t>
            </a:r>
          </a:p>
        </p:txBody>
      </p:sp>
    </p:spTree>
    <p:extLst>
      <p:ext uri="{BB962C8B-B14F-4D97-AF65-F5344CB8AC3E}">
        <p14:creationId xmlns:p14="http://schemas.microsoft.com/office/powerpoint/2010/main" val="889772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6120680"/>
          </a:xfrm>
        </p:spPr>
        <p:txBody>
          <a:bodyPr>
            <a:normAutofit/>
          </a:bodyPr>
          <a:lstStyle/>
          <a:p>
            <a:pPr marL="0" indent="0" algn="just">
              <a:buNone/>
            </a:pPr>
            <a:r>
              <a:rPr lang="ru-RU" sz="1500" b="1" dirty="0"/>
              <a:t>В случае если взрывное устройство обнаружено на входе (при попытке проноса), ПЕРСОНАЛ:</a:t>
            </a:r>
          </a:p>
          <a:p>
            <a:pPr marL="0" indent="0" algn="just">
              <a:buNone/>
            </a:pPr>
            <a:endParaRPr lang="ru-RU" sz="1500" dirty="0"/>
          </a:p>
          <a:p>
            <a:pPr marL="0" indent="0" algn="just">
              <a:buNone/>
            </a:pPr>
            <a:r>
              <a:rPr lang="ru-RU" sz="1500" dirty="0"/>
              <a:t>- убедившись в полной эвакуации из помещения с внешней стороны дверей поставить отметку «ЭВАКУИРОВАНО» любым доступным способом;</a:t>
            </a:r>
          </a:p>
          <a:p>
            <a:pPr marL="0" indent="0" algn="just">
              <a:buNone/>
            </a:pPr>
            <a:r>
              <a:rPr lang="ru-RU" sz="1500" dirty="0"/>
              <a:t>- по указанию руководителя осуществить проверку помещений на предмет эвакуации людей и о результатах сообщить руководителю или назначенному им лицу;</a:t>
            </a:r>
          </a:p>
          <a:p>
            <a:pPr marL="0" indent="0" algn="just">
              <a:buNone/>
            </a:pPr>
            <a:r>
              <a:rPr lang="ru-RU" sz="1500" b="1" dirty="0"/>
              <a:t>- </a:t>
            </a:r>
            <a:r>
              <a:rPr lang="ru-RU" sz="1500" b="1" dirty="0">
                <a:solidFill>
                  <a:srgbClr val="00B050"/>
                </a:solidFill>
              </a:rPr>
              <a:t>по указанию руководителя обеспечить информирование родителей (законных  представителей) о временном прекращении учебного процесса;</a:t>
            </a:r>
          </a:p>
          <a:p>
            <a:pPr marL="0" indent="0" algn="just">
              <a:buNone/>
            </a:pPr>
            <a:r>
              <a:rPr lang="ru-RU" sz="1500" b="1" dirty="0">
                <a:solidFill>
                  <a:srgbClr val="00B050"/>
                </a:solidFill>
              </a:rPr>
              <a:t>- по указанию руководителя или назначенных им лиц обеспечить передачу обучающихся родителям (законным представителям);</a:t>
            </a:r>
          </a:p>
          <a:p>
            <a:pPr marL="0" indent="0" algn="just">
              <a:buNone/>
            </a:pPr>
            <a:r>
              <a:rPr lang="ru-RU" sz="1500" b="1" dirty="0">
                <a:solidFill>
                  <a:srgbClr val="00B050"/>
                </a:solidFill>
              </a:rPr>
              <a:t>- после завершения работы оперативных служб и по распоряжению руководителя обеспечить</a:t>
            </a:r>
          </a:p>
          <a:p>
            <a:pPr marL="0" indent="0" algn="just">
              <a:buNone/>
            </a:pPr>
            <a:r>
              <a:rPr lang="ru-RU" sz="1500" b="1" dirty="0">
                <a:solidFill>
                  <a:srgbClr val="00B050"/>
                </a:solidFill>
              </a:rPr>
              <a:t>проведение мероприятий по ликвидации последствий происшествия.</a:t>
            </a:r>
          </a:p>
          <a:p>
            <a:pPr marL="0" indent="0" algn="just">
              <a:buNone/>
            </a:pPr>
            <a:endParaRPr lang="ru-RU" sz="1500" dirty="0"/>
          </a:p>
          <a:p>
            <a:pPr marL="0" indent="0" algn="just">
              <a:buNone/>
            </a:pPr>
            <a:r>
              <a:rPr lang="ru-RU" sz="1500" b="1" dirty="0"/>
              <a:t>В случае если взрывное устройство обнаружено в здании, ПЕРСОНАЛ:</a:t>
            </a:r>
          </a:p>
          <a:p>
            <a:pPr algn="just">
              <a:buFontTx/>
              <a:buChar char="-"/>
            </a:pPr>
            <a:r>
              <a:rPr lang="ru-RU" sz="1500" dirty="0"/>
              <a:t>при нахождении рядом с обнаруженным предметом, похожим на взрывное устройство громко обратиться к окружающим «ЧЬЯ СУМКА (ПАКЕТ, КОРОБКА)?», если ответа не последовало, отвести окружающих на безопасное расстояние;</a:t>
            </a:r>
          </a:p>
          <a:p>
            <a:pPr algn="just">
              <a:buFontTx/>
              <a:buChar char="-"/>
            </a:pPr>
            <a:r>
              <a:rPr lang="ru-RU" sz="1500" dirty="0"/>
              <a:t>ТОТ ЖЕ АЛГОРИТМ</a:t>
            </a:r>
          </a:p>
          <a:p>
            <a:pPr marL="0" indent="0" algn="just">
              <a:buNone/>
            </a:pPr>
            <a:endParaRPr lang="ru-RU" sz="1500" dirty="0"/>
          </a:p>
          <a:p>
            <a:pPr marL="0" indent="0" algn="just">
              <a:buNone/>
            </a:pPr>
            <a:endParaRPr lang="ru-RU" sz="1500" dirty="0"/>
          </a:p>
        </p:txBody>
      </p:sp>
    </p:spTree>
    <p:extLst>
      <p:ext uri="{BB962C8B-B14F-4D97-AF65-F5344CB8AC3E}">
        <p14:creationId xmlns:p14="http://schemas.microsoft.com/office/powerpoint/2010/main" val="1163635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2.3. Захват заложников</a:t>
            </a:r>
          </a:p>
        </p:txBody>
      </p:sp>
      <p:sp>
        <p:nvSpPr>
          <p:cNvPr id="3" name="Объект 2"/>
          <p:cNvSpPr>
            <a:spLocks noGrp="1"/>
          </p:cNvSpPr>
          <p:nvPr>
            <p:ph idx="1"/>
          </p:nvPr>
        </p:nvSpPr>
        <p:spPr>
          <a:xfrm>
            <a:off x="457200" y="1268760"/>
            <a:ext cx="8229600" cy="5328592"/>
          </a:xfrm>
        </p:spPr>
        <p:txBody>
          <a:bodyPr>
            <a:normAutofit lnSpcReduction="10000"/>
          </a:bodyPr>
          <a:lstStyle/>
          <a:p>
            <a:pPr marL="0" indent="0" algn="just">
              <a:buNone/>
            </a:pPr>
            <a:r>
              <a:rPr lang="ru-RU" sz="1500" dirty="0"/>
              <a:t>- при нахождении </a:t>
            </a:r>
            <a:r>
              <a:rPr lang="ru-RU" sz="1500" b="1" dirty="0"/>
              <a:t>рядом с местом захвата </a:t>
            </a:r>
            <a:r>
              <a:rPr lang="ru-RU" sz="1500" dirty="0"/>
              <a:t>заложников попытаться </a:t>
            </a:r>
            <a:r>
              <a:rPr lang="ru-RU" sz="1500" b="1" dirty="0"/>
              <a:t>покинуть</a:t>
            </a:r>
            <a:r>
              <a:rPr lang="ru-RU" sz="1500" dirty="0"/>
              <a:t> опасную зону, </a:t>
            </a:r>
            <a:r>
              <a:rPr lang="ru-RU" sz="1500" b="1" dirty="0"/>
              <a:t>уводя </a:t>
            </a:r>
            <a:r>
              <a:rPr lang="ru-RU" sz="1500" dirty="0"/>
              <a:t>за собой находящихся поблизости </a:t>
            </a:r>
            <a:r>
              <a:rPr lang="ru-RU" sz="1500" b="1" dirty="0"/>
              <a:t>людей;</a:t>
            </a:r>
          </a:p>
          <a:p>
            <a:pPr algn="just">
              <a:buFontTx/>
              <a:buChar char="-"/>
            </a:pPr>
            <a:r>
              <a:rPr lang="ru-RU" sz="1500" b="1" dirty="0"/>
              <a:t>при невозможности </a:t>
            </a:r>
            <a:r>
              <a:rPr lang="ru-RU" sz="1500" dirty="0"/>
              <a:t>таких действий </a:t>
            </a:r>
            <a:r>
              <a:rPr lang="ru-RU" sz="1500" b="1" dirty="0"/>
              <a:t>оставаться на месте, </a:t>
            </a:r>
            <a:r>
              <a:rPr lang="ru-RU" sz="1500" dirty="0"/>
              <a:t>не провоцировать нарушителя, выполнять его требования, не допускать паники среди обучающихся и персонала, не переключать на себя внимание нарушителя;</a:t>
            </a:r>
          </a:p>
          <a:p>
            <a:pPr algn="just">
              <a:buFontTx/>
              <a:buChar char="-"/>
            </a:pPr>
            <a:endParaRPr lang="ru-RU" sz="1500" dirty="0"/>
          </a:p>
          <a:p>
            <a:pPr marL="0" indent="0" algn="just">
              <a:buNone/>
            </a:pPr>
            <a:r>
              <a:rPr lang="ru-RU" sz="1500" dirty="0"/>
              <a:t>- при нахождении в помещении </a:t>
            </a:r>
            <a:r>
              <a:rPr lang="ru-RU" sz="1500" b="1" dirty="0"/>
              <a:t>вблизи места захвата заложников, обеспечить блокирование входов</a:t>
            </a:r>
            <a:r>
              <a:rPr lang="ru-RU" sz="1500" dirty="0"/>
              <a:t> всеми доступными средствами, в том числе мебелью;</a:t>
            </a:r>
          </a:p>
          <a:p>
            <a:pPr marL="0" indent="0" algn="just">
              <a:buNone/>
            </a:pPr>
            <a:r>
              <a:rPr lang="ru-RU" sz="1500" dirty="0"/>
              <a:t>- принять меры к прекращению паники и громких разговоров (звуков) в помещении;</a:t>
            </a:r>
          </a:p>
          <a:p>
            <a:pPr marL="0" indent="0" algn="just">
              <a:buNone/>
            </a:pPr>
            <a:r>
              <a:rPr lang="ru-RU" sz="1500" dirty="0"/>
              <a:t>- обеспечить размещение людей наиболее безопасным из возможных способов, как можно дальше от входов, ближе к капитальным стенам, ниже уровня оконных проемов, под прикрытием мебели;</a:t>
            </a:r>
          </a:p>
          <a:p>
            <a:pPr marL="0" indent="0" algn="just">
              <a:buNone/>
            </a:pPr>
            <a:r>
              <a:rPr lang="ru-RU" sz="1500" dirty="0"/>
              <a:t>- принять меры к переводу всех имеющихся в помещении средств связи и иных приборов (приспособлений), в том числе предназначенных для обеспечения учебного процесса, в беззвучный режим либо их отключению;</a:t>
            </a:r>
          </a:p>
          <a:p>
            <a:pPr marL="0" indent="0" algn="just">
              <a:buNone/>
            </a:pPr>
            <a:r>
              <a:rPr lang="ru-RU" sz="1500" dirty="0"/>
              <a:t>- не допускать общения обучающихся и персонала по любым средствам связи;</a:t>
            </a:r>
          </a:p>
          <a:p>
            <a:pPr marL="0" indent="0" algn="just">
              <a:buNone/>
            </a:pPr>
            <a:r>
              <a:rPr lang="ru-RU" sz="1500" dirty="0"/>
              <a:t>- обеспечить передачу информации о захвате заложников руководству любым доступным способом при возможности;</a:t>
            </a:r>
          </a:p>
          <a:p>
            <a:pPr marL="0" indent="0" algn="just">
              <a:buNone/>
            </a:pPr>
            <a:r>
              <a:rPr lang="ru-RU" sz="1500" dirty="0"/>
              <a:t>- обеспечить информирование оперативных служб любым доступным способом при возможности;</a:t>
            </a:r>
          </a:p>
          <a:p>
            <a:pPr marL="0" indent="0" algn="just">
              <a:buNone/>
            </a:pPr>
            <a:r>
              <a:rPr lang="ru-RU" sz="1500" dirty="0"/>
              <a:t>- ожидать прибытия оперативных служб, разблокировать входы и покидать помещения только по команде руководства либо оперативных служб;</a:t>
            </a:r>
          </a:p>
        </p:txBody>
      </p:sp>
    </p:spTree>
    <p:extLst>
      <p:ext uri="{BB962C8B-B14F-4D97-AF65-F5344CB8AC3E}">
        <p14:creationId xmlns:p14="http://schemas.microsoft.com/office/powerpoint/2010/main" val="32217229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453336"/>
          </a:xfrm>
        </p:spPr>
        <p:txBody>
          <a:bodyPr>
            <a:normAutofit/>
          </a:bodyPr>
          <a:lstStyle/>
          <a:p>
            <a:pPr marL="0" indent="0" algn="just">
              <a:buNone/>
            </a:pPr>
            <a:r>
              <a:rPr lang="ru-RU" sz="1700" dirty="0"/>
              <a:t>-- при нахождении </a:t>
            </a:r>
            <a:r>
              <a:rPr lang="ru-RU" sz="1700" b="1" dirty="0"/>
              <a:t>вне опасной зоны </a:t>
            </a:r>
            <a:r>
              <a:rPr lang="ru-RU" sz="1700" dirty="0"/>
              <a:t>(далеко от места захвата заложников) обеспечить проведение эвакуации людей, при возможности с личными (ценными) вещами, теплой одеждой к месту сбора в соответствии с планом эвакуации (в зимний период принять все возможные меры к исключению случаев обморожения обучающихся);</a:t>
            </a:r>
          </a:p>
          <a:p>
            <a:pPr marL="0" indent="0" algn="just">
              <a:buNone/>
            </a:pPr>
            <a:r>
              <a:rPr lang="ru-RU" sz="1700" dirty="0"/>
              <a:t>- убедившись в полной эвакуации из помещения при возможности закрыть входы;</a:t>
            </a:r>
          </a:p>
          <a:p>
            <a:pPr marL="0" indent="0" algn="just">
              <a:buNone/>
            </a:pPr>
            <a:r>
              <a:rPr lang="ru-RU" sz="1700" dirty="0"/>
              <a:t>- по указанию руководства осуществить проверку помещений на предмет эвакуации людей, о результатах сообщить руководству;</a:t>
            </a:r>
          </a:p>
          <a:p>
            <a:pPr marL="0" indent="0" algn="just">
              <a:buNone/>
            </a:pPr>
            <a:r>
              <a:rPr lang="ru-RU" sz="1700" dirty="0"/>
              <a:t>- </a:t>
            </a:r>
            <a:r>
              <a:rPr lang="ru-RU" sz="1700" b="1" dirty="0">
                <a:solidFill>
                  <a:srgbClr val="00B050"/>
                </a:solidFill>
              </a:rPr>
              <a:t>по указанию руководства обеспечить информирование родителей (законных представителей)</a:t>
            </a:r>
          </a:p>
          <a:p>
            <a:pPr marL="0" indent="0" algn="just">
              <a:buNone/>
            </a:pPr>
            <a:r>
              <a:rPr lang="ru-RU" sz="1700" b="1" dirty="0">
                <a:solidFill>
                  <a:srgbClr val="00B050"/>
                </a:solidFill>
              </a:rPr>
              <a:t>обучающихся о временном прекращении учебного процесса;</a:t>
            </a:r>
          </a:p>
          <a:p>
            <a:pPr marL="0" indent="0" algn="just">
              <a:buNone/>
            </a:pPr>
            <a:r>
              <a:rPr lang="ru-RU" sz="1700" b="1" dirty="0">
                <a:solidFill>
                  <a:srgbClr val="00B050"/>
                </a:solidFill>
              </a:rPr>
              <a:t>- обеспечить по указанию руководства передачу обучающихся родителям (законным представителям);</a:t>
            </a:r>
          </a:p>
          <a:p>
            <a:pPr marL="0" indent="0" algn="just">
              <a:buNone/>
            </a:pPr>
            <a:r>
              <a:rPr lang="ru-RU" sz="1700" b="1" dirty="0">
                <a:solidFill>
                  <a:srgbClr val="00B050"/>
                </a:solidFill>
              </a:rPr>
              <a:t>- после завершения работы оперативных служб и по распоряжению руководства обеспечить проведение мероприятий по ликвидации последствий происшествия;</a:t>
            </a:r>
          </a:p>
          <a:p>
            <a:pPr marL="0" indent="0" algn="just">
              <a:buNone/>
            </a:pPr>
            <a:endParaRPr lang="ru-RU" sz="1500" dirty="0"/>
          </a:p>
        </p:txBody>
      </p:sp>
    </p:spTree>
    <p:extLst>
      <p:ext uri="{BB962C8B-B14F-4D97-AF65-F5344CB8AC3E}">
        <p14:creationId xmlns:p14="http://schemas.microsoft.com/office/powerpoint/2010/main" val="9437070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2.1. Вооруженное нападение</a:t>
            </a:r>
            <a:br>
              <a:rPr lang="ru-RU" dirty="0"/>
            </a:br>
            <a:endParaRPr lang="ru-RU" dirty="0"/>
          </a:p>
        </p:txBody>
      </p:sp>
      <p:sp>
        <p:nvSpPr>
          <p:cNvPr id="3" name="Объект 2"/>
          <p:cNvSpPr>
            <a:spLocks noGrp="1"/>
          </p:cNvSpPr>
          <p:nvPr>
            <p:ph idx="1"/>
          </p:nvPr>
        </p:nvSpPr>
        <p:spPr>
          <a:xfrm>
            <a:off x="457200" y="1196752"/>
            <a:ext cx="8229600" cy="5040560"/>
          </a:xfrm>
        </p:spPr>
        <p:txBody>
          <a:bodyPr>
            <a:noAutofit/>
          </a:bodyPr>
          <a:lstStyle/>
          <a:p>
            <a:pPr marL="0" indent="0" algn="just">
              <a:buNone/>
            </a:pPr>
            <a:r>
              <a:rPr lang="ru-RU" sz="1600" b="1" dirty="0"/>
              <a:t>В случае если стрелок на территории и стрелок в здании, ПЕРСОНАЛ: </a:t>
            </a:r>
          </a:p>
          <a:p>
            <a:pPr marL="0" indent="0" algn="just">
              <a:buNone/>
            </a:pPr>
            <a:endParaRPr lang="ru-RU" sz="1600" b="1" dirty="0"/>
          </a:p>
          <a:p>
            <a:pPr marL="0" indent="0" algn="just">
              <a:buNone/>
            </a:pPr>
            <a:r>
              <a:rPr lang="ru-RU" sz="1600" b="1" dirty="0"/>
              <a:t>-</a:t>
            </a:r>
            <a:r>
              <a:rPr lang="ru-RU" sz="1800" dirty="0"/>
              <a:t>при проведения операции по пресечению вооруженного нападения:</a:t>
            </a:r>
          </a:p>
          <a:p>
            <a:pPr algn="just"/>
            <a:r>
              <a:rPr lang="ru-RU" sz="1800" dirty="0"/>
              <a:t>лечь на пол лицом вниз, голову закрыть руками и не двигаться;</a:t>
            </a:r>
          </a:p>
          <a:p>
            <a:pPr algn="just"/>
            <a:r>
              <a:rPr lang="ru-RU" sz="1800" dirty="0"/>
              <a:t>по возможности держаться подальше от проемов дверей и окон;</a:t>
            </a:r>
          </a:p>
          <a:p>
            <a:pPr algn="just"/>
            <a:r>
              <a:rPr lang="ru-RU" sz="1800" dirty="0"/>
              <a:t>при ранении постараться не двигаться с целью уменьшения потери крови;</a:t>
            </a:r>
          </a:p>
          <a:p>
            <a:pPr algn="just"/>
            <a:r>
              <a:rPr lang="ru-RU" sz="1800" dirty="0"/>
              <a:t>не бежать навстречу сотрудникам, проводящим операцию по пресечению вооруженного нападения, или от них, так как они могут посчитать бегущих за преступников.</a:t>
            </a:r>
          </a:p>
          <a:p>
            <a:pPr marL="0" indent="0" algn="just">
              <a:buNone/>
            </a:pPr>
            <a:endParaRPr lang="ru-RU" sz="1800" dirty="0"/>
          </a:p>
        </p:txBody>
      </p:sp>
      <p:pic>
        <p:nvPicPr>
          <p:cNvPr id="5" name="Рисунок 4">
            <a:extLst>
              <a:ext uri="{FF2B5EF4-FFF2-40B4-BE49-F238E27FC236}">
                <a16:creationId xmlns:a16="http://schemas.microsoft.com/office/drawing/2014/main" id="{7F9B9320-4A80-4D79-A71C-8C28189B9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40358"/>
            <a:ext cx="8640960" cy="6472282"/>
          </a:xfrm>
          <a:prstGeom prst="rect">
            <a:avLst/>
          </a:prstGeom>
        </p:spPr>
      </p:pic>
    </p:spTree>
    <p:extLst>
      <p:ext uri="{BB962C8B-B14F-4D97-AF65-F5344CB8AC3E}">
        <p14:creationId xmlns:p14="http://schemas.microsoft.com/office/powerpoint/2010/main" val="23790642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D302C9E-EB27-467A-8534-DBEED7AC60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096" y="116633"/>
            <a:ext cx="8667807" cy="6741368"/>
          </a:xfrm>
        </p:spPr>
      </p:pic>
    </p:spTree>
    <p:extLst>
      <p:ext uri="{BB962C8B-B14F-4D97-AF65-F5344CB8AC3E}">
        <p14:creationId xmlns:p14="http://schemas.microsoft.com/office/powerpoint/2010/main" val="6967398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40768"/>
            <a:ext cx="8229600" cy="4032448"/>
          </a:xfrm>
        </p:spPr>
        <p:txBody>
          <a:bodyPr>
            <a:noAutofit/>
          </a:bodyPr>
          <a:lstStyle/>
          <a:p>
            <a:r>
              <a:rPr lang="ru-RU" sz="2500" b="1" dirty="0"/>
              <a:t>АЛГОРИТМЫ</a:t>
            </a:r>
            <a:br>
              <a:rPr lang="ru-RU" sz="2500" b="1" dirty="0"/>
            </a:br>
            <a:r>
              <a:rPr lang="ru-RU" sz="2500" b="1" dirty="0"/>
              <a:t>действий для работников охранной организации</a:t>
            </a:r>
          </a:p>
        </p:txBody>
      </p:sp>
    </p:spTree>
    <p:extLst>
      <p:ext uri="{BB962C8B-B14F-4D97-AF65-F5344CB8AC3E}">
        <p14:creationId xmlns:p14="http://schemas.microsoft.com/office/powerpoint/2010/main" val="2751281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2.1. Вооруженное нападение</a:t>
            </a:r>
            <a:br>
              <a:rPr lang="ru-RU" dirty="0"/>
            </a:br>
            <a:endParaRPr lang="ru-RU" dirty="0"/>
          </a:p>
        </p:txBody>
      </p:sp>
      <p:sp>
        <p:nvSpPr>
          <p:cNvPr id="3" name="Объект 2"/>
          <p:cNvSpPr>
            <a:spLocks noGrp="1"/>
          </p:cNvSpPr>
          <p:nvPr>
            <p:ph idx="1"/>
          </p:nvPr>
        </p:nvSpPr>
        <p:spPr>
          <a:xfrm>
            <a:off x="457200" y="980728"/>
            <a:ext cx="8229600" cy="5688632"/>
          </a:xfrm>
        </p:spPr>
        <p:txBody>
          <a:bodyPr>
            <a:normAutofit fontScale="47500" lnSpcReduction="20000"/>
          </a:bodyPr>
          <a:lstStyle/>
          <a:p>
            <a:pPr marL="0" indent="0">
              <a:buNone/>
            </a:pPr>
            <a:endParaRPr lang="ru-RU" dirty="0"/>
          </a:p>
          <a:p>
            <a:pPr marL="0" indent="0">
              <a:buNone/>
            </a:pPr>
            <a:r>
              <a:rPr lang="ru-RU" sz="3600" b="1" dirty="0"/>
              <a:t>Сотрудники охранной организации: </a:t>
            </a:r>
          </a:p>
          <a:p>
            <a:pPr marL="0" indent="0" algn="just">
              <a:buNone/>
            </a:pPr>
            <a:endParaRPr lang="ru-RU" sz="3800" dirty="0"/>
          </a:p>
          <a:p>
            <a:pPr marL="0" indent="0" algn="just">
              <a:buNone/>
            </a:pPr>
            <a:r>
              <a:rPr lang="ru-RU" sz="3800" dirty="0"/>
              <a:t>- обеспечить незамедлительную передачу тревожного сообщения, зафиксировать время события;</a:t>
            </a:r>
          </a:p>
          <a:p>
            <a:pPr marL="0" indent="0" algn="just">
              <a:buNone/>
            </a:pPr>
            <a:r>
              <a:rPr lang="ru-RU" sz="3800" dirty="0"/>
              <a:t>- обеспечить незамедлительную передачу сообщения «ВНИМАНИЕ! ВООРУЖЕННОЕ НАПАДЕНИЕ!» посредством системы оповещения или любым доступным способом;</a:t>
            </a:r>
          </a:p>
          <a:p>
            <a:pPr marL="0" indent="0" algn="just">
              <a:buNone/>
            </a:pPr>
            <a:r>
              <a:rPr lang="ru-RU" sz="3800" dirty="0"/>
              <a:t>- обеспечить информирование руководства организации о вооруженном нападении любым доступным способом;</a:t>
            </a:r>
          </a:p>
          <a:p>
            <a:pPr marL="0" indent="0" algn="just">
              <a:buNone/>
            </a:pPr>
            <a:r>
              <a:rPr lang="ru-RU" sz="3800" dirty="0"/>
              <a:t>- сообщить о происшествии и действиях нападающего, а также о видимом количестве оружия и иных средств нападения дежурному территориального органа внутренних дел, уведомить территориальные органы ФСБ России, </a:t>
            </a:r>
            <a:r>
              <a:rPr lang="ru-RU" sz="3800" dirty="0" err="1"/>
              <a:t>Росгвардии</a:t>
            </a:r>
            <a:r>
              <a:rPr lang="ru-RU" sz="3800" dirty="0"/>
              <a:t>, сообщить старшему наряда (при наличии) и дежурному по службе охраны;</a:t>
            </a:r>
          </a:p>
          <a:p>
            <a:pPr marL="0" indent="0" algn="just">
              <a:buNone/>
            </a:pPr>
            <a:r>
              <a:rPr lang="ru-RU" sz="3800" dirty="0"/>
              <a:t>- по возможности поддерживать постоянную связь с дежурной частью службы охраны, с прибывающими нарядами оперативных служб, докладывая о принимаемых мерах и складывающейся на месте происшествия обстановке;</a:t>
            </a:r>
          </a:p>
          <a:p>
            <a:pPr marL="0" indent="0" algn="just">
              <a:buNone/>
            </a:pPr>
            <a:r>
              <a:rPr lang="ru-RU" sz="3800" dirty="0"/>
              <a:t>- </a:t>
            </a:r>
            <a:r>
              <a:rPr lang="ru-RU" sz="3800" b="1" dirty="0"/>
              <a:t>не покидать пункт охраны; </a:t>
            </a:r>
            <a:r>
              <a:rPr lang="ru-RU" sz="3800" dirty="0"/>
              <a:t>в случае нахождения вне защищенного пункта охраны </a:t>
            </a:r>
            <a:r>
              <a:rPr lang="ru-RU" sz="3800" b="1" dirty="0"/>
              <a:t>по возможности переместиться в пункт охраны и запереть укрепленную дверь изнутри. </a:t>
            </a:r>
            <a:r>
              <a:rPr lang="ru-RU" sz="3800" dirty="0"/>
              <a:t>При нахождении вне защищенного пункта охраны, следует при возможности занять какое-либо укрытие;</a:t>
            </a:r>
          </a:p>
          <a:p>
            <a:pPr marL="0" indent="0">
              <a:buNone/>
            </a:pPr>
            <a:endParaRPr lang="ru-RU" sz="3800" dirty="0"/>
          </a:p>
        </p:txBody>
      </p:sp>
    </p:spTree>
    <p:extLst>
      <p:ext uri="{BB962C8B-B14F-4D97-AF65-F5344CB8AC3E}">
        <p14:creationId xmlns:p14="http://schemas.microsoft.com/office/powerpoint/2010/main" val="1189259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048672"/>
          </a:xfrm>
        </p:spPr>
        <p:txBody>
          <a:bodyPr>
            <a:normAutofit fontScale="62500" lnSpcReduction="20000"/>
          </a:bodyPr>
          <a:lstStyle/>
          <a:p>
            <a:pPr marL="0" indent="0">
              <a:buNone/>
            </a:pPr>
            <a:endParaRPr lang="ru-RU" dirty="0"/>
          </a:p>
          <a:p>
            <a:pPr marL="0" indent="0">
              <a:buNone/>
            </a:pPr>
            <a:r>
              <a:rPr lang="ru-RU" b="1" dirty="0"/>
              <a:t>Сотрудники охранной организации: </a:t>
            </a:r>
          </a:p>
          <a:p>
            <a:pPr marL="0" indent="0">
              <a:buNone/>
            </a:pPr>
            <a:endParaRPr lang="ru-RU" b="1" dirty="0"/>
          </a:p>
          <a:p>
            <a:pPr marL="0" indent="0" algn="just">
              <a:buNone/>
            </a:pPr>
            <a:r>
              <a:rPr lang="ru-RU" dirty="0"/>
              <a:t>- при возможности принять меры к воспрепятствованию дальнейшего продвижения нарушителя (блокирование входных дверей в здания или изоляция в определенной части территории) или его задержанию;</a:t>
            </a:r>
          </a:p>
          <a:p>
            <a:pPr marL="0" indent="0" algn="just">
              <a:buNone/>
            </a:pPr>
            <a:r>
              <a:rPr lang="ru-RU" dirty="0"/>
              <a:t>- обеспечить усиление охраны и контроля пропускного и </a:t>
            </a:r>
            <a:r>
              <a:rPr lang="ru-RU" dirty="0" err="1"/>
              <a:t>внутриобъектового</a:t>
            </a:r>
            <a:r>
              <a:rPr lang="ru-RU" dirty="0"/>
              <a:t> режимов, а также прекращение доступа людей и транспортных средств на объект (кроме оперативных служб);</a:t>
            </a:r>
          </a:p>
          <a:p>
            <a:pPr marL="0" indent="0" algn="just">
              <a:buNone/>
            </a:pPr>
            <a:r>
              <a:rPr lang="ru-RU" dirty="0"/>
              <a:t>- при возможности отслеживать направление движения нарушителя и сообщать об этом руководству объекта любым доступным способом;</a:t>
            </a:r>
          </a:p>
          <a:p>
            <a:pPr marL="0" indent="0" algn="just">
              <a:buNone/>
            </a:pPr>
            <a:r>
              <a:rPr lang="ru-RU" dirty="0"/>
              <a:t>- при возможности оказать первую помощь пострадавшим, организовать эвакуацию людей с объекта;</a:t>
            </a:r>
          </a:p>
          <a:p>
            <a:pPr marL="0" indent="0" algn="just">
              <a:buNone/>
            </a:pPr>
            <a:r>
              <a:rPr lang="ru-RU" dirty="0"/>
              <a:t>- обеспечить беспрепятственный доступ к месту происшествия оперативных служб и в дальнейшем действовать по распоряжениям руководства организации и оперативных служб;</a:t>
            </a:r>
          </a:p>
          <a:p>
            <a:pPr marL="0" indent="0" algn="just">
              <a:buNone/>
            </a:pPr>
            <a:r>
              <a:rPr lang="ru-RU" dirty="0"/>
              <a:t>- после нейтрализации нарушителя по распоряжению руководства организации осуществлять контроль передачи обучающихся родителям (законным представителям).</a:t>
            </a:r>
          </a:p>
          <a:p>
            <a:pPr marL="0" indent="0">
              <a:buNone/>
            </a:pPr>
            <a:endParaRPr lang="ru-RU" dirty="0"/>
          </a:p>
        </p:txBody>
      </p:sp>
    </p:spTree>
    <p:extLst>
      <p:ext uri="{BB962C8B-B14F-4D97-AF65-F5344CB8AC3E}">
        <p14:creationId xmlns:p14="http://schemas.microsoft.com/office/powerpoint/2010/main" val="13125226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2.2. Размещение взрывного устройства (на входе)</a:t>
            </a:r>
          </a:p>
        </p:txBody>
      </p:sp>
      <p:sp>
        <p:nvSpPr>
          <p:cNvPr id="3" name="Объект 2"/>
          <p:cNvSpPr>
            <a:spLocks noGrp="1"/>
          </p:cNvSpPr>
          <p:nvPr>
            <p:ph idx="1"/>
          </p:nvPr>
        </p:nvSpPr>
        <p:spPr>
          <a:xfrm>
            <a:off x="457200" y="1600200"/>
            <a:ext cx="8229600" cy="4781128"/>
          </a:xfrm>
        </p:spPr>
        <p:txBody>
          <a:bodyPr>
            <a:normAutofit fontScale="70000" lnSpcReduction="20000"/>
          </a:bodyPr>
          <a:lstStyle/>
          <a:p>
            <a:pPr marL="0" indent="0">
              <a:buNone/>
            </a:pPr>
            <a:r>
              <a:rPr lang="ru-RU" b="1" dirty="0"/>
              <a:t>Сотрудники охранной организации:</a:t>
            </a:r>
          </a:p>
          <a:p>
            <a:pPr marL="0" indent="0">
              <a:buNone/>
            </a:pPr>
            <a:endParaRPr lang="ru-RU" b="1" dirty="0"/>
          </a:p>
          <a:p>
            <a:pPr marL="0" indent="0" algn="just">
              <a:buNone/>
            </a:pPr>
            <a:r>
              <a:rPr lang="ru-RU" dirty="0"/>
              <a:t>- при обнаружении в ходе осмотра запрещенного к проносу предмета работник, проводящий осмотр, </a:t>
            </a:r>
            <a:r>
              <a:rPr lang="ru-RU" b="1" dirty="0"/>
              <a:t>подает другому работнику охранной организации</a:t>
            </a:r>
            <a:r>
              <a:rPr lang="ru-RU" dirty="0"/>
              <a:t> (при наличии) (наблюдающему за входным шлюзом (при наличии) через укрепленное окно пункта охраны или с помощью камер видеонаблюдения) </a:t>
            </a:r>
            <a:r>
              <a:rPr lang="ru-RU" b="1" dirty="0"/>
              <a:t>сигнал блокировки дверей либо сам принимает все меры по недопущению лица на объект;</a:t>
            </a:r>
          </a:p>
          <a:p>
            <a:pPr marL="0" indent="0" algn="just">
              <a:buNone/>
            </a:pPr>
            <a:r>
              <a:rPr lang="ru-RU" dirty="0"/>
              <a:t>- блокирует внутреннюю дверь объекта, активирует кнопку тревожной сигнализации, фиксирует точное время происшествия и сообщает о происшествии руководству организации;</a:t>
            </a:r>
          </a:p>
          <a:p>
            <a:pPr marL="0" indent="0" algn="just">
              <a:buNone/>
            </a:pPr>
            <a:r>
              <a:rPr lang="ru-RU" dirty="0"/>
              <a:t>- в зависимости от опасности нарушения (в том числе, от вида обнаруженного предмета, запрещенного к проносу) и прогнозируемой опасности нарушителя принимает одно из решений:</a:t>
            </a:r>
          </a:p>
        </p:txBody>
      </p:sp>
    </p:spTree>
    <p:extLst>
      <p:ext uri="{BB962C8B-B14F-4D97-AF65-F5344CB8AC3E}">
        <p14:creationId xmlns:p14="http://schemas.microsoft.com/office/powerpoint/2010/main" val="25786168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336704"/>
          </a:xfrm>
        </p:spPr>
        <p:txBody>
          <a:bodyPr>
            <a:noAutofit/>
          </a:bodyPr>
          <a:lstStyle/>
          <a:p>
            <a:pPr marL="0" indent="0">
              <a:buNone/>
            </a:pPr>
            <a:r>
              <a:rPr lang="ru-RU" sz="2000" b="1" dirty="0"/>
              <a:t>Сотрудники охранной организации:</a:t>
            </a:r>
          </a:p>
          <a:p>
            <a:pPr marL="0" indent="0" algn="just">
              <a:buNone/>
            </a:pPr>
            <a:r>
              <a:rPr lang="ru-RU" sz="2000" dirty="0"/>
              <a:t>- не задерживая нарушителя, предложить ему  подождать  у входа на объект, пока не будет получено разрешение на проход от старшего охраны (при этом фактически ожидая прибытие оперативных служб для дополнительной проверки и возможного задержания нарушителя);</a:t>
            </a:r>
          </a:p>
          <a:p>
            <a:pPr marL="0" indent="0" algn="just">
              <a:buNone/>
            </a:pPr>
            <a:r>
              <a:rPr lang="ru-RU" sz="2000" dirty="0"/>
              <a:t>- принять решение на самостоятельное задержание нарушителя (при уверенности в возможности и эффективности таких действий, а также отсутствии риска для окружающих людей);</a:t>
            </a:r>
          </a:p>
          <a:p>
            <a:pPr marL="0" indent="0" algn="just">
              <a:buNone/>
            </a:pPr>
            <a:r>
              <a:rPr lang="ru-RU" sz="2000" dirty="0"/>
              <a:t>- задержать нарушителя в форме блокирования во входном шлюзе (при наличии) до прибытия оперативных служб и находиться в это время в шлюзе вместе с нарушителем, либо, в зависимости от ситуации, самому выйти за внешнюю дверь объекта, оставив нарушителя в шлюзе (при этом работник охраны по сигналу другого работника охраны (при наличии) блокирует  также и внешнюю дверь объекта);</a:t>
            </a:r>
          </a:p>
          <a:p>
            <a:pPr marL="0" indent="0" algn="just">
              <a:buNone/>
            </a:pPr>
            <a:r>
              <a:rPr lang="ru-RU" sz="2000" dirty="0"/>
              <a:t>- не задерживая нарушителя, предложить ему покинуть территорию объекта в связи с невозможностью его допуска с запрещенным предметом и проводить его за территорию (в связи с малой опасностью обнаруженного предмета, либо наоборот, в связи с высокой опасностью предмета – исключая риск для жизни и здоровья людей на территории объекта);</a:t>
            </a:r>
          </a:p>
          <a:p>
            <a:pPr marL="0" indent="0" algn="just">
              <a:buNone/>
            </a:pPr>
            <a:endParaRPr lang="ru-RU" sz="2000" dirty="0"/>
          </a:p>
          <a:p>
            <a:pPr marL="0" indent="0" algn="just">
              <a:buNone/>
            </a:pPr>
            <a:endParaRPr lang="ru-RU" sz="1600" dirty="0"/>
          </a:p>
        </p:txBody>
      </p:sp>
    </p:spTree>
    <p:extLst>
      <p:ext uri="{BB962C8B-B14F-4D97-AF65-F5344CB8AC3E}">
        <p14:creationId xmlns:p14="http://schemas.microsoft.com/office/powerpoint/2010/main" val="154601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sz="2200" dirty="0"/>
            </a:br>
            <a:r>
              <a:rPr lang="ru-RU" sz="2200" b="1" dirty="0">
                <a:solidFill>
                  <a:srgbClr val="FF0000"/>
                </a:solidFill>
              </a:rPr>
              <a:t>Большая часть нарушителей, </a:t>
            </a:r>
            <a:r>
              <a:rPr lang="ru-RU" sz="2200" dirty="0"/>
              <a:t>совершающих (планирующих совершить) преступления на объектах образования в России </a:t>
            </a:r>
            <a:r>
              <a:rPr lang="ru-RU" sz="2200" b="1" dirty="0">
                <a:solidFill>
                  <a:srgbClr val="FF0000"/>
                </a:solidFill>
              </a:rPr>
              <a:t>за последние годы, были подростками 12-19 лет </a:t>
            </a:r>
            <a:r>
              <a:rPr lang="ru-RU" sz="2200" dirty="0">
                <a:solidFill>
                  <a:srgbClr val="FF0000"/>
                </a:solidFill>
              </a:rPr>
              <a:t>с неустойчивой, а точнее болезненно измененной психикой</a:t>
            </a:r>
            <a:br>
              <a:rPr lang="ru-RU" sz="2200" dirty="0">
                <a:solidFill>
                  <a:srgbClr val="FF0000"/>
                </a:solidFill>
              </a:rPr>
            </a:br>
            <a:endParaRPr lang="ru-RU" sz="2200" dirty="0">
              <a:solidFill>
                <a:srgbClr val="FF0000"/>
              </a:solidFill>
            </a:endParaRPr>
          </a:p>
        </p:txBody>
      </p:sp>
      <p:sp>
        <p:nvSpPr>
          <p:cNvPr id="3" name="Объект 2"/>
          <p:cNvSpPr>
            <a:spLocks noGrp="1"/>
          </p:cNvSpPr>
          <p:nvPr>
            <p:ph idx="1"/>
          </p:nvPr>
        </p:nvSpPr>
        <p:spPr>
          <a:xfrm>
            <a:off x="457200" y="1600200"/>
            <a:ext cx="8229600" cy="4781128"/>
          </a:xfrm>
        </p:spPr>
        <p:txBody>
          <a:bodyPr>
            <a:noAutofit/>
          </a:bodyPr>
          <a:lstStyle/>
          <a:p>
            <a:pPr marL="0" indent="0" algn="just">
              <a:buNone/>
            </a:pPr>
            <a:r>
              <a:rPr lang="ru-RU" sz="1600" dirty="0"/>
              <a:t>Им чаще всего свойственны:</a:t>
            </a:r>
          </a:p>
          <a:p>
            <a:pPr algn="just">
              <a:buFontTx/>
              <a:buChar char="-"/>
            </a:pPr>
            <a:r>
              <a:rPr lang="ru-RU" sz="1600" dirty="0"/>
              <a:t>склонность к </a:t>
            </a:r>
            <a:r>
              <a:rPr lang="ru-RU" sz="1600" b="1" dirty="0"/>
              <a:t>вспышкам ярости, </a:t>
            </a:r>
            <a:r>
              <a:rPr lang="ru-RU" sz="1600" dirty="0"/>
              <a:t>недостаточность эмпатии по отношению к другим, неспособность испытывать вину перед ними, вместе с тем </a:t>
            </a:r>
            <a:r>
              <a:rPr lang="ru-RU" sz="1600" b="1" dirty="0"/>
              <a:t>потребность</a:t>
            </a:r>
            <a:r>
              <a:rPr lang="ru-RU" sz="1600" dirty="0"/>
              <a:t> в индивидуальном признании</a:t>
            </a:r>
            <a:r>
              <a:rPr lang="ru-RU" sz="1600" b="1" dirty="0"/>
              <a:t>, самоутверждении;</a:t>
            </a:r>
          </a:p>
          <a:p>
            <a:pPr algn="just">
              <a:buFontTx/>
              <a:buChar char="-"/>
            </a:pPr>
            <a:r>
              <a:rPr lang="ru-RU" sz="1600" dirty="0"/>
              <a:t>возможное наличие </a:t>
            </a:r>
            <a:r>
              <a:rPr lang="ru-RU" sz="1600" b="1" dirty="0"/>
              <a:t>проблем со здоровьем в области психоневрологии, психиатрии</a:t>
            </a:r>
            <a:r>
              <a:rPr lang="ru-RU" sz="1600" dirty="0"/>
              <a:t>, проявление симптомов тревоги и/или депрессии;</a:t>
            </a:r>
          </a:p>
          <a:p>
            <a:pPr algn="just">
              <a:buFontTx/>
              <a:buChar char="-"/>
            </a:pPr>
            <a:r>
              <a:rPr lang="ru-RU" sz="1600" dirty="0"/>
              <a:t>наличие у подростков </a:t>
            </a:r>
            <a:r>
              <a:rPr lang="ru-RU" sz="1600" b="1" dirty="0"/>
              <a:t>психологической травмы, </a:t>
            </a:r>
            <a:r>
              <a:rPr lang="ru-RU" sz="1600" dirty="0"/>
              <a:t>связанной с физическим, сексуальным, эмоциональным насилием, </a:t>
            </a:r>
            <a:r>
              <a:rPr lang="ru-RU" sz="1600" dirty="0" err="1"/>
              <a:t>дисфункуциональным</a:t>
            </a:r>
            <a:r>
              <a:rPr lang="ru-RU" sz="1600" dirty="0"/>
              <a:t> поведением родителей;</a:t>
            </a:r>
          </a:p>
          <a:p>
            <a:pPr algn="just">
              <a:buFontTx/>
              <a:buChar char="-"/>
            </a:pPr>
            <a:r>
              <a:rPr lang="ru-RU" sz="1600" dirty="0"/>
              <a:t>неудовлетворенная потребность в доверительном общении со взрослыми и сверстниками, </a:t>
            </a:r>
            <a:r>
              <a:rPr lang="ru-RU" sz="1600" b="1" dirty="0"/>
              <a:t>низкий социальный статус в классе,</a:t>
            </a:r>
            <a:r>
              <a:rPr lang="ru-RU" sz="1600" dirty="0"/>
              <a:t> постепенное отчуждение  подростка от первичных социально полезных групп (семьи, класса, учебной группы);</a:t>
            </a:r>
          </a:p>
          <a:p>
            <a:pPr algn="just">
              <a:buFontTx/>
              <a:buChar char="-"/>
            </a:pPr>
            <a:r>
              <a:rPr lang="ru-RU" sz="1600" b="1" dirty="0"/>
              <a:t>негативный опыт общения </a:t>
            </a:r>
            <a:r>
              <a:rPr lang="ru-RU" sz="1600" dirty="0"/>
              <a:t>со старшими, которые послужили моделью для формирования поведенческих навыков у подростков, в том числе уже состоявших </a:t>
            </a:r>
            <a:r>
              <a:rPr lang="ru-RU" sz="1600" b="1" dirty="0"/>
              <a:t>в деструктивных сообществах;</a:t>
            </a:r>
          </a:p>
          <a:p>
            <a:pPr algn="just">
              <a:buFontTx/>
              <a:buChar char="-"/>
            </a:pPr>
            <a:r>
              <a:rPr lang="ru-RU" sz="1600" dirty="0"/>
              <a:t>перенос общественно-организаторской и коммуникативной активности подростка в сферу свободного общения и в связи с этим увеличение у них неформальной, стихийно возникающей, неорганизованной </a:t>
            </a:r>
            <a:r>
              <a:rPr lang="ru-RU" sz="1600" b="1" dirty="0"/>
              <a:t>асоциальной деятельности </a:t>
            </a:r>
            <a:r>
              <a:rPr lang="ru-RU" sz="1600" dirty="0"/>
              <a:t>(отношений), включающей </a:t>
            </a:r>
            <a:r>
              <a:rPr lang="ru-RU" sz="1600" b="1" dirty="0"/>
              <a:t>признание экстремистской идеологии.</a:t>
            </a:r>
          </a:p>
        </p:txBody>
      </p:sp>
    </p:spTree>
    <p:extLst>
      <p:ext uri="{BB962C8B-B14F-4D97-AF65-F5344CB8AC3E}">
        <p14:creationId xmlns:p14="http://schemas.microsoft.com/office/powerpoint/2010/main" val="35428572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2.2. Размещение взрывного устройства </a:t>
            </a:r>
            <a:r>
              <a:rPr lang="ru-RU" b="1" dirty="0"/>
              <a:t>(на входе)</a:t>
            </a:r>
          </a:p>
        </p:txBody>
      </p:sp>
      <p:sp>
        <p:nvSpPr>
          <p:cNvPr id="3" name="Объект 2"/>
          <p:cNvSpPr>
            <a:spLocks noGrp="1"/>
          </p:cNvSpPr>
          <p:nvPr>
            <p:ph idx="1"/>
          </p:nvPr>
        </p:nvSpPr>
        <p:spPr>
          <a:xfrm>
            <a:off x="457200" y="1600200"/>
            <a:ext cx="8229600" cy="4925144"/>
          </a:xfrm>
        </p:spPr>
        <p:txBody>
          <a:bodyPr>
            <a:normAutofit fontScale="47500" lnSpcReduction="20000"/>
          </a:bodyPr>
          <a:lstStyle/>
          <a:p>
            <a:pPr marL="0" indent="0">
              <a:buNone/>
            </a:pPr>
            <a:r>
              <a:rPr lang="ru-RU" b="1" dirty="0"/>
              <a:t>Сотрудники охранной организации:</a:t>
            </a:r>
          </a:p>
          <a:p>
            <a:pPr marL="0" indent="0">
              <a:buNone/>
            </a:pPr>
            <a:endParaRPr lang="ru-RU" dirty="0"/>
          </a:p>
          <a:p>
            <a:pPr marL="0" indent="0" algn="just">
              <a:buNone/>
            </a:pPr>
            <a:r>
              <a:rPr lang="ru-RU" sz="3400" dirty="0"/>
              <a:t>- обеспечить по указанию руководителя незамедлительную передачу сообщения «ВНИМАНИЕ! ЭВАКУАЦИЯ, ЗАЛОЖЕНА БОМБА!» посредством системы оповещения либо иным доступным способом;</a:t>
            </a:r>
          </a:p>
          <a:p>
            <a:pPr marL="0" indent="0" algn="just">
              <a:buNone/>
            </a:pPr>
            <a:r>
              <a:rPr lang="ru-RU" sz="3400" dirty="0"/>
              <a:t>- определить зону опасности и принять меры к ограждению и охране подходов к опасной зоне;</a:t>
            </a:r>
          </a:p>
          <a:p>
            <a:pPr marL="0" indent="0" algn="just">
              <a:buNone/>
            </a:pPr>
            <a:r>
              <a:rPr lang="ru-RU" sz="3400" dirty="0"/>
              <a:t>- не допускать в оцепленную зону людей и транспорт до завершения работы группы обезвреживания;</a:t>
            </a:r>
          </a:p>
          <a:p>
            <a:pPr marL="0" indent="0" algn="just">
              <a:buNone/>
            </a:pPr>
            <a:r>
              <a:rPr lang="ru-RU" sz="3400" dirty="0"/>
              <a:t>- обеспечить открытие и доступность коридоров и эвакуационных выходов;</a:t>
            </a:r>
          </a:p>
          <a:p>
            <a:pPr marL="0" indent="0" algn="just">
              <a:buNone/>
            </a:pPr>
            <a:r>
              <a:rPr lang="ru-RU" sz="3400" dirty="0"/>
              <a:t>- осуществлять контроль за проведением эвакуации людей в соответствии с планом эвакуации;</a:t>
            </a:r>
          </a:p>
          <a:p>
            <a:pPr marL="0" indent="0" algn="just">
              <a:buNone/>
            </a:pPr>
            <a:r>
              <a:rPr lang="ru-RU" sz="3400" dirty="0"/>
              <a:t>- находиться вблизи объекта и наблюдать за ним до прибытия оперативных служб и в дальнейшем действовать по распоряжениям руководителя;</a:t>
            </a:r>
          </a:p>
          <a:p>
            <a:pPr marL="0" indent="0" algn="just">
              <a:buNone/>
            </a:pPr>
            <a:r>
              <a:rPr lang="ru-RU" sz="3400" dirty="0"/>
              <a:t>- поддерживать постоянную связь с дежурной частью службы охраны, а также с прибывающими нарядами оперативных служб, докладывая о принимаемых мерах и складывающейся на месте происшествия обстановке;</a:t>
            </a:r>
          </a:p>
          <a:p>
            <a:pPr marL="0" indent="0" algn="just">
              <a:buNone/>
            </a:pPr>
            <a:r>
              <a:rPr lang="ru-RU" sz="3400" dirty="0"/>
              <a:t>- обеспечить беспрепятственный доступ к месту происшествия оперативных служб;</a:t>
            </a:r>
          </a:p>
          <a:p>
            <a:pPr marL="0" indent="0" algn="just">
              <a:buNone/>
            </a:pPr>
            <a:r>
              <a:rPr lang="ru-RU" sz="3400" dirty="0"/>
              <a:t>- оказать содействие оперативным службам в осмотре объекта с целью обнаружения иного взрывного устройства и посторонних лиц;</a:t>
            </a:r>
          </a:p>
          <a:p>
            <a:pPr marL="0" indent="0" algn="just">
              <a:buNone/>
            </a:pPr>
            <a:r>
              <a:rPr lang="ru-RU" sz="3400" dirty="0"/>
              <a:t>- после завершения работы оперативных служб и по распоряжению руководителя обеспечить проведение мероприятий по ликвидации последствий происшествия.</a:t>
            </a:r>
          </a:p>
          <a:p>
            <a:pPr marL="0" indent="0">
              <a:buNone/>
            </a:pPr>
            <a:endParaRPr lang="ru-RU" dirty="0"/>
          </a:p>
        </p:txBody>
      </p:sp>
    </p:spTree>
    <p:extLst>
      <p:ext uri="{BB962C8B-B14F-4D97-AF65-F5344CB8AC3E}">
        <p14:creationId xmlns:p14="http://schemas.microsoft.com/office/powerpoint/2010/main" val="28835690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2.2. Размещение взрывного устройства </a:t>
            </a:r>
            <a:r>
              <a:rPr lang="ru-RU" b="1" dirty="0"/>
              <a:t>(в здании)</a:t>
            </a:r>
          </a:p>
        </p:txBody>
      </p:sp>
      <p:sp>
        <p:nvSpPr>
          <p:cNvPr id="3" name="Объект 2"/>
          <p:cNvSpPr>
            <a:spLocks noGrp="1"/>
          </p:cNvSpPr>
          <p:nvPr>
            <p:ph idx="1"/>
          </p:nvPr>
        </p:nvSpPr>
        <p:spPr>
          <a:xfrm>
            <a:off x="457200" y="1600200"/>
            <a:ext cx="8229600" cy="4925144"/>
          </a:xfrm>
        </p:spPr>
        <p:txBody>
          <a:bodyPr>
            <a:normAutofit fontScale="70000" lnSpcReduction="20000"/>
          </a:bodyPr>
          <a:lstStyle/>
          <a:p>
            <a:pPr marL="0" indent="0">
              <a:buNone/>
            </a:pPr>
            <a:r>
              <a:rPr lang="ru-RU" b="1" dirty="0"/>
              <a:t>Сотрудники охранной организации:</a:t>
            </a:r>
          </a:p>
          <a:p>
            <a:pPr marL="0" indent="0">
              <a:buNone/>
            </a:pPr>
            <a:endParaRPr lang="ru-RU" b="1" dirty="0"/>
          </a:p>
          <a:p>
            <a:pPr marL="0" indent="0" algn="just">
              <a:buNone/>
            </a:pPr>
            <a:r>
              <a:rPr lang="ru-RU" dirty="0"/>
              <a:t>- обеспечить незамедлительную передачу тревожного сообщения, зафиксировать время события;</a:t>
            </a:r>
          </a:p>
          <a:p>
            <a:pPr marL="0" indent="0" algn="just">
              <a:buNone/>
            </a:pPr>
            <a:r>
              <a:rPr lang="ru-RU" dirty="0"/>
              <a:t>- обеспечить по указанию руководителя незамедлительную передачу сообщения «ВНИМАНИЕ! ЭВАКУАЦИЯ, ЗАЛОЖЕНА БОМБА!» посредством системы оповещения либо любым доступным способом;</a:t>
            </a:r>
          </a:p>
          <a:p>
            <a:pPr marL="0" indent="0" algn="just">
              <a:buNone/>
            </a:pPr>
            <a:r>
              <a:rPr lang="ru-RU" dirty="0"/>
              <a:t>- по указанию руководителя организации прибыть к месту обнаружения взрывного устройства для оценки обстановки;</a:t>
            </a:r>
          </a:p>
          <a:p>
            <a:pPr marL="0" indent="0" algn="just">
              <a:buNone/>
            </a:pPr>
            <a:r>
              <a:rPr lang="ru-RU" dirty="0"/>
              <a:t>- определить зону опасности и принять меры к ограждению и охране подходов к опасной зоне;</a:t>
            </a:r>
          </a:p>
          <a:p>
            <a:pPr marL="0" indent="0" algn="just">
              <a:buNone/>
            </a:pPr>
            <a:r>
              <a:rPr lang="ru-RU" dirty="0"/>
              <a:t>- для оцепления опасной зоны при нехватке собственных сил охрана может привлечь персонал охраняемого объекта,</a:t>
            </a:r>
          </a:p>
          <a:p>
            <a:pPr marL="0" indent="0" algn="just">
              <a:buNone/>
            </a:pPr>
            <a:r>
              <a:rPr lang="ru-RU" dirty="0"/>
              <a:t>- ТОТ ЖЕ АЛГОРИТМ (ДЕЙСТВИЯ ПРИ ОБНАРУЖЕНИИ НА ВХОДЕ)</a:t>
            </a:r>
          </a:p>
          <a:p>
            <a:pPr marL="0" indent="0" algn="just">
              <a:buNone/>
            </a:pPr>
            <a:endParaRPr lang="ru-RU" dirty="0"/>
          </a:p>
        </p:txBody>
      </p:sp>
    </p:spTree>
    <p:extLst>
      <p:ext uri="{BB962C8B-B14F-4D97-AF65-F5344CB8AC3E}">
        <p14:creationId xmlns:p14="http://schemas.microsoft.com/office/powerpoint/2010/main" val="23450797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2.3. Захват заложников</a:t>
            </a:r>
          </a:p>
        </p:txBody>
      </p:sp>
      <p:sp>
        <p:nvSpPr>
          <p:cNvPr id="3" name="Объект 2"/>
          <p:cNvSpPr>
            <a:spLocks noGrp="1"/>
          </p:cNvSpPr>
          <p:nvPr>
            <p:ph idx="1"/>
          </p:nvPr>
        </p:nvSpPr>
        <p:spPr>
          <a:xfrm>
            <a:off x="457200" y="1268760"/>
            <a:ext cx="8229600" cy="5184576"/>
          </a:xfrm>
        </p:spPr>
        <p:txBody>
          <a:bodyPr>
            <a:normAutofit fontScale="55000" lnSpcReduction="20000"/>
          </a:bodyPr>
          <a:lstStyle/>
          <a:p>
            <a:pPr marL="0" indent="0" algn="just">
              <a:buNone/>
            </a:pPr>
            <a:r>
              <a:rPr lang="ru-RU" sz="3300" b="1" dirty="0"/>
              <a:t>Работники охранных организаций:</a:t>
            </a:r>
          </a:p>
          <a:p>
            <a:pPr marL="0" indent="0" algn="just">
              <a:buNone/>
            </a:pPr>
            <a:endParaRPr lang="ru-RU" sz="3300" b="1" dirty="0"/>
          </a:p>
          <a:p>
            <a:pPr marL="0" indent="0" algn="just">
              <a:buNone/>
            </a:pPr>
            <a:r>
              <a:rPr lang="ru-RU" sz="3300" dirty="0"/>
              <a:t>- обеспечить незамедлительную передачу тревожного сообщения, зафиксировать время события;</a:t>
            </a:r>
          </a:p>
          <a:p>
            <a:pPr marL="0" indent="0" algn="just">
              <a:buNone/>
            </a:pPr>
            <a:r>
              <a:rPr lang="ru-RU" sz="3300" dirty="0"/>
              <a:t>- при возможности (отсутствии угрозы себе и окружающим) сообщить о происшествии и требованиях преступников дежурному территориального органа внутренних дел, уведомить территориальные органы ФСБ России и МЧС России, сообщить старшему наряда и дежурному по службе охраны, администрации объекта;</a:t>
            </a:r>
          </a:p>
          <a:p>
            <a:pPr marL="0" indent="0" algn="just">
              <a:buNone/>
            </a:pPr>
            <a:r>
              <a:rPr lang="ru-RU" sz="3300" dirty="0"/>
              <a:t>- при возможности поддерживать постоянную связь с дежурной частью службы охраны, а также прибывающими сотрудниками оперативных служб, докладывая о принимаемых мерах и складывающейся на месте происшествия обстановке;</a:t>
            </a:r>
          </a:p>
          <a:p>
            <a:pPr marL="0" indent="0" algn="just">
              <a:buNone/>
            </a:pPr>
            <a:r>
              <a:rPr lang="ru-RU" sz="3300" dirty="0"/>
              <a:t>- при непосредственном контакте с преступниками не допускать действий, которые могут спровоцировать их к применению оружия, взрывных устройств, иных опасных предметов и веществ;</a:t>
            </a:r>
          </a:p>
          <a:p>
            <a:pPr marL="0" indent="0" algn="just">
              <a:buNone/>
            </a:pPr>
            <a:r>
              <a:rPr lang="ru-RU" sz="3300" dirty="0"/>
              <a:t>- выполнять требования преступников, если это не связано с причинением ущерба жизни и здоровью людей; </a:t>
            </a:r>
          </a:p>
          <a:p>
            <a:pPr algn="just">
              <a:buFontTx/>
              <a:buChar char="-"/>
            </a:pPr>
            <a:r>
              <a:rPr lang="ru-RU" sz="3300" dirty="0"/>
              <a:t>не противоречить преступникам, не рисковать жизнью окружающих и своей собственной, не вступать с ними в переговоры по своей инициативе; </a:t>
            </a:r>
          </a:p>
          <a:p>
            <a:pPr algn="just">
              <a:buFontTx/>
              <a:buChar char="-"/>
            </a:pPr>
            <a:r>
              <a:rPr lang="ru-RU" sz="3300" dirty="0"/>
              <a:t>на совершение любых действий спрашивать разрешение у преступников;</a:t>
            </a:r>
          </a:p>
          <a:p>
            <a:pPr marL="0" indent="0" algn="just">
              <a:buNone/>
            </a:pPr>
            <a:endParaRPr lang="ru-RU" sz="1500" dirty="0"/>
          </a:p>
        </p:txBody>
      </p:sp>
    </p:spTree>
    <p:extLst>
      <p:ext uri="{BB962C8B-B14F-4D97-AF65-F5344CB8AC3E}">
        <p14:creationId xmlns:p14="http://schemas.microsoft.com/office/powerpoint/2010/main" val="35561092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976664"/>
          </a:xfrm>
        </p:spPr>
        <p:txBody>
          <a:bodyPr>
            <a:normAutofit/>
          </a:bodyPr>
          <a:lstStyle/>
          <a:p>
            <a:pPr marL="0" indent="0" algn="just">
              <a:buNone/>
            </a:pPr>
            <a:r>
              <a:rPr lang="ru-RU" sz="1900" b="1" dirty="0"/>
              <a:t>Работники охранных организаций:</a:t>
            </a:r>
          </a:p>
          <a:p>
            <a:pPr marL="0" indent="0" algn="just">
              <a:buNone/>
            </a:pPr>
            <a:endParaRPr lang="ru-RU" sz="1900" b="1" dirty="0"/>
          </a:p>
          <a:p>
            <a:pPr marL="0" indent="0" algn="just">
              <a:buNone/>
            </a:pPr>
            <a:r>
              <a:rPr lang="ru-RU" sz="1900" dirty="0"/>
              <a:t>- систему оповещения не использовать;</a:t>
            </a:r>
          </a:p>
          <a:p>
            <a:pPr marL="0" indent="0" algn="just">
              <a:buNone/>
            </a:pPr>
            <a:r>
              <a:rPr lang="ru-RU" sz="1900" dirty="0"/>
              <a:t>- обеспечить открытие и доступность коридоров и эвакуационных выходов;</a:t>
            </a:r>
          </a:p>
          <a:p>
            <a:pPr marL="0" indent="0" algn="just">
              <a:buNone/>
            </a:pPr>
            <a:r>
              <a:rPr lang="ru-RU" sz="1900" dirty="0"/>
              <a:t>- осуществлять контроль за проведением эвакуации людей в соответствии с планом эвакуации;</a:t>
            </a:r>
          </a:p>
          <a:p>
            <a:pPr marL="0" indent="0" algn="just">
              <a:buNone/>
            </a:pPr>
            <a:r>
              <a:rPr lang="ru-RU" sz="1900" dirty="0"/>
              <a:t>- обеспечить беспрепятственный доступ оперативных служб к месту происшествия;</a:t>
            </a:r>
          </a:p>
          <a:p>
            <a:pPr marL="0" indent="0" algn="just">
              <a:buNone/>
            </a:pPr>
            <a:r>
              <a:rPr lang="ru-RU" sz="1900" dirty="0"/>
              <a:t>- находиться на объекте до прибытия оперативных служб и в дальнейшем действовать в соответствии  с указаниями руководства;</a:t>
            </a:r>
          </a:p>
          <a:p>
            <a:pPr marL="0" indent="0" algn="just">
              <a:buNone/>
            </a:pPr>
            <a:r>
              <a:rPr lang="ru-RU" sz="1900" dirty="0"/>
              <a:t>- после завершения работы оперативных служб и по распоряжению руководства обеспечить проведение мероприятий по ликвидации последствий происшествия.</a:t>
            </a:r>
          </a:p>
          <a:p>
            <a:pPr marL="0" indent="0" algn="just">
              <a:buNone/>
            </a:pPr>
            <a:endParaRPr lang="ru-RU" sz="1900" dirty="0"/>
          </a:p>
        </p:txBody>
      </p:sp>
    </p:spTree>
    <p:extLst>
      <p:ext uri="{BB962C8B-B14F-4D97-AF65-F5344CB8AC3E}">
        <p14:creationId xmlns:p14="http://schemas.microsoft.com/office/powerpoint/2010/main" val="3803126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6120680"/>
          </a:xfrm>
        </p:spPr>
        <p:txBody>
          <a:bodyPr>
            <a:normAutofit fontScale="32500" lnSpcReduction="20000"/>
          </a:bodyPr>
          <a:lstStyle/>
          <a:p>
            <a:pPr marL="0" indent="0">
              <a:buNone/>
            </a:pPr>
            <a:r>
              <a:rPr lang="ru-RU" sz="5500" b="1" dirty="0"/>
              <a:t>При обнаружении предметов с признаками ВУ </a:t>
            </a:r>
          </a:p>
          <a:p>
            <a:pPr marL="0" indent="0">
              <a:buNone/>
            </a:pPr>
            <a:endParaRPr lang="ru-RU" sz="4500" dirty="0"/>
          </a:p>
          <a:p>
            <a:pPr algn="just"/>
            <a:r>
              <a:rPr lang="ru-RU" sz="4900" dirty="0"/>
              <a:t>Не трогать, не подходить, не трясти и не передвигать предмет!</a:t>
            </a:r>
          </a:p>
          <a:p>
            <a:pPr algn="just"/>
            <a:r>
              <a:rPr lang="ru-RU" sz="4900" dirty="0"/>
              <a:t>Не курить, воздерживаться от использования средств радиосвязи, в том числе и мобильных, вблизи данного предмета.</a:t>
            </a:r>
          </a:p>
          <a:p>
            <a:pPr algn="just"/>
            <a:r>
              <a:rPr lang="ru-RU" sz="4900" dirty="0"/>
              <a:t>Информировать об этом с помощью любых доступных средств связи территориальный орган ФСБ, </a:t>
            </a:r>
            <a:r>
              <a:rPr lang="ru-RU" sz="4900" dirty="0" err="1"/>
              <a:t>Росгвардии</a:t>
            </a:r>
            <a:r>
              <a:rPr lang="ru-RU" sz="4900" dirty="0"/>
              <a:t>, МВД и МЧС России (только  ПП № 1235)</a:t>
            </a:r>
          </a:p>
          <a:p>
            <a:pPr algn="just"/>
            <a:r>
              <a:rPr lang="ru-RU" sz="4900" dirty="0"/>
              <a:t>Зафиксировать время и место обнаружения. Освободить от людей опасную зону в радиусе не меньше 100 м.</a:t>
            </a:r>
          </a:p>
          <a:p>
            <a:pPr algn="just"/>
            <a:r>
              <a:rPr lang="ru-RU" sz="4900" dirty="0"/>
              <a:t>По возможности обеспечить охрану возможного ВУ и опасной зоны. </a:t>
            </a:r>
          </a:p>
          <a:p>
            <a:pPr algn="just"/>
            <a:r>
              <a:rPr lang="ru-RU" sz="4900" dirty="0"/>
              <a:t>Необходимо обеспечить (помочь обеспечить) организованную эвакуацию людей с территории, прилегающей к опасной зоне.</a:t>
            </a:r>
          </a:p>
          <a:p>
            <a:pPr algn="just"/>
            <a:r>
              <a:rPr lang="ru-RU" sz="4900" dirty="0"/>
              <a:t>Дождаться прибытия представителей правоохранительных органов, указать место расположения подозрительного предмета, время и обстоятельство его обнаружения. </a:t>
            </a:r>
          </a:p>
          <a:p>
            <a:pPr algn="just"/>
            <a:r>
              <a:rPr lang="ru-RU" sz="4900" dirty="0"/>
              <a:t>Действовать по указаниям представителей правоохранительных органов.</a:t>
            </a:r>
          </a:p>
          <a:p>
            <a:pPr algn="just"/>
            <a:r>
              <a:rPr lang="ru-RU" sz="4900" dirty="0"/>
              <a:t>Не сообщать об угрозе взрыва никому, кроме тех, кому необходимо знать о случившемся, чтобы не создавать панику.</a:t>
            </a:r>
          </a:p>
          <a:p>
            <a:pPr algn="just"/>
            <a:r>
              <a:rPr lang="ru-RU" sz="4900" dirty="0"/>
              <a:t>Выделить необходимое количество персонала для осуществления осмотра объекта и проинструктировать его о правилах поведения (на что обращать внимание и как действовать при обнаружении опасного предмета или опасности).</a:t>
            </a:r>
          </a:p>
          <a:p>
            <a:pPr algn="just"/>
            <a:r>
              <a:rPr lang="ru-RU" sz="4900" dirty="0"/>
              <a:t>Быть готовым описать внешний вид предмета, похожего на взрывчатое устройство.</a:t>
            </a:r>
          </a:p>
          <a:p>
            <a:pPr algn="just"/>
            <a:r>
              <a:rPr lang="ru-RU" sz="4900" dirty="0"/>
              <a:t>При охране подозрительного предмета находиться, по возможности, за предметами, обеспечивающими защиту (угол здания, колонна, толстое дерево, автомашина и т.д.) и вести наблюдение.</a:t>
            </a:r>
          </a:p>
        </p:txBody>
      </p:sp>
    </p:spTree>
    <p:extLst>
      <p:ext uri="{BB962C8B-B14F-4D97-AF65-F5344CB8AC3E}">
        <p14:creationId xmlns:p14="http://schemas.microsoft.com/office/powerpoint/2010/main" val="12539067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500" dirty="0"/>
              <a:t>Порядок действий при угрозе взрыва бомбы  на территории или в помещениях объекта</a:t>
            </a:r>
            <a:br>
              <a:rPr lang="ru-RU" sz="2500" dirty="0"/>
            </a:br>
            <a:endParaRPr lang="ru-RU" sz="2500" dirty="0"/>
          </a:p>
        </p:txBody>
      </p:sp>
      <p:sp>
        <p:nvSpPr>
          <p:cNvPr id="3" name="Объект 2"/>
          <p:cNvSpPr>
            <a:spLocks noGrp="1"/>
          </p:cNvSpPr>
          <p:nvPr>
            <p:ph idx="1"/>
          </p:nvPr>
        </p:nvSpPr>
        <p:spPr/>
        <p:txBody>
          <a:bodyPr>
            <a:normAutofit fontScale="62500" lnSpcReduction="20000"/>
          </a:bodyPr>
          <a:lstStyle/>
          <a:p>
            <a:pPr marL="0" indent="0">
              <a:buNone/>
            </a:pPr>
            <a:r>
              <a:rPr lang="ru-RU" dirty="0"/>
              <a:t>Примерно в 20% случаев террористы заранее предупреждают о готовящемся взрыве. Иногда они звонят обычным сотрудникам. </a:t>
            </a:r>
          </a:p>
          <a:p>
            <a:pPr marL="0" indent="0">
              <a:buNone/>
            </a:pPr>
            <a:endParaRPr lang="ru-RU" dirty="0"/>
          </a:p>
          <a:p>
            <a:pPr marL="0" indent="0">
              <a:buNone/>
            </a:pPr>
            <a:r>
              <a:rPr lang="ru-RU" dirty="0"/>
              <a:t>Если к Вам поступил подобный звонок , ПОСТАРАЙТЕСЬ:</a:t>
            </a:r>
          </a:p>
          <a:p>
            <a:pPr marL="0" indent="0">
              <a:buNone/>
            </a:pPr>
            <a:r>
              <a:rPr lang="ru-RU" dirty="0"/>
              <a:t>1. Получить максимум информации о времени и месте взрыва.</a:t>
            </a:r>
          </a:p>
          <a:p>
            <a:pPr marL="0" indent="0">
              <a:buNone/>
            </a:pPr>
            <a:r>
              <a:rPr lang="ru-RU" dirty="0"/>
              <a:t>2. Записать все, что Вам говорит представитель террористов — не полагайтесь на свою память.</a:t>
            </a:r>
          </a:p>
          <a:p>
            <a:pPr marL="0" indent="0">
              <a:buNone/>
            </a:pPr>
            <a:r>
              <a:rPr lang="ru-RU" dirty="0"/>
              <a:t>3. Как можно дольше удерживать звонящего на линии — это поможет спецслужбам идентифицировать телефонный аппарат, с которого был совершен этот звонок.</a:t>
            </a:r>
          </a:p>
          <a:p>
            <a:pPr marL="0" indent="0">
              <a:buNone/>
            </a:pPr>
            <a:endParaRPr lang="ru-RU" dirty="0"/>
          </a:p>
          <a:p>
            <a:pPr marL="0" indent="0">
              <a:buNone/>
            </a:pPr>
            <a:r>
              <a:rPr lang="ru-RU" dirty="0"/>
              <a:t>ВАЖНО! </a:t>
            </a:r>
          </a:p>
          <a:p>
            <a:pPr marL="0" indent="0">
              <a:buNone/>
            </a:pPr>
            <a:r>
              <a:rPr lang="ru-RU" dirty="0"/>
              <a:t> - Во время эвакуации старайтесь держаться подальше от окон.</a:t>
            </a:r>
          </a:p>
          <a:p>
            <a:pPr marL="0" indent="0">
              <a:buNone/>
            </a:pPr>
            <a:r>
              <a:rPr lang="ru-RU" dirty="0"/>
              <a:t>- Не толпитесь перед эвакуированным зданием — освободите место для подъезда машин полиции, пожарных и т.д. </a:t>
            </a:r>
          </a:p>
          <a:p>
            <a:pPr marL="0" indent="0">
              <a:buNone/>
            </a:pPr>
            <a:endParaRPr lang="ru-RU" dirty="0"/>
          </a:p>
        </p:txBody>
      </p:sp>
    </p:spTree>
    <p:extLst>
      <p:ext uri="{BB962C8B-B14F-4D97-AF65-F5344CB8AC3E}">
        <p14:creationId xmlns:p14="http://schemas.microsoft.com/office/powerpoint/2010/main" val="26786607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3841EAE-92C6-4611-AEDF-DB3DA4A286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511" y="125633"/>
            <a:ext cx="8808977" cy="6606733"/>
          </a:xfrm>
        </p:spPr>
      </p:pic>
    </p:spTree>
    <p:extLst>
      <p:ext uri="{BB962C8B-B14F-4D97-AF65-F5344CB8AC3E}">
        <p14:creationId xmlns:p14="http://schemas.microsoft.com/office/powerpoint/2010/main" val="28680314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0DA3C2A-1E9C-4D87-8A2C-D25DAAA30C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514" y="147365"/>
            <a:ext cx="8311950" cy="6233963"/>
          </a:xfrm>
        </p:spPr>
      </p:pic>
    </p:spTree>
    <p:extLst>
      <p:ext uri="{BB962C8B-B14F-4D97-AF65-F5344CB8AC3E}">
        <p14:creationId xmlns:p14="http://schemas.microsoft.com/office/powerpoint/2010/main" val="25793990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idx="1"/>
          </p:nvPr>
        </p:nvSpPr>
        <p:spPr>
          <a:xfrm>
            <a:off x="457200" y="476672"/>
            <a:ext cx="8229600" cy="6120680"/>
          </a:xfrm>
        </p:spPr>
        <p:txBody>
          <a:bodyPr>
            <a:noAutofit/>
          </a:bodyPr>
          <a:lstStyle/>
          <a:p>
            <a:pPr algn="just"/>
            <a:r>
              <a:rPr lang="ru-RU" sz="1400" b="1" u="sng" dirty="0"/>
              <a:t>Если взрыв все же произошел, необходимо:</a:t>
            </a:r>
            <a:endParaRPr lang="ru-RU" sz="1400" dirty="0"/>
          </a:p>
          <a:p>
            <a:pPr marL="171450" indent="-171450" algn="just">
              <a:buFont typeface="Arial" pitchFamily="34" charset="0"/>
              <a:buChar char="•"/>
            </a:pPr>
            <a:r>
              <a:rPr lang="ru-RU" sz="1400" dirty="0"/>
              <a:t>Упасть на пол, закрыв голову руками и поджав под себя ноги.</a:t>
            </a:r>
          </a:p>
          <a:p>
            <a:pPr marL="171450" indent="-171450" algn="just">
              <a:buFont typeface="Arial" pitchFamily="34" charset="0"/>
              <a:buChar char="•"/>
            </a:pPr>
            <a:r>
              <a:rPr lang="ru-RU" sz="1400" dirty="0"/>
              <a:t>Если сразу после взрыва начали качаться шкафы, с них стали падать книги, папки и т.д. ни в коем случае не пытайтесь удержать их — спрячьтесь под стол и переждите несколько минут.</a:t>
            </a:r>
          </a:p>
          <a:p>
            <a:pPr marL="171450" indent="-171450" algn="just">
              <a:buFont typeface="Arial" pitchFamily="34" charset="0"/>
              <a:buChar char="•"/>
            </a:pPr>
            <a:r>
              <a:rPr lang="ru-RU" sz="1400" dirty="0"/>
              <a:t>Как можно скорее покинуть это здание и помещение.</a:t>
            </a:r>
          </a:p>
          <a:p>
            <a:pPr marL="171450" indent="-171450" algn="just">
              <a:buFont typeface="Arial" pitchFamily="34" charset="0"/>
              <a:buChar char="•"/>
            </a:pPr>
            <a:r>
              <a:rPr lang="ru-RU" sz="1400" dirty="0"/>
              <a:t>НЕ пользуйтесь лифтами. </a:t>
            </a:r>
          </a:p>
          <a:p>
            <a:pPr algn="just"/>
            <a:r>
              <a:rPr lang="ru-RU" sz="1400" b="1" u="sng" dirty="0"/>
              <a:t>Как вести себя при завале:</a:t>
            </a:r>
            <a:endParaRPr lang="ru-RU" sz="1400" dirty="0"/>
          </a:p>
          <a:p>
            <a:pPr marL="171450" indent="-171450" algn="just">
              <a:buFont typeface="Wingdings" pitchFamily="2" charset="2"/>
              <a:buChar char="ü"/>
            </a:pPr>
            <a:r>
              <a:rPr lang="ru-RU" sz="1400" dirty="0"/>
              <a:t>Если человек оказывается под обломками, то и здесь главное для него – обуздать страх, не пасть духом. Надо верить, что помощь придет обязательно, и в ожидании помощи постараться привлечь внимание спасателей стуком, криком. Но силы расходовать экономно.</a:t>
            </a:r>
          </a:p>
          <a:p>
            <a:pPr marL="171450" indent="-171450" algn="just">
              <a:buFont typeface="Wingdings" pitchFamily="2" charset="2"/>
              <a:buChar char="ü"/>
            </a:pPr>
            <a:r>
              <a:rPr lang="ru-RU" sz="1400" dirty="0"/>
              <a:t>Убедитесь в том, что вы не получили серьезных травм.</a:t>
            </a:r>
          </a:p>
          <a:p>
            <a:pPr marL="171450" indent="-171450" algn="just">
              <a:buFont typeface="Wingdings" pitchFamily="2" charset="2"/>
              <a:buChar char="ü"/>
            </a:pPr>
            <a:r>
              <a:rPr lang="ru-RU" sz="1400" dirty="0"/>
              <a:t>Успокойтесь и прежде чем предпринимать какие-либо действия, внимательно осмотритесь.</a:t>
            </a:r>
          </a:p>
          <a:p>
            <a:pPr marL="171450" indent="-171450" algn="just">
              <a:buFont typeface="Wingdings" pitchFamily="2" charset="2"/>
              <a:buChar char="ü"/>
            </a:pPr>
            <a:r>
              <a:rPr lang="ru-RU" sz="1400" dirty="0"/>
              <a:t>Постарайтесь по возможности оказать первую помощь другим пострадавшим.</a:t>
            </a:r>
          </a:p>
          <a:p>
            <a:pPr marL="171450" indent="-171450" algn="just">
              <a:buFont typeface="Wingdings" pitchFamily="2" charset="2"/>
              <a:buChar char="ü"/>
            </a:pPr>
            <a:r>
              <a:rPr lang="ru-RU" sz="1400" dirty="0"/>
              <a:t>Помните о возможности новых взрывов, обвалов и разрушений и, не мешкая, спокойно покиньте опасное место.</a:t>
            </a:r>
          </a:p>
          <a:p>
            <a:pPr marL="171450" indent="-171450" algn="just">
              <a:buFont typeface="Wingdings" pitchFamily="2" charset="2"/>
              <a:buChar char="ü"/>
            </a:pPr>
            <a:r>
              <a:rPr lang="ru-RU" sz="1400" dirty="0"/>
              <a:t>Выполняйте все распоряжения спасателей после их прибытия на место происшествия.</a:t>
            </a:r>
          </a:p>
          <a:p>
            <a:pPr marL="171450" indent="-171450" algn="just">
              <a:buFont typeface="Wingdings" pitchFamily="2" charset="2"/>
              <a:buChar char="ü"/>
            </a:pPr>
            <a:r>
              <a:rPr lang="ru-RU" sz="1400" dirty="0"/>
              <a:t>Не старайтесь самостоятельно выбраться.</a:t>
            </a:r>
          </a:p>
          <a:p>
            <a:pPr marL="171450" indent="-171450" algn="just">
              <a:buFont typeface="Wingdings" pitchFamily="2" charset="2"/>
              <a:buChar char="ü"/>
            </a:pPr>
            <a:r>
              <a:rPr lang="ru-RU" sz="1400" dirty="0"/>
              <a:t>Постарайтесь укрепить «потолок» находящимися рядом обломками мебели и здания.</a:t>
            </a:r>
          </a:p>
          <a:p>
            <a:pPr marL="171450" indent="-171450" algn="just">
              <a:buFont typeface="Wingdings" pitchFamily="2" charset="2"/>
              <a:buChar char="ü"/>
            </a:pPr>
            <a:r>
              <a:rPr lang="ru-RU" sz="1400" dirty="0"/>
              <a:t>Отодвиньте от себя острые предметы.</a:t>
            </a:r>
          </a:p>
          <a:p>
            <a:pPr marL="171450" indent="-171450" algn="just">
              <a:buFont typeface="Wingdings" pitchFamily="2" charset="2"/>
              <a:buChar char="ü"/>
            </a:pPr>
            <a:r>
              <a:rPr lang="ru-RU" sz="1400" dirty="0"/>
              <a:t>Если у вас есть мобильный телефон – позвоните спасателям по телефону «02» или «112».</a:t>
            </a:r>
          </a:p>
          <a:p>
            <a:pPr marL="171450" indent="-171450" algn="just">
              <a:buFont typeface="Wingdings" pitchFamily="2" charset="2"/>
              <a:buChar char="ü"/>
            </a:pPr>
            <a:r>
              <a:rPr lang="ru-RU" sz="1400" dirty="0"/>
              <a:t>Закройте нос и рот носовым платком и одеждой, по возможности намоченными.</a:t>
            </a:r>
          </a:p>
          <a:p>
            <a:pPr marL="171450" indent="-171450" algn="just">
              <a:buFont typeface="Wingdings" pitchFamily="2" charset="2"/>
              <a:buChar char="ü"/>
            </a:pPr>
            <a:r>
              <a:rPr lang="ru-RU" sz="1400" dirty="0"/>
              <a:t>Стучите с целью привлечения внимания спасателей, лучше по трубам.</a:t>
            </a:r>
          </a:p>
          <a:p>
            <a:pPr marL="171450" indent="-171450" algn="just">
              <a:buFont typeface="Wingdings" pitchFamily="2" charset="2"/>
              <a:buChar char="ü"/>
            </a:pPr>
            <a:r>
              <a:rPr lang="ru-RU" sz="1400" dirty="0"/>
              <a:t>Кричите только тогда, когда услышали голоса спасателей – иначе есть риск задохнуться от пыли.</a:t>
            </a:r>
          </a:p>
          <a:p>
            <a:pPr marL="171450" indent="-171450" algn="just">
              <a:buFont typeface="Wingdings" pitchFamily="2" charset="2"/>
              <a:buChar char="ü"/>
            </a:pPr>
            <a:r>
              <a:rPr lang="ru-RU" sz="1400" dirty="0"/>
              <a:t>Ни в коем случае не разжигайте огонь. Если у вас есть вода, пейте как можно больше.</a:t>
            </a:r>
          </a:p>
          <a:p>
            <a:pPr marL="171450" indent="-171450" algn="just">
              <a:buFont typeface="Wingdings" pitchFamily="2" charset="2"/>
              <a:buChar char="ü"/>
            </a:pPr>
            <a:endParaRPr lang="ru-RU" sz="1400" dirty="0">
              <a:solidFill>
                <a:schemeClr val="tx1"/>
              </a:solidFill>
            </a:endParaRPr>
          </a:p>
        </p:txBody>
      </p:sp>
    </p:spTree>
    <p:extLst>
      <p:ext uri="{BB962C8B-B14F-4D97-AF65-F5344CB8AC3E}">
        <p14:creationId xmlns:p14="http://schemas.microsoft.com/office/powerpoint/2010/main" val="3243530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43372" y="-1860"/>
            <a:ext cx="8280920" cy="1584176"/>
          </a:xfrm>
        </p:spPr>
        <p:txBody>
          <a:bodyPr/>
          <a:lstStyle/>
          <a:p>
            <a:pPr>
              <a:lnSpc>
                <a:spcPct val="100000"/>
              </a:lnSpc>
            </a:pPr>
            <a:r>
              <a:rPr lang="ru-RU" altLang="ru-RU" sz="3200" b="1" dirty="0">
                <a:solidFill>
                  <a:schemeClr val="accent3"/>
                </a:solidFill>
              </a:rPr>
              <a:t>Общие принципы общения с пострадавшими:</a:t>
            </a:r>
            <a:endParaRPr lang="ru-RU" sz="5000" dirty="0">
              <a:solidFill>
                <a:schemeClr val="accent3"/>
              </a:solidFill>
            </a:endParaRPr>
          </a:p>
        </p:txBody>
      </p:sp>
      <p:sp>
        <p:nvSpPr>
          <p:cNvPr id="3" name="Объект 2"/>
          <p:cNvSpPr>
            <a:spLocks noGrp="1"/>
          </p:cNvSpPr>
          <p:nvPr>
            <p:ph idx="1"/>
          </p:nvPr>
        </p:nvSpPr>
        <p:spPr>
          <a:xfrm>
            <a:off x="590228" y="1268760"/>
            <a:ext cx="8034064" cy="5157192"/>
          </a:xfrm>
        </p:spPr>
        <p:txBody>
          <a:bodyPr>
            <a:normAutofit fontScale="77500" lnSpcReduction="20000"/>
          </a:bodyPr>
          <a:lstStyle/>
          <a:p>
            <a:pPr lvl="0" algn="just">
              <a:lnSpc>
                <a:spcPct val="115000"/>
              </a:lnSpc>
              <a:buSzPts val="1000"/>
              <a:buFont typeface="Symbol"/>
              <a:buChar char=""/>
              <a:tabLst>
                <a:tab pos="457200" algn="l"/>
              </a:tabLst>
            </a:pPr>
            <a:r>
              <a:rPr lang="ru-RU" sz="3000" dirty="0">
                <a:latin typeface="Times New Roman"/>
                <a:ea typeface="Times New Roman"/>
                <a:cs typeface="Times New Roman"/>
              </a:rPr>
              <a:t>При работе в зоне ЧС необходимо давать людям короткие, четкие команды в побудительном наклонении. Например: «Встань…», «Выпей воды…» </a:t>
            </a:r>
            <a:endParaRPr lang="ru-RU" sz="3000" dirty="0">
              <a:ea typeface="Calibri"/>
              <a:cs typeface="Times New Roman"/>
            </a:endParaRPr>
          </a:p>
          <a:p>
            <a:pPr lvl="0" algn="just">
              <a:lnSpc>
                <a:spcPct val="115000"/>
              </a:lnSpc>
              <a:buSzPts val="1000"/>
              <a:buFont typeface="Symbol"/>
              <a:buChar char=""/>
              <a:tabLst>
                <a:tab pos="457200" algn="l"/>
              </a:tabLst>
            </a:pPr>
            <a:r>
              <a:rPr lang="ru-RU" sz="3000" dirty="0">
                <a:latin typeface="Times New Roman"/>
                <a:ea typeface="Times New Roman"/>
                <a:cs typeface="Times New Roman"/>
              </a:rPr>
              <a:t>Не должно быть сложных предложений, сложно построенных словесных оборотов в речи, например: «Извините, пожалуйста …. Не могли бы Вы…». </a:t>
            </a:r>
            <a:endParaRPr lang="ru-RU" sz="3000" dirty="0">
              <a:ea typeface="Calibri"/>
              <a:cs typeface="Times New Roman"/>
            </a:endParaRPr>
          </a:p>
          <a:p>
            <a:pPr lvl="0" algn="just">
              <a:lnSpc>
                <a:spcPct val="115000"/>
              </a:lnSpc>
              <a:buSzPts val="1000"/>
              <a:buFont typeface="Symbol"/>
              <a:buChar char=""/>
              <a:tabLst>
                <a:tab pos="457200" algn="l"/>
              </a:tabLst>
            </a:pPr>
            <a:r>
              <a:rPr lang="ru-RU" sz="3000" dirty="0">
                <a:latin typeface="Times New Roman"/>
                <a:ea typeface="Times New Roman"/>
                <a:cs typeface="Times New Roman"/>
              </a:rPr>
              <a:t>Избегайте в речи употребления частицы «не». </a:t>
            </a:r>
            <a:endParaRPr lang="ru-RU" sz="3000" dirty="0">
              <a:ea typeface="Calibri"/>
              <a:cs typeface="Times New Roman"/>
            </a:endParaRPr>
          </a:p>
          <a:p>
            <a:pPr lvl="0" algn="just">
              <a:lnSpc>
                <a:spcPct val="115000"/>
              </a:lnSpc>
              <a:buSzPts val="1000"/>
              <a:buFont typeface="Symbol"/>
              <a:buChar char=""/>
              <a:tabLst>
                <a:tab pos="457200" algn="l"/>
              </a:tabLst>
            </a:pPr>
            <a:r>
              <a:rPr lang="ru-RU" sz="3000" dirty="0">
                <a:latin typeface="Times New Roman"/>
                <a:ea typeface="Times New Roman"/>
                <a:cs typeface="Times New Roman"/>
              </a:rPr>
              <a:t>В вашем голосе не должны звучать неуверенность, сомнение, а тем более паника. </a:t>
            </a:r>
            <a:endParaRPr lang="ru-RU" sz="3000" dirty="0">
              <a:ea typeface="Calibri"/>
              <a:cs typeface="Times New Roman"/>
            </a:endParaRPr>
          </a:p>
          <a:p>
            <a:pPr lvl="0" algn="just">
              <a:lnSpc>
                <a:spcPct val="115000"/>
              </a:lnSpc>
              <a:buSzPts val="1000"/>
              <a:buFont typeface="Symbol"/>
              <a:buChar char=""/>
              <a:tabLst>
                <a:tab pos="457200" algn="l"/>
              </a:tabLst>
            </a:pPr>
            <a:r>
              <a:rPr lang="ru-RU" sz="3000" dirty="0">
                <a:latin typeface="Times New Roman"/>
                <a:ea typeface="Times New Roman"/>
                <a:cs typeface="Times New Roman"/>
              </a:rPr>
              <a:t>Речь должна быть плавная (не рубленная по слогам), медленная с элементами внушения: «Ты не один, помощь пришла! «Слушай меня!», «Надо жить!»  </a:t>
            </a:r>
            <a:endParaRPr lang="ru-RU" sz="3000" dirty="0">
              <a:ea typeface="Calibri"/>
              <a:cs typeface="Times New Roman"/>
            </a:endParaRPr>
          </a:p>
          <a:p>
            <a:pPr marL="0" lvl="0" indent="0" algn="ctr">
              <a:lnSpc>
                <a:spcPct val="115000"/>
              </a:lnSpc>
              <a:buSzPts val="1000"/>
              <a:buNone/>
              <a:tabLst>
                <a:tab pos="457200" algn="l"/>
              </a:tabLst>
            </a:pPr>
            <a:r>
              <a:rPr lang="ru-RU" sz="3000" b="1" u="sng" dirty="0">
                <a:solidFill>
                  <a:srgbClr val="FF0000"/>
                </a:solidFill>
                <a:latin typeface="Times New Roman"/>
                <a:ea typeface="Times New Roman"/>
                <a:cs typeface="Times New Roman"/>
              </a:rPr>
              <a:t>Запрет на фразу: «Все будет хорошо»! </a:t>
            </a:r>
            <a:endParaRPr lang="ru-RU" sz="3000" b="1" u="sng" dirty="0">
              <a:solidFill>
                <a:srgbClr val="FF0000"/>
              </a:solidFill>
              <a:ea typeface="Calibri"/>
              <a:cs typeface="Times New Roman"/>
            </a:endParaRPr>
          </a:p>
          <a:p>
            <a:pPr lvl="0" indent="0" algn="just">
              <a:lnSpc>
                <a:spcPct val="115000"/>
              </a:lnSpc>
              <a:buClr>
                <a:srgbClr val="31B6FD"/>
              </a:buClr>
              <a:buNone/>
            </a:pPr>
            <a:endParaRPr lang="ru-RU" sz="3000" dirty="0"/>
          </a:p>
        </p:txBody>
      </p:sp>
    </p:spTree>
    <p:extLst>
      <p:ext uri="{BB962C8B-B14F-4D97-AF65-F5344CB8AC3E}">
        <p14:creationId xmlns:p14="http://schemas.microsoft.com/office/powerpoint/2010/main" val="2338484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52736"/>
            <a:ext cx="8229600" cy="5073427"/>
          </a:xfrm>
        </p:spPr>
        <p:txBody>
          <a:bodyPr>
            <a:noAutofit/>
          </a:bodyPr>
          <a:lstStyle/>
          <a:p>
            <a:pPr marL="0" indent="0" algn="just">
              <a:buNone/>
            </a:pPr>
            <a:r>
              <a:rPr lang="ru-RU" sz="1800" b="1" dirty="0"/>
              <a:t>Важным обстоятельством, </a:t>
            </a:r>
            <a:r>
              <a:rPr lang="ru-RU" sz="1800" dirty="0"/>
              <a:t>увеличивающим вероятность побуждения несовершеннолетнего к совершению преступлений террористической направленности, является </a:t>
            </a:r>
            <a:r>
              <a:rPr lang="ru-RU" sz="1800" b="1" dirty="0"/>
              <a:t>накопление факторов риска. </a:t>
            </a:r>
          </a:p>
          <a:p>
            <a:pPr marL="0" indent="0" algn="just">
              <a:buNone/>
            </a:pPr>
            <a:endParaRPr lang="ru-RU" sz="1800" b="1" dirty="0"/>
          </a:p>
          <a:p>
            <a:pPr marL="0" indent="0" algn="just">
              <a:buNone/>
            </a:pPr>
            <a:r>
              <a:rPr lang="ru-RU" sz="1800" dirty="0"/>
              <a:t>50% нарушителей было вменяемо (в том числе с диагностированными психическими расстройствами, не исключающими вменяемости), оправдания: </a:t>
            </a:r>
          </a:p>
          <a:p>
            <a:pPr marL="0" indent="0" algn="just">
              <a:buNone/>
            </a:pPr>
            <a:r>
              <a:rPr lang="ru-RU" sz="1800" b="1" dirty="0"/>
              <a:t>«пришли избавить мир от людей, которые являются живностью и биологическим мусором» </a:t>
            </a:r>
          </a:p>
          <a:p>
            <a:pPr marL="0" indent="0" algn="just">
              <a:buNone/>
            </a:pPr>
            <a:r>
              <a:rPr lang="ru-RU" sz="1800" b="1" dirty="0"/>
              <a:t>«мало интересует общение с себе подобными, поскольку все чувства - ложь и  обман; вокруг одни придурки и есть мысли всех перестрелять», </a:t>
            </a:r>
          </a:p>
          <a:p>
            <a:pPr marL="0" indent="0" algn="just">
              <a:buNone/>
            </a:pPr>
            <a:r>
              <a:rPr lang="ru-RU" sz="1800" b="1" dirty="0"/>
              <a:t>«В меня вселился Бог! Я не справлюсь с собой» -  </a:t>
            </a:r>
            <a:r>
              <a:rPr lang="ru-RU" sz="1800" dirty="0"/>
              <a:t>шестиклассник из поселковой школы Пермского края. </a:t>
            </a:r>
          </a:p>
          <a:p>
            <a:pPr marL="0" indent="0" algn="just">
              <a:buNone/>
            </a:pPr>
            <a:r>
              <a:rPr lang="ru-RU" sz="1800" dirty="0"/>
              <a:t>Такие проявления характерны для нарушителей, являющихся приверженцами идеологии терроризма и экстремизма. </a:t>
            </a:r>
          </a:p>
        </p:txBody>
      </p:sp>
    </p:spTree>
    <p:extLst>
      <p:ext uri="{BB962C8B-B14F-4D97-AF65-F5344CB8AC3E}">
        <p14:creationId xmlns:p14="http://schemas.microsoft.com/office/powerpoint/2010/main" val="685238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Безопасное расстояние</a:t>
            </a:r>
          </a:p>
        </p:txBody>
      </p:sp>
      <p:sp>
        <p:nvSpPr>
          <p:cNvPr id="3" name="Объект 2"/>
          <p:cNvSpPr>
            <a:spLocks noGrp="1"/>
          </p:cNvSpPr>
          <p:nvPr>
            <p:ph idx="1"/>
          </p:nvPr>
        </p:nvSpPr>
        <p:spPr/>
        <p:txBody>
          <a:bodyPr>
            <a:normAutofit fontScale="77500" lnSpcReduction="20000"/>
          </a:bodyPr>
          <a:lstStyle/>
          <a:p>
            <a:r>
              <a:rPr lang="ru-RU" dirty="0"/>
              <a:t>1. Граната РГД-5 – 50 метров </a:t>
            </a:r>
          </a:p>
          <a:p>
            <a:r>
              <a:rPr lang="ru-RU" dirty="0"/>
              <a:t>2. Граната Ф-1 – 200 метров </a:t>
            </a:r>
          </a:p>
          <a:p>
            <a:r>
              <a:rPr lang="ru-RU" dirty="0"/>
              <a:t>3. Тротиловая шашка массой 200 граммов – 45 метров </a:t>
            </a:r>
          </a:p>
          <a:p>
            <a:r>
              <a:rPr lang="ru-RU" dirty="0"/>
              <a:t>4. Тротиловая шашка массой 400 граммов – 55 метров </a:t>
            </a:r>
          </a:p>
          <a:p>
            <a:r>
              <a:rPr lang="ru-RU" dirty="0"/>
              <a:t>5. Пивная банка 0,33 литра – 60 метров </a:t>
            </a:r>
          </a:p>
          <a:p>
            <a:r>
              <a:rPr lang="ru-RU" dirty="0"/>
              <a:t>7. Чемодан (кейс) – 230 метров </a:t>
            </a:r>
          </a:p>
          <a:p>
            <a:r>
              <a:rPr lang="ru-RU" dirty="0"/>
              <a:t>8. Дорожный чемодан – 350 метров </a:t>
            </a:r>
          </a:p>
          <a:p>
            <a:r>
              <a:rPr lang="ru-RU" dirty="0"/>
              <a:t>9. Автомобиль типа «Жигули» – 460 метров </a:t>
            </a:r>
          </a:p>
          <a:p>
            <a:r>
              <a:rPr lang="ru-RU" dirty="0"/>
              <a:t>10. Автомобиль типа «Волга» – 580 метров </a:t>
            </a:r>
          </a:p>
          <a:p>
            <a:r>
              <a:rPr lang="ru-RU" dirty="0"/>
              <a:t>11. Микроавтобус – 920 метров </a:t>
            </a:r>
          </a:p>
          <a:p>
            <a:r>
              <a:rPr lang="ru-RU" dirty="0"/>
              <a:t>12. Грузовая автомашина (фургон) – 1240 метров </a:t>
            </a:r>
          </a:p>
        </p:txBody>
      </p:sp>
    </p:spTree>
    <p:extLst>
      <p:ext uri="{BB962C8B-B14F-4D97-AF65-F5344CB8AC3E}">
        <p14:creationId xmlns:p14="http://schemas.microsoft.com/office/powerpoint/2010/main" val="38461066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43550" y="972328"/>
            <a:ext cx="1768810" cy="1232535"/>
          </a:xfrm>
        </p:spPr>
        <p:txBody>
          <a:bodyPr>
            <a:normAutofit fontScale="85000" lnSpcReduction="10000"/>
          </a:bodyPr>
          <a:lstStyle/>
          <a:p>
            <a:pPr marL="0" indent="0">
              <a:buNone/>
            </a:pPr>
            <a:r>
              <a:rPr lang="ru-RU" dirty="0"/>
              <a:t>РДГ-5 </a:t>
            </a:r>
          </a:p>
          <a:p>
            <a:pPr marL="0" indent="0">
              <a:buNone/>
            </a:pPr>
            <a:r>
              <a:rPr lang="ru-RU" dirty="0"/>
              <a:t> 50 метров</a:t>
            </a:r>
          </a:p>
        </p:txBody>
      </p:sp>
      <p:sp>
        <p:nvSpPr>
          <p:cNvPr id="4" name="AutoShape 2" descr="Граната РГД-5. Обзор, фото, характеристики, виде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stretch>
            <a:fillRect/>
          </a:stretch>
        </p:blipFill>
        <p:spPr>
          <a:xfrm>
            <a:off x="307975" y="332656"/>
            <a:ext cx="4579385" cy="2880320"/>
          </a:xfrm>
          <a:prstGeom prst="rect">
            <a:avLst/>
          </a:prstGeom>
        </p:spPr>
      </p:pic>
      <p:pic>
        <p:nvPicPr>
          <p:cNvPr id="6" name="Рисунок 5"/>
          <p:cNvPicPr>
            <a:picLocks noChangeAspect="1"/>
          </p:cNvPicPr>
          <p:nvPr/>
        </p:nvPicPr>
        <p:blipFill>
          <a:blip r:embed="rId3"/>
          <a:stretch>
            <a:fillRect/>
          </a:stretch>
        </p:blipFill>
        <p:spPr>
          <a:xfrm>
            <a:off x="971600" y="3717032"/>
            <a:ext cx="2592288" cy="2592288"/>
          </a:xfrm>
          <a:prstGeom prst="rect">
            <a:avLst/>
          </a:prstGeom>
        </p:spPr>
      </p:pic>
      <p:sp>
        <p:nvSpPr>
          <p:cNvPr id="7" name="Объект 2"/>
          <p:cNvSpPr txBox="1">
            <a:spLocks/>
          </p:cNvSpPr>
          <p:nvPr/>
        </p:nvSpPr>
        <p:spPr>
          <a:xfrm>
            <a:off x="5868144" y="4437112"/>
            <a:ext cx="2304256" cy="100811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dirty="0"/>
              <a:t>Ф1 – </a:t>
            </a:r>
          </a:p>
          <a:p>
            <a:pPr marL="0" indent="0">
              <a:buFont typeface="Arial" pitchFamily="34" charset="0"/>
              <a:buNone/>
            </a:pPr>
            <a:r>
              <a:rPr lang="ru-RU" dirty="0"/>
              <a:t>200 метров</a:t>
            </a:r>
          </a:p>
        </p:txBody>
      </p:sp>
    </p:spTree>
    <p:extLst>
      <p:ext uri="{BB962C8B-B14F-4D97-AF65-F5344CB8AC3E}">
        <p14:creationId xmlns:p14="http://schemas.microsoft.com/office/powerpoint/2010/main" val="4652032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Граната РГД-5. Обзор, фото, характеристики, виде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Тротил в шашка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76672"/>
            <a:ext cx="2857500" cy="2190750"/>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2"/>
          <p:cNvSpPr txBox="1">
            <a:spLocks/>
          </p:cNvSpPr>
          <p:nvPr/>
        </p:nvSpPr>
        <p:spPr>
          <a:xfrm>
            <a:off x="641811" y="5384420"/>
            <a:ext cx="2676064"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ru-RU" dirty="0"/>
          </a:p>
        </p:txBody>
      </p:sp>
      <p:sp>
        <p:nvSpPr>
          <p:cNvPr id="8" name="Прямоугольник 7"/>
          <p:cNvSpPr/>
          <p:nvPr/>
        </p:nvSpPr>
        <p:spPr>
          <a:xfrm>
            <a:off x="4422242" y="499382"/>
            <a:ext cx="2204834" cy="923330"/>
          </a:xfrm>
          <a:prstGeom prst="rect">
            <a:avLst/>
          </a:prstGeom>
        </p:spPr>
        <p:txBody>
          <a:bodyPr wrap="none">
            <a:spAutoFit/>
          </a:bodyPr>
          <a:lstStyle/>
          <a:p>
            <a:r>
              <a:rPr lang="ru-RU" dirty="0"/>
              <a:t>Тротиловая шашка </a:t>
            </a:r>
          </a:p>
          <a:p>
            <a:r>
              <a:rPr lang="ru-RU" dirty="0"/>
              <a:t>массой 200 граммов</a:t>
            </a:r>
          </a:p>
          <a:p>
            <a:r>
              <a:rPr lang="ru-RU" dirty="0"/>
              <a:t>- 45 метров</a:t>
            </a:r>
          </a:p>
        </p:txBody>
      </p:sp>
      <p:sp>
        <p:nvSpPr>
          <p:cNvPr id="10" name="Прямоугольник 9"/>
          <p:cNvSpPr/>
          <p:nvPr/>
        </p:nvSpPr>
        <p:spPr>
          <a:xfrm>
            <a:off x="4417725" y="3429000"/>
            <a:ext cx="2204834" cy="923330"/>
          </a:xfrm>
          <a:prstGeom prst="rect">
            <a:avLst/>
          </a:prstGeom>
        </p:spPr>
        <p:txBody>
          <a:bodyPr wrap="none">
            <a:spAutoFit/>
          </a:bodyPr>
          <a:lstStyle/>
          <a:p>
            <a:r>
              <a:rPr lang="ru-RU" dirty="0"/>
              <a:t>Тротиловая шашка </a:t>
            </a:r>
          </a:p>
          <a:p>
            <a:r>
              <a:rPr lang="ru-RU" dirty="0"/>
              <a:t>массой 400 граммов</a:t>
            </a:r>
          </a:p>
          <a:p>
            <a:r>
              <a:rPr lang="ru-RU" dirty="0"/>
              <a:t>- 55 метров</a:t>
            </a:r>
          </a:p>
        </p:txBody>
      </p:sp>
      <p:pic>
        <p:nvPicPr>
          <p:cNvPr id="1030" name="Picture 6" descr="Макеты тротиловых шашек (обновил) - Guns.ru Tal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7" y="3178195"/>
            <a:ext cx="2695575" cy="169545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 descr="Макеты тротиловых шашек (обнови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Рисунок 11"/>
          <p:cNvPicPr>
            <a:picLocks noChangeAspect="1"/>
          </p:cNvPicPr>
          <p:nvPr/>
        </p:nvPicPr>
        <p:blipFill>
          <a:blip r:embed="rId4"/>
          <a:stretch>
            <a:fillRect/>
          </a:stretch>
        </p:blipFill>
        <p:spPr>
          <a:xfrm>
            <a:off x="755576" y="5229200"/>
            <a:ext cx="1905000" cy="1428750"/>
          </a:xfrm>
          <a:prstGeom prst="rect">
            <a:avLst/>
          </a:prstGeom>
        </p:spPr>
      </p:pic>
      <p:pic>
        <p:nvPicPr>
          <p:cNvPr id="13" name="Рисунок 12"/>
          <p:cNvPicPr>
            <a:picLocks noChangeAspect="1"/>
          </p:cNvPicPr>
          <p:nvPr/>
        </p:nvPicPr>
        <p:blipFill>
          <a:blip r:embed="rId5"/>
          <a:stretch>
            <a:fillRect/>
          </a:stretch>
        </p:blipFill>
        <p:spPr>
          <a:xfrm>
            <a:off x="4139952" y="5342882"/>
            <a:ext cx="1364178" cy="1315068"/>
          </a:xfrm>
          <a:prstGeom prst="rect">
            <a:avLst/>
          </a:prstGeom>
        </p:spPr>
      </p:pic>
      <p:pic>
        <p:nvPicPr>
          <p:cNvPr id="14" name="Рисунок 13"/>
          <p:cNvPicPr>
            <a:picLocks noChangeAspect="1"/>
          </p:cNvPicPr>
          <p:nvPr/>
        </p:nvPicPr>
        <p:blipFill>
          <a:blip r:embed="rId6"/>
          <a:stretch>
            <a:fillRect/>
          </a:stretch>
        </p:blipFill>
        <p:spPr>
          <a:xfrm>
            <a:off x="6876256" y="5242403"/>
            <a:ext cx="1887396" cy="1415547"/>
          </a:xfrm>
          <a:prstGeom prst="rect">
            <a:avLst/>
          </a:prstGeom>
        </p:spPr>
      </p:pic>
    </p:spTree>
    <p:extLst>
      <p:ext uri="{BB962C8B-B14F-4D97-AF65-F5344CB8AC3E}">
        <p14:creationId xmlns:p14="http://schemas.microsoft.com/office/powerpoint/2010/main" val="26628277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Граната РГД-5. Обзор, фото, характеристики, виде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Объект 2"/>
          <p:cNvSpPr txBox="1">
            <a:spLocks/>
          </p:cNvSpPr>
          <p:nvPr/>
        </p:nvSpPr>
        <p:spPr>
          <a:xfrm>
            <a:off x="641811" y="5384420"/>
            <a:ext cx="2676064"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ru-RU" dirty="0"/>
          </a:p>
        </p:txBody>
      </p:sp>
      <p:sp>
        <p:nvSpPr>
          <p:cNvPr id="8" name="Прямоугольник 7"/>
          <p:cNvSpPr/>
          <p:nvPr/>
        </p:nvSpPr>
        <p:spPr>
          <a:xfrm>
            <a:off x="3619994" y="5376602"/>
            <a:ext cx="1573636" cy="646331"/>
          </a:xfrm>
          <a:prstGeom prst="rect">
            <a:avLst/>
          </a:prstGeom>
        </p:spPr>
        <p:txBody>
          <a:bodyPr wrap="none">
            <a:spAutoFit/>
          </a:bodyPr>
          <a:lstStyle/>
          <a:p>
            <a:r>
              <a:rPr lang="ru-RU" dirty="0"/>
              <a:t>Чемодан-кейс</a:t>
            </a:r>
          </a:p>
          <a:p>
            <a:r>
              <a:rPr lang="ru-RU" dirty="0"/>
              <a:t> - 230 метров</a:t>
            </a:r>
          </a:p>
        </p:txBody>
      </p:sp>
      <p:sp>
        <p:nvSpPr>
          <p:cNvPr id="10" name="Прямоугольник 9"/>
          <p:cNvSpPr/>
          <p:nvPr/>
        </p:nvSpPr>
        <p:spPr>
          <a:xfrm>
            <a:off x="611921" y="3362748"/>
            <a:ext cx="2106474" cy="646331"/>
          </a:xfrm>
          <a:prstGeom prst="rect">
            <a:avLst/>
          </a:prstGeom>
        </p:spPr>
        <p:txBody>
          <a:bodyPr wrap="none">
            <a:spAutoFit/>
          </a:bodyPr>
          <a:lstStyle/>
          <a:p>
            <a:r>
              <a:rPr lang="ru-RU" dirty="0"/>
              <a:t>Пивная банка 033 л</a:t>
            </a:r>
          </a:p>
          <a:p>
            <a:r>
              <a:rPr lang="ru-RU" dirty="0"/>
              <a:t>- 60 метров</a:t>
            </a:r>
          </a:p>
        </p:txBody>
      </p:sp>
      <p:sp>
        <p:nvSpPr>
          <p:cNvPr id="11" name="AutoShape 2" descr="Макеты тротиловых шашек (обнови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 name="Рисунок 1"/>
          <p:cNvPicPr>
            <a:picLocks noChangeAspect="1"/>
          </p:cNvPicPr>
          <p:nvPr/>
        </p:nvPicPr>
        <p:blipFill>
          <a:blip r:embed="rId2"/>
          <a:stretch>
            <a:fillRect/>
          </a:stretch>
        </p:blipFill>
        <p:spPr>
          <a:xfrm>
            <a:off x="307975" y="465138"/>
            <a:ext cx="2410420" cy="2410420"/>
          </a:xfrm>
          <a:prstGeom prst="rect">
            <a:avLst/>
          </a:prstGeom>
        </p:spPr>
      </p:pic>
      <p:pic>
        <p:nvPicPr>
          <p:cNvPr id="3" name="Рисунок 2"/>
          <p:cNvPicPr>
            <a:picLocks noChangeAspect="1"/>
          </p:cNvPicPr>
          <p:nvPr/>
        </p:nvPicPr>
        <p:blipFill>
          <a:blip r:embed="rId3"/>
          <a:stretch>
            <a:fillRect/>
          </a:stretch>
        </p:blipFill>
        <p:spPr>
          <a:xfrm>
            <a:off x="827821" y="4715028"/>
            <a:ext cx="1674673" cy="1674673"/>
          </a:xfrm>
          <a:prstGeom prst="rect">
            <a:avLst/>
          </a:prstGeom>
        </p:spPr>
      </p:pic>
      <p:pic>
        <p:nvPicPr>
          <p:cNvPr id="5" name="Рисунок 4"/>
          <p:cNvPicPr>
            <a:picLocks noChangeAspect="1"/>
          </p:cNvPicPr>
          <p:nvPr/>
        </p:nvPicPr>
        <p:blipFill>
          <a:blip r:embed="rId4"/>
          <a:stretch>
            <a:fillRect/>
          </a:stretch>
        </p:blipFill>
        <p:spPr>
          <a:xfrm>
            <a:off x="5219510" y="312738"/>
            <a:ext cx="2952328" cy="2952328"/>
          </a:xfrm>
          <a:prstGeom prst="rect">
            <a:avLst/>
          </a:prstGeom>
        </p:spPr>
      </p:pic>
      <p:sp>
        <p:nvSpPr>
          <p:cNvPr id="15" name="Прямоугольник 14"/>
          <p:cNvSpPr/>
          <p:nvPr/>
        </p:nvSpPr>
        <p:spPr>
          <a:xfrm>
            <a:off x="5587486" y="3390014"/>
            <a:ext cx="2216376" cy="646331"/>
          </a:xfrm>
          <a:prstGeom prst="rect">
            <a:avLst/>
          </a:prstGeom>
        </p:spPr>
        <p:txBody>
          <a:bodyPr wrap="none">
            <a:spAutoFit/>
          </a:bodyPr>
          <a:lstStyle/>
          <a:p>
            <a:r>
              <a:rPr lang="ru-RU" dirty="0"/>
              <a:t>Чемодан дорожный </a:t>
            </a:r>
          </a:p>
          <a:p>
            <a:r>
              <a:rPr lang="ru-RU" dirty="0"/>
              <a:t>- 350 метров</a:t>
            </a:r>
          </a:p>
        </p:txBody>
      </p:sp>
    </p:spTree>
    <p:extLst>
      <p:ext uri="{BB962C8B-B14F-4D97-AF65-F5344CB8AC3E}">
        <p14:creationId xmlns:p14="http://schemas.microsoft.com/office/powerpoint/2010/main" val="41354087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2276872"/>
            <a:ext cx="2304256" cy="462781"/>
          </a:xfrm>
        </p:spPr>
        <p:txBody>
          <a:bodyPr>
            <a:normAutofit fontScale="40000" lnSpcReduction="20000"/>
          </a:bodyPr>
          <a:lstStyle/>
          <a:p>
            <a:pPr marL="0" indent="0">
              <a:buNone/>
            </a:pPr>
            <a:r>
              <a:rPr lang="ru-RU" dirty="0"/>
              <a:t>Автомобиль типа «Жигули» </a:t>
            </a:r>
          </a:p>
          <a:p>
            <a:pPr marL="0" indent="0">
              <a:buNone/>
            </a:pPr>
            <a:r>
              <a:rPr lang="ru-RU" dirty="0"/>
              <a:t>– 460 метров </a:t>
            </a:r>
          </a:p>
          <a:p>
            <a:endParaRPr lang="ru-RU" dirty="0"/>
          </a:p>
        </p:txBody>
      </p:sp>
      <p:sp>
        <p:nvSpPr>
          <p:cNvPr id="4" name="Объект 2"/>
          <p:cNvSpPr txBox="1">
            <a:spLocks/>
          </p:cNvSpPr>
          <p:nvPr/>
        </p:nvSpPr>
        <p:spPr>
          <a:xfrm>
            <a:off x="5724128" y="5445224"/>
            <a:ext cx="2868939"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600" dirty="0"/>
              <a:t>Грузовая автомашина (фургон) </a:t>
            </a:r>
          </a:p>
          <a:p>
            <a:pPr marL="0" indent="0">
              <a:buNone/>
            </a:pPr>
            <a:r>
              <a:rPr lang="ru-RU" sz="1600" dirty="0"/>
              <a:t>– 1240 метров </a:t>
            </a:r>
          </a:p>
          <a:p>
            <a:endParaRPr lang="ru-RU" dirty="0"/>
          </a:p>
        </p:txBody>
      </p:sp>
      <p:sp>
        <p:nvSpPr>
          <p:cNvPr id="5" name="Объект 2"/>
          <p:cNvSpPr txBox="1">
            <a:spLocks/>
          </p:cNvSpPr>
          <p:nvPr/>
        </p:nvSpPr>
        <p:spPr>
          <a:xfrm>
            <a:off x="899592" y="5445224"/>
            <a:ext cx="1584176" cy="8006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500" dirty="0"/>
              <a:t>Микроавтобус </a:t>
            </a:r>
          </a:p>
          <a:p>
            <a:pPr marL="0" indent="0">
              <a:buNone/>
            </a:pPr>
            <a:r>
              <a:rPr lang="ru-RU" sz="1500" dirty="0"/>
              <a:t>– 920 метров </a:t>
            </a:r>
          </a:p>
        </p:txBody>
      </p:sp>
      <p:sp>
        <p:nvSpPr>
          <p:cNvPr id="6" name="Объект 2"/>
          <p:cNvSpPr txBox="1">
            <a:spLocks/>
          </p:cNvSpPr>
          <p:nvPr/>
        </p:nvSpPr>
        <p:spPr>
          <a:xfrm>
            <a:off x="5852707" y="2397615"/>
            <a:ext cx="2391701" cy="6840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300" dirty="0"/>
              <a:t>Автомобиль типа «Волга» </a:t>
            </a:r>
          </a:p>
          <a:p>
            <a:pPr marL="0" indent="0">
              <a:buNone/>
            </a:pPr>
            <a:r>
              <a:rPr lang="ru-RU" sz="1300" dirty="0"/>
              <a:t>– 580 метров </a:t>
            </a:r>
          </a:p>
        </p:txBody>
      </p:sp>
      <p:pic>
        <p:nvPicPr>
          <p:cNvPr id="3074" name="Picture 2" descr="ГАЗ 31105 Волга 2003, 2004, 2005, 2006, 2007, седан, 1 поколение  технические характеристики и комплек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2094" y="404664"/>
            <a:ext cx="249627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3"/>
          <a:stretch>
            <a:fillRect/>
          </a:stretch>
        </p:blipFill>
        <p:spPr>
          <a:xfrm>
            <a:off x="517054" y="3597374"/>
            <a:ext cx="2466975" cy="1847850"/>
          </a:xfrm>
          <a:prstGeom prst="rect">
            <a:avLst/>
          </a:prstGeom>
        </p:spPr>
      </p:pic>
      <p:sp>
        <p:nvSpPr>
          <p:cNvPr id="10" name="AutoShape 4" descr="Новый грузовой автомобиль для бизнес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p:cNvPicPr>
            <a:picLocks noChangeAspect="1"/>
          </p:cNvPicPr>
          <p:nvPr/>
        </p:nvPicPr>
        <p:blipFill>
          <a:blip r:embed="rId4"/>
          <a:stretch>
            <a:fillRect/>
          </a:stretch>
        </p:blipFill>
        <p:spPr>
          <a:xfrm>
            <a:off x="5220072" y="3729211"/>
            <a:ext cx="3168352" cy="1584176"/>
          </a:xfrm>
          <a:prstGeom prst="rect">
            <a:avLst/>
          </a:prstGeom>
        </p:spPr>
      </p:pic>
      <p:pic>
        <p:nvPicPr>
          <p:cNvPr id="12" name="Рисунок 11"/>
          <p:cNvPicPr>
            <a:picLocks noChangeAspect="1"/>
          </p:cNvPicPr>
          <p:nvPr/>
        </p:nvPicPr>
        <p:blipFill>
          <a:blip r:embed="rId5"/>
          <a:stretch>
            <a:fillRect/>
          </a:stretch>
        </p:blipFill>
        <p:spPr>
          <a:xfrm>
            <a:off x="611560" y="497805"/>
            <a:ext cx="2705100" cy="1685925"/>
          </a:xfrm>
          <a:prstGeom prst="rect">
            <a:avLst/>
          </a:prstGeom>
        </p:spPr>
      </p:pic>
    </p:spTree>
    <p:extLst>
      <p:ext uri="{BB962C8B-B14F-4D97-AF65-F5344CB8AC3E}">
        <p14:creationId xmlns:p14="http://schemas.microsoft.com/office/powerpoint/2010/main" val="34569919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564904"/>
            <a:ext cx="8229600" cy="1143000"/>
          </a:xfrm>
        </p:spPr>
        <p:txBody>
          <a:bodyPr/>
          <a:lstStyle/>
          <a:p>
            <a:r>
              <a:rPr lang="ru-RU" b="1" dirty="0">
                <a:solidFill>
                  <a:schemeClr val="tx2"/>
                </a:solidFill>
              </a:rPr>
              <a:t>СПАСИБО ЗА ВНИМАНИЕ!</a:t>
            </a:r>
          </a:p>
        </p:txBody>
      </p:sp>
    </p:spTree>
    <p:extLst>
      <p:ext uri="{BB962C8B-B14F-4D97-AF65-F5344CB8AC3E}">
        <p14:creationId xmlns:p14="http://schemas.microsoft.com/office/powerpoint/2010/main" val="42181624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264696"/>
          </a:xfrm>
        </p:spPr>
        <p:txBody>
          <a:bodyPr>
            <a:normAutofit fontScale="47500" lnSpcReduction="20000"/>
          </a:bodyPr>
          <a:lstStyle/>
          <a:p>
            <a:endParaRPr lang="ru-RU" dirty="0"/>
          </a:p>
          <a:p>
            <a:pPr marL="0" indent="0" algn="just">
              <a:buNone/>
            </a:pPr>
            <a:r>
              <a:rPr lang="ru-RU" b="1" dirty="0"/>
              <a:t>При получении информации (в том числе анонимной) об угрозе совершения террористического акта на объекте (территории) работники объекта (территории) обязаны незамедлительно сообщить указанную информацию должностному лицу, осуществляющему непосредственное руководство</a:t>
            </a:r>
            <a:r>
              <a:rPr lang="ru-RU" dirty="0"/>
              <a:t> </a:t>
            </a:r>
            <a:r>
              <a:rPr lang="ru-RU" b="1" dirty="0"/>
              <a:t>деятельностью работников объекта (территории), или лицу, его замещающему.</a:t>
            </a:r>
          </a:p>
          <a:p>
            <a:pPr marL="0" indent="0" algn="just">
              <a:buNone/>
            </a:pPr>
            <a:endParaRPr lang="ru-RU" dirty="0"/>
          </a:p>
          <a:p>
            <a:pPr marL="0" indent="0" algn="just">
              <a:buNone/>
            </a:pPr>
            <a:r>
              <a:rPr lang="ru-RU" b="1" dirty="0"/>
              <a:t>Должностное лицо, </a:t>
            </a:r>
            <a:r>
              <a:rPr lang="ru-RU" dirty="0"/>
              <a:t>осуществляющее непосредственное руководство деятельностью работников объекта, или лицо, его заменяющее либо уполномоченное им лицо, незамедлительно:</a:t>
            </a:r>
          </a:p>
          <a:p>
            <a:pPr marL="0" indent="0" algn="just">
              <a:buNone/>
            </a:pPr>
            <a:r>
              <a:rPr lang="ru-RU" b="1" dirty="0"/>
              <a:t>– информирует </a:t>
            </a:r>
            <a:r>
              <a:rPr lang="ru-RU" dirty="0"/>
              <a:t>об этом с помощью любых доступных средств связи </a:t>
            </a:r>
            <a:r>
              <a:rPr lang="ru-RU" b="1" dirty="0"/>
              <a:t>территориальный орган ФСБ, </a:t>
            </a:r>
            <a:r>
              <a:rPr lang="ru-RU" b="1" dirty="0" err="1"/>
              <a:t>Росгвардии</a:t>
            </a:r>
            <a:r>
              <a:rPr lang="ru-RU" b="1" dirty="0"/>
              <a:t>, МВД и МЧС России по месту нахождения объекта</a:t>
            </a:r>
            <a:r>
              <a:rPr lang="ru-RU" dirty="0"/>
              <a:t>, а также орган (организацию), являющийся правообладателем объекта (территории), и вышестоящий орган (организацию).</a:t>
            </a:r>
          </a:p>
          <a:p>
            <a:pPr marL="0" indent="0" algn="just">
              <a:buNone/>
            </a:pPr>
            <a:r>
              <a:rPr lang="ru-RU" dirty="0"/>
              <a:t>При направлении указанной информации лицо, передающее информацию    с помощью средств связи, сообщает:</a:t>
            </a:r>
          </a:p>
          <a:p>
            <a:pPr marL="0" indent="0" algn="just">
              <a:buNone/>
            </a:pPr>
            <a:r>
              <a:rPr lang="ru-RU" dirty="0"/>
              <a:t>– свои фамилию, имя, отчество ,  занимаемую должность;</a:t>
            </a:r>
          </a:p>
          <a:p>
            <a:pPr marL="0" indent="0" algn="just">
              <a:buNone/>
            </a:pPr>
            <a:r>
              <a:rPr lang="ru-RU" dirty="0"/>
              <a:t>– наименование объекта (территории) и его точный адрес;</a:t>
            </a:r>
          </a:p>
          <a:p>
            <a:pPr marL="0" indent="0" algn="just">
              <a:buNone/>
            </a:pPr>
            <a:r>
              <a:rPr lang="ru-RU" dirty="0"/>
              <a:t>– дату и время получения информации об угрозе совершения или о совершении террористического акта на объекте (территории);</a:t>
            </a:r>
          </a:p>
          <a:p>
            <a:pPr marL="0" indent="0" algn="just">
              <a:buNone/>
            </a:pPr>
            <a:r>
              <a:rPr lang="ru-RU" dirty="0"/>
              <a:t>– характер информации об угрозе совершения террористического акта или характер совершенного террористического акта;</a:t>
            </a:r>
          </a:p>
          <a:p>
            <a:pPr marL="0" indent="0" algn="just">
              <a:buNone/>
            </a:pPr>
            <a:r>
              <a:rPr lang="ru-RU" dirty="0"/>
              <a:t>– количество находящихся на объекте (территории) людей;</a:t>
            </a:r>
          </a:p>
          <a:p>
            <a:pPr marL="0" indent="0" algn="just">
              <a:buNone/>
            </a:pPr>
            <a:r>
              <a:rPr lang="ru-RU" dirty="0"/>
              <a:t>– имеющиеся достоверные сведения о нарушителе и предпринимаемых   им действиях;</a:t>
            </a:r>
          </a:p>
          <a:p>
            <a:pPr marL="0" indent="0" algn="just">
              <a:buNone/>
            </a:pPr>
            <a:r>
              <a:rPr lang="ru-RU" dirty="0"/>
              <a:t>– другие значимые сведения по запросу территориального органа ФСБ, </a:t>
            </a:r>
            <a:r>
              <a:rPr lang="ru-RU" dirty="0" err="1"/>
              <a:t>Росгвардии</a:t>
            </a:r>
            <a:r>
              <a:rPr lang="ru-RU" dirty="0"/>
              <a:t>, МВД и МЧС России.</a:t>
            </a:r>
          </a:p>
          <a:p>
            <a:pPr marL="0" indent="0" algn="just">
              <a:buNone/>
            </a:pPr>
            <a:endParaRPr lang="ru-RU" dirty="0"/>
          </a:p>
          <a:p>
            <a:pPr marL="0" indent="0" algn="just">
              <a:buNone/>
            </a:pPr>
            <a:r>
              <a:rPr lang="ru-RU" dirty="0"/>
              <a:t>Лицо, передавшее информацию об угрозе совершения или о совершении террористического акта, фиксирует (записывает) фамилию, имя, отчество, занимаемую должность лица, принявшего информацию, а также дату и время ее передачи.</a:t>
            </a:r>
          </a:p>
        </p:txBody>
      </p:sp>
    </p:spTree>
    <p:extLst>
      <p:ext uri="{BB962C8B-B14F-4D97-AF65-F5344CB8AC3E}">
        <p14:creationId xmlns:p14="http://schemas.microsoft.com/office/powerpoint/2010/main" val="40430922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ТРЕНИНГИ И ПРОГРАММЫ\Профилактика экстремизма\ilovepdf_pages-to-jpg\2. Как вести себя при обнаружении_page-000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204" y="536282"/>
            <a:ext cx="8183592" cy="578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079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fontScale="62500" lnSpcReduction="20000"/>
          </a:bodyPr>
          <a:lstStyle/>
          <a:p>
            <a:pPr marL="0" indent="0">
              <a:buNone/>
            </a:pPr>
            <a:r>
              <a:rPr lang="ru-RU" b="1" dirty="0"/>
              <a:t>Если вы обнаружили подозрительный предмет в учреждении, немедленно сообщите о находке своему руководителю.</a:t>
            </a:r>
          </a:p>
          <a:p>
            <a:pPr marL="0" indent="0">
              <a:buNone/>
            </a:pPr>
            <a:endParaRPr lang="ru-RU" b="1" dirty="0"/>
          </a:p>
          <a:p>
            <a:pPr algn="just"/>
            <a:r>
              <a:rPr lang="ru-RU" dirty="0"/>
              <a:t>не трогайте, не вскрывайте и не передвигайте находку; </a:t>
            </a:r>
          </a:p>
          <a:p>
            <a:pPr algn="just"/>
            <a:r>
              <a:rPr lang="ru-RU" dirty="0"/>
              <a:t>не предпринимайте самостоятельно никаких действий с находками или подозрительными предметами, которые могут оказаться взрывными устройствами — это может привести к взрыву, многочисленным жертвам и разрушениям;</a:t>
            </a:r>
          </a:p>
          <a:p>
            <a:pPr algn="just"/>
            <a:r>
              <a:rPr lang="ru-RU" dirty="0"/>
              <a:t>зафиксируйте время обнаружения находки;</a:t>
            </a:r>
          </a:p>
          <a:p>
            <a:pPr algn="just"/>
            <a:r>
              <a:rPr lang="ru-RU" dirty="0"/>
              <a:t>незамедлительно сообщите в территориальные органы ФСБ, МВД, </a:t>
            </a:r>
            <a:r>
              <a:rPr lang="ru-RU" dirty="0" err="1"/>
              <a:t>Росгвардии</a:t>
            </a:r>
            <a:r>
              <a:rPr lang="ru-RU" dirty="0"/>
              <a:t> или вневедомственной охраны;</a:t>
            </a:r>
          </a:p>
          <a:p>
            <a:pPr algn="just"/>
            <a:r>
              <a:rPr lang="ru-RU" dirty="0"/>
              <a:t>примите меры по недопущению приближения людей к подозрительному предмету. Постарайтесь сделать так, чтобы люди отошли как можно дальше от опасной находки;</a:t>
            </a:r>
          </a:p>
          <a:p>
            <a:pPr algn="just"/>
            <a:r>
              <a:rPr lang="ru-RU" dirty="0"/>
              <a:t>примите меры по исключению использования средств радиосвязи, высокочастотных излучающих приборов, динамиков и других радиосредств, способных вызвать срабатывание </a:t>
            </a:r>
            <a:r>
              <a:rPr lang="ru-RU" dirty="0" err="1"/>
              <a:t>радиовзрывателей</a:t>
            </a:r>
            <a:r>
              <a:rPr lang="ru-RU" dirty="0"/>
              <a:t> обнаруженных, а также пока не обнаруженных взрывных устройств;</a:t>
            </a:r>
          </a:p>
          <a:p>
            <a:pPr algn="just"/>
            <a:r>
              <a:rPr lang="ru-RU" dirty="0"/>
              <a:t> обязательно дождитесь прибытия оперативно-следственной группы;</a:t>
            </a:r>
          </a:p>
          <a:p>
            <a:pPr algn="just"/>
            <a:r>
              <a:rPr lang="ru-RU" dirty="0"/>
              <a:t>не забывайте, что вы являетесь самым важным очевидцем.</a:t>
            </a:r>
          </a:p>
          <a:p>
            <a:pPr marL="0" indent="0">
              <a:buNone/>
            </a:pPr>
            <a:endParaRPr lang="ru-RU" dirty="0"/>
          </a:p>
        </p:txBody>
      </p:sp>
    </p:spTree>
    <p:extLst>
      <p:ext uri="{BB962C8B-B14F-4D97-AF65-F5344CB8AC3E}">
        <p14:creationId xmlns:p14="http://schemas.microsoft.com/office/powerpoint/2010/main" val="21285116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548680"/>
            <a:ext cx="8229600" cy="6120680"/>
          </a:xfrm>
        </p:spPr>
        <p:txBody>
          <a:bodyPr>
            <a:normAutofit fontScale="47500" lnSpcReduction="20000"/>
          </a:bodyPr>
          <a:lstStyle/>
          <a:p>
            <a:pPr algn="just"/>
            <a:r>
              <a:rPr lang="ru-RU" sz="3400" b="1" dirty="0"/>
              <a:t>При работе в зоне ЧС необходимо давать людям короткие, четкие команды в побудительном наклонении.  </a:t>
            </a:r>
            <a:r>
              <a:rPr lang="ru-RU" sz="3400" dirty="0"/>
              <a:t>Например: «Встань…», «Выпей воды…» </a:t>
            </a:r>
          </a:p>
          <a:p>
            <a:pPr marL="0" indent="0" algn="just">
              <a:buNone/>
            </a:pPr>
            <a:endParaRPr lang="ru-RU" sz="3400" dirty="0"/>
          </a:p>
          <a:p>
            <a:pPr algn="just"/>
            <a:r>
              <a:rPr lang="ru-RU" sz="3800" dirty="0"/>
              <a:t>Не должно быть сложных предложений, сложно построенных словесных оборотов в речи, например: «Извините, пожалуйста …. Не могли бы Вы…». </a:t>
            </a:r>
          </a:p>
          <a:p>
            <a:pPr algn="just"/>
            <a:r>
              <a:rPr lang="ru-RU" sz="3800" dirty="0"/>
              <a:t>Избегайте в речи употребления частицы «не». </a:t>
            </a:r>
          </a:p>
          <a:p>
            <a:pPr algn="just"/>
            <a:r>
              <a:rPr lang="ru-RU" sz="3800" dirty="0"/>
              <a:t>В вашем голосе не должны звучать неуверенность, сомнение, а тем более паника. </a:t>
            </a:r>
          </a:p>
          <a:p>
            <a:pPr algn="just"/>
            <a:r>
              <a:rPr lang="ru-RU" sz="3800" dirty="0"/>
              <a:t>Речь должна быть плавная (не рубленная по слогам), медленная с элементами внушения: «Ты не один, помощь пришла! «Слушай меня!», «Надо жить!» </a:t>
            </a:r>
          </a:p>
          <a:p>
            <a:pPr algn="just"/>
            <a:r>
              <a:rPr lang="ru-RU" sz="3800" dirty="0"/>
              <a:t>При работе в зоне ЧС необходимо давать людям короткие, четкие команды в побудительном наклонении. Например: «Встань…», «Выпей воды…» </a:t>
            </a:r>
          </a:p>
          <a:p>
            <a:pPr algn="just"/>
            <a:r>
              <a:rPr lang="ru-RU" sz="3800" dirty="0"/>
              <a:t>Не должно быть сложных предложений, сложно построенных словесных оборотов в речи, например: «Извините, пожалуйста …. Не могли бы Вы…». </a:t>
            </a:r>
          </a:p>
          <a:p>
            <a:pPr algn="just"/>
            <a:r>
              <a:rPr lang="ru-RU" sz="3800" dirty="0"/>
              <a:t>Избегайте в речи употребления частицы «не». </a:t>
            </a:r>
          </a:p>
          <a:p>
            <a:pPr algn="just"/>
            <a:r>
              <a:rPr lang="ru-RU" sz="3800" dirty="0"/>
              <a:t>В вашем голосе не должны звучать неуверенность, сомнение, а тем более паника. </a:t>
            </a:r>
          </a:p>
          <a:p>
            <a:pPr algn="just"/>
            <a:r>
              <a:rPr lang="ru-RU" sz="3800" dirty="0"/>
              <a:t>Речь должна быть плавная (не рубленная по слогам), медленная с элементами внушения: «Ты не один, помощь пришла! «Слушай меня!», «Надо жить!» </a:t>
            </a:r>
          </a:p>
        </p:txBody>
      </p:sp>
    </p:spTree>
    <p:extLst>
      <p:ext uri="{BB962C8B-B14F-4D97-AF65-F5344CB8AC3E}">
        <p14:creationId xmlns:p14="http://schemas.microsoft.com/office/powerpoint/2010/main" val="279992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r>
              <a:rPr lang="ru-RU" dirty="0"/>
              <a:t>В основе идеологии терроризма </a:t>
            </a:r>
            <a:br>
              <a:rPr lang="ru-RU" dirty="0"/>
            </a:br>
            <a:endParaRPr lang="ru-RU" dirty="0"/>
          </a:p>
        </p:txBody>
      </p:sp>
      <p:sp>
        <p:nvSpPr>
          <p:cNvPr id="3" name="Объект 2"/>
          <p:cNvSpPr>
            <a:spLocks noGrp="1"/>
          </p:cNvSpPr>
          <p:nvPr>
            <p:ph idx="1"/>
          </p:nvPr>
        </p:nvSpPr>
        <p:spPr>
          <a:xfrm>
            <a:off x="457200" y="1340768"/>
            <a:ext cx="8229600" cy="4785395"/>
          </a:xfrm>
        </p:spPr>
        <p:txBody>
          <a:bodyPr>
            <a:normAutofit fontScale="47500" lnSpcReduction="20000"/>
          </a:bodyPr>
          <a:lstStyle/>
          <a:p>
            <a:pPr algn="just">
              <a:buFontTx/>
              <a:buChar char="-"/>
            </a:pPr>
            <a:r>
              <a:rPr lang="ru-RU" sz="3600" b="1" dirty="0"/>
              <a:t>как идеологии насилия, лежит желание считать себя «имеющим право» на насилие </a:t>
            </a:r>
            <a:r>
              <a:rPr lang="ru-RU" sz="3600" dirty="0"/>
              <a:t>(по своему существу принципиально отличающееся от права на законное принуждение, которым обладают работники правоохранительных органов, работники охраны и даже обычные граждане в ходе задержания тех же преступников);</a:t>
            </a:r>
          </a:p>
          <a:p>
            <a:pPr algn="just">
              <a:buFontTx/>
              <a:buChar char="-"/>
            </a:pPr>
            <a:r>
              <a:rPr lang="ru-RU" sz="3600" b="1" dirty="0"/>
              <a:t>как идеологии отрицания общечеловеческих ценностей, лежит отрицание любых позитивных идей</a:t>
            </a:r>
            <a:r>
              <a:rPr lang="ru-RU" sz="3600" dirty="0"/>
              <a:t>. </a:t>
            </a:r>
          </a:p>
          <a:p>
            <a:pPr algn="just">
              <a:buFontTx/>
              <a:buChar char="-"/>
            </a:pPr>
            <a:endParaRPr lang="ru-RU" sz="3600" dirty="0"/>
          </a:p>
          <a:p>
            <a:pPr marL="0" indent="0" algn="just">
              <a:buNone/>
            </a:pPr>
            <a:r>
              <a:rPr lang="ru-RU" sz="3600" dirty="0"/>
              <a:t>Содержанием личностного мировоззрения нарушителей, создающего условия для будущего совершения преступления террористической направленности, является ряд отрицательных нравственных качеств в их крайних проявлениях. </a:t>
            </a:r>
          </a:p>
          <a:p>
            <a:pPr algn="just"/>
            <a:r>
              <a:rPr lang="ru-RU" sz="3600" dirty="0"/>
              <a:t>крайнее проявление индивидуализма </a:t>
            </a:r>
            <a:r>
              <a:rPr lang="ru-RU" sz="3600" b="1" dirty="0"/>
              <a:t>(человеконенавистничество) </a:t>
            </a:r>
            <a:r>
              <a:rPr lang="ru-RU" sz="3600" dirty="0"/>
              <a:t>вызывает желание уничтожить чужую жизнь,</a:t>
            </a:r>
          </a:p>
          <a:p>
            <a:pPr algn="just"/>
            <a:r>
              <a:rPr lang="ru-RU" sz="3600" b="1" dirty="0"/>
              <a:t>обостренное тщеславие </a:t>
            </a:r>
            <a:r>
              <a:rPr lang="ru-RU" sz="3600" dirty="0"/>
              <a:t>вызывает готовность </a:t>
            </a:r>
            <a:r>
              <a:rPr lang="ru-RU" sz="3600" b="1" dirty="0"/>
              <a:t>ради славы </a:t>
            </a:r>
            <a:r>
              <a:rPr lang="ru-RU" sz="3600" dirty="0"/>
              <a:t>жертвовать чужой и даже собственной жизнью, </a:t>
            </a:r>
          </a:p>
          <a:p>
            <a:pPr algn="just"/>
            <a:r>
              <a:rPr lang="ru-RU" sz="3600" dirty="0"/>
              <a:t>крайнее  проявление </a:t>
            </a:r>
            <a:r>
              <a:rPr lang="ru-RU" sz="3600" b="1" dirty="0"/>
              <a:t>корыстолюбия</a:t>
            </a:r>
            <a:r>
              <a:rPr lang="ru-RU" sz="3600" dirty="0"/>
              <a:t> вызывает готовность ради материальной заинтересованности отказаться от любых духовных ценностей, продать и предать свою веру, страну, родных и близких;</a:t>
            </a:r>
          </a:p>
          <a:p>
            <a:pPr algn="just"/>
            <a:r>
              <a:rPr lang="ru-RU" sz="3600" dirty="0"/>
              <a:t>ряд других нравственных качеств (</a:t>
            </a:r>
            <a:r>
              <a:rPr lang="ru-RU" sz="3600" b="1" dirty="0"/>
              <a:t>жестокость </a:t>
            </a:r>
            <a:r>
              <a:rPr lang="ru-RU" sz="3600" dirty="0"/>
              <a:t>– желание любым способом доказать свою значимость</a:t>
            </a:r>
            <a:r>
              <a:rPr lang="ru-RU" sz="3600" b="1" dirty="0"/>
              <a:t>, трусость </a:t>
            </a:r>
            <a:r>
              <a:rPr lang="ru-RU" sz="3600" dirty="0"/>
              <a:t>и т.д.).</a:t>
            </a:r>
          </a:p>
          <a:p>
            <a:endParaRPr lang="ru-RU" dirty="0"/>
          </a:p>
        </p:txBody>
      </p:sp>
    </p:spTree>
    <p:extLst>
      <p:ext uri="{BB962C8B-B14F-4D97-AF65-F5344CB8AC3E}">
        <p14:creationId xmlns:p14="http://schemas.microsoft.com/office/powerpoint/2010/main" val="30949749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229600" cy="5145435"/>
          </a:xfrm>
        </p:spPr>
        <p:txBody>
          <a:bodyPr>
            <a:normAutofit lnSpcReduction="10000"/>
          </a:bodyPr>
          <a:lstStyle/>
          <a:p>
            <a:pPr marL="0" indent="0">
              <a:buNone/>
            </a:pPr>
            <a:r>
              <a:rPr lang="ru-RU" dirty="0"/>
              <a:t>Типовая модель нарушителя необходима прежде всего</a:t>
            </a:r>
          </a:p>
          <a:p>
            <a:pPr algn="ctr"/>
            <a:r>
              <a:rPr lang="ru-RU" dirty="0"/>
              <a:t> </a:t>
            </a:r>
            <a:r>
              <a:rPr lang="ru-RU" sz="2400" dirty="0"/>
              <a:t>для моделирования </a:t>
            </a:r>
          </a:p>
          <a:p>
            <a:pPr marL="0" indent="0" algn="just">
              <a:buNone/>
            </a:pPr>
            <a:r>
              <a:rPr lang="ru-RU" sz="2400" dirty="0"/>
              <a:t>преступлений террористического характера, совершаемых на объектах образовательных организаций и возможного развития событий</a:t>
            </a:r>
          </a:p>
          <a:p>
            <a:pPr algn="ctr"/>
            <a:r>
              <a:rPr lang="ru-RU" sz="2400" dirty="0"/>
              <a:t>с целью </a:t>
            </a:r>
          </a:p>
          <a:p>
            <a:pPr algn="just">
              <a:buFontTx/>
              <a:buChar char="-"/>
            </a:pPr>
            <a:r>
              <a:rPr lang="ru-RU" sz="2400" dirty="0"/>
              <a:t>максимально возможного предотвращения негативных последствий такого нападения, </a:t>
            </a:r>
          </a:p>
          <a:p>
            <a:pPr algn="just">
              <a:buFontTx/>
              <a:buChar char="-"/>
            </a:pPr>
            <a:r>
              <a:rPr lang="ru-RU" sz="2400" dirty="0"/>
              <a:t>минимизирования количества пострадавших при различных сценариях преступлений на объектах образования</a:t>
            </a:r>
          </a:p>
        </p:txBody>
      </p:sp>
    </p:spTree>
    <p:extLst>
      <p:ext uri="{BB962C8B-B14F-4D97-AF65-F5344CB8AC3E}">
        <p14:creationId xmlns:p14="http://schemas.microsoft.com/office/powerpoint/2010/main" val="23320924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fontScale="55000" lnSpcReduction="20000"/>
          </a:bodyPr>
          <a:lstStyle/>
          <a:p>
            <a:pPr marL="0" indent="0" algn="ctr">
              <a:buNone/>
            </a:pPr>
            <a:r>
              <a:rPr lang="ru-RU" b="1" dirty="0"/>
              <a:t>Модель нарушителя складывается из следующих составляющих:</a:t>
            </a:r>
          </a:p>
          <a:p>
            <a:pPr marL="0" indent="0" algn="just">
              <a:buNone/>
            </a:pPr>
            <a:endParaRPr lang="ru-RU" dirty="0"/>
          </a:p>
          <a:p>
            <a:pPr algn="just"/>
            <a:r>
              <a:rPr lang="ru-RU" dirty="0"/>
              <a:t>типа нарушителя (внешний, внутренний);</a:t>
            </a:r>
          </a:p>
          <a:p>
            <a:pPr algn="just"/>
            <a:r>
              <a:rPr lang="ru-RU" dirty="0"/>
              <a:t>целей, которые может преследовать нарушитель;</a:t>
            </a:r>
          </a:p>
          <a:p>
            <a:pPr algn="just"/>
            <a:r>
              <a:rPr lang="ru-RU" dirty="0"/>
              <a:t>мотивов действий нарушителя (политические, идеологические, экономические, экологические, личные);</a:t>
            </a:r>
          </a:p>
          <a:p>
            <a:pPr algn="just"/>
            <a:r>
              <a:rPr lang="ru-RU" dirty="0"/>
              <a:t>возможного количества нарушителей (одиночный, группа);</a:t>
            </a:r>
          </a:p>
          <a:p>
            <a:pPr algn="just"/>
            <a:r>
              <a:rPr lang="ru-RU" dirty="0"/>
              <a:t>уровня осведомленности об объекте, уязвимых местах и системе физической и технической защитах объекта;</a:t>
            </a:r>
          </a:p>
          <a:p>
            <a:pPr algn="just"/>
            <a:r>
              <a:rPr lang="ru-RU" dirty="0"/>
              <a:t>уровня технической квалификации и подготовленности нарушителя к совершению несанкционированных действий* (преднамеренные действия, направленные на нарушение правильности функционирования системы, несанкционированного проникновения на объект образования, а также совершение или попытка совершения противоправных действий по отношению к охраняемым объектам);</a:t>
            </a:r>
          </a:p>
          <a:p>
            <a:pPr algn="just"/>
            <a:r>
              <a:rPr lang="ru-RU" dirty="0"/>
              <a:t>тактики и сценариев возможных действий нарушителей (последовательность (алгоритм) и способов действий групп и отдельных нарушителей на каждом этапе, маршруты движения);</a:t>
            </a:r>
          </a:p>
          <a:p>
            <a:pPr algn="just"/>
            <a:r>
              <a:rPr lang="ru-RU" dirty="0"/>
              <a:t>уровня его оснащения (использование им транспортных средств, специального снаряжения, летательных аппаратов, беспилотных воздушных</a:t>
            </a:r>
          </a:p>
          <a:p>
            <a:pPr marL="0" indent="0" algn="just">
              <a:buNone/>
            </a:pPr>
            <a:r>
              <a:rPr lang="ru-RU" dirty="0"/>
              <a:t>судов, стрелкового оружия, взрывчатых веществ и иных средств поражения).</a:t>
            </a:r>
          </a:p>
        </p:txBody>
      </p:sp>
    </p:spTree>
    <p:extLst>
      <p:ext uri="{BB962C8B-B14F-4D97-AF65-F5344CB8AC3E}">
        <p14:creationId xmlns:p14="http://schemas.microsoft.com/office/powerpoint/2010/main" val="32431437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lnSpcReduction="10000"/>
          </a:bodyPr>
          <a:lstStyle/>
          <a:p>
            <a:pPr marL="0" indent="0" algn="just">
              <a:buNone/>
            </a:pPr>
            <a:r>
              <a:rPr lang="ru-RU" sz="1500" dirty="0"/>
              <a:t>Осведомленность нарушителя об объекте:</a:t>
            </a:r>
          </a:p>
          <a:p>
            <a:pPr algn="just"/>
            <a:r>
              <a:rPr lang="ru-RU" sz="1500" dirty="0"/>
              <a:t>высокая – характерна для внутренних нарушителей;</a:t>
            </a:r>
          </a:p>
          <a:p>
            <a:pPr algn="just"/>
            <a:r>
              <a:rPr lang="ru-RU" sz="1500" dirty="0"/>
              <a:t>средняя – характерна для внешних нарушителей, взаимодействующих с внутренним нарушителем;</a:t>
            </a:r>
          </a:p>
          <a:p>
            <a:pPr algn="just"/>
            <a:r>
              <a:rPr lang="ru-RU" sz="1500" dirty="0"/>
              <a:t>низкая – характерна для внешних нарушителей.</a:t>
            </a:r>
          </a:p>
          <a:p>
            <a:pPr algn="just"/>
            <a:endParaRPr lang="ru-RU" sz="1500" dirty="0"/>
          </a:p>
          <a:p>
            <a:pPr marL="0" indent="0" algn="just">
              <a:buNone/>
            </a:pPr>
            <a:r>
              <a:rPr lang="ru-RU" sz="1500" dirty="0"/>
              <a:t>3 качественных уровня технической  квалификации и подготовленности нарушителя :</a:t>
            </a:r>
          </a:p>
          <a:p>
            <a:pPr algn="just"/>
            <a:r>
              <a:rPr lang="ru-RU" sz="1500" dirty="0"/>
              <a:t>высокий – хорошее знание системы и работы технических средств охраны, наличие навыков и необходимого оборудования для отключения или блокировки работы средств сигнализации, связи, оповещения, видеонаблюдения, профессиональных средств для проникновения на объект образования через КПП или иным способом, наличие профессионально подобранного набора оружия, взрывчатых веществ, горючих жидкостей, пиротехнических устройств, средств задымления и иных необходимых средств для осуществления нападения и последующего отхода с объекта (в случае его планирования) на основе имеющихся у нарушителя целей;</a:t>
            </a:r>
          </a:p>
          <a:p>
            <a:pPr marL="0" indent="0" algn="just">
              <a:buNone/>
            </a:pPr>
            <a:endParaRPr lang="ru-RU" sz="1500" dirty="0"/>
          </a:p>
          <a:p>
            <a:pPr algn="just"/>
            <a:r>
              <a:rPr lang="ru-RU" sz="1500" dirty="0"/>
              <a:t>средний – отрывочные знания о системе работы технических средств охраны, возможны наличие отдельных средств для блокировки связи и сигнализации, простых бытовых средств для проникновения на объект образования через КПП или иным способом для осуществления нападения (оружия, взрывчатых веществ, горючих жидкостей и пиротехнических устройств);</a:t>
            </a:r>
          </a:p>
          <a:p>
            <a:pPr marL="0" indent="0" algn="just">
              <a:buNone/>
            </a:pPr>
            <a:endParaRPr lang="ru-RU" sz="1500" dirty="0"/>
          </a:p>
          <a:p>
            <a:pPr algn="just"/>
            <a:r>
              <a:rPr lang="ru-RU" sz="1500" dirty="0"/>
              <a:t>низкий – отсутствие знания системы и работы технических средств охраны, наличия отдельных образцов или небольшого набора средств для осуществления нападения (оружия, взрывчатых веществ, горючих жидкостей и пиротехнических устройств).</a:t>
            </a:r>
          </a:p>
        </p:txBody>
      </p:sp>
    </p:spTree>
    <p:extLst>
      <p:ext uri="{BB962C8B-B14F-4D97-AF65-F5344CB8AC3E}">
        <p14:creationId xmlns:p14="http://schemas.microsoft.com/office/powerpoint/2010/main" val="139320650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TotalTime>
  <Words>8663</Words>
  <Application>Microsoft Office PowerPoint</Application>
  <PresentationFormat>Экран (4:3)</PresentationFormat>
  <Paragraphs>729</Paragraphs>
  <Slides>92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92</vt:i4>
      </vt:variant>
    </vt:vector>
  </HeadingPairs>
  <TitlesOfParts>
    <vt:vector size="93" baseType="lpstr">
      <vt:lpstr>Тема Office</vt:lpstr>
      <vt:lpstr>Типовая модель действий нарушителя,  совершающего на объекте образования преступление террористической направленности  и алгоритмы действий при совершении (угрозе совершения) преступления</vt:lpstr>
      <vt:lpstr>Презентация PowerPoint</vt:lpstr>
      <vt:lpstr>Общая характеристика вероятных нарушителей на объекте  образования</vt:lpstr>
      <vt:lpstr> В качестве типовых нарушителей рассматриваются: </vt:lpstr>
      <vt:lpstr> Мотивы, которые могут побудить потенциальных нарушителей к совершению преступлений террористической направленности  на объекте образования  </vt:lpstr>
      <vt:lpstr> К целям, которые могут преследовать нарушители, относятся: </vt:lpstr>
      <vt:lpstr> Большая часть нарушителей, совершающих (планирующих совершить) преступления на объектах образования в России за последние годы, были подростками 12-19 лет с неустойчивой, а точнее болезненно измененной психикой </vt:lpstr>
      <vt:lpstr>Презентация PowerPoint</vt:lpstr>
      <vt:lpstr> В основе идеологии терроризма  </vt:lpstr>
      <vt:lpstr>Тактика нарушителя</vt:lpstr>
      <vt:lpstr> На этапе проникновения: </vt:lpstr>
      <vt:lpstr>В период нахождения на объекте: </vt:lpstr>
      <vt:lpstr>После совершения активных действий</vt:lpstr>
      <vt:lpstr>АЛГОРИТМЫ действий для обучающихся</vt:lpstr>
      <vt:lpstr>2.1. Вооруженное нападение </vt:lpstr>
      <vt:lpstr>2.1. Вооруженное нападение </vt:lpstr>
      <vt:lpstr>2.2. Размещение взрывного устройства (на входе)</vt:lpstr>
      <vt:lpstr>2.2. Размещение взрывного устройства (в здании)</vt:lpstr>
      <vt:lpstr>2.3. Захват заложников</vt:lpstr>
      <vt:lpstr>Презентация PowerPoint</vt:lpstr>
      <vt:lpstr>2.1. Вооруженное нападение </vt:lpstr>
      <vt:lpstr>Презентация PowerPoint</vt:lpstr>
      <vt:lpstr>Порядок действий при угрозе взрыва бомбы  на территории или в помещениях объекта </vt:lpstr>
      <vt:lpstr>Презентация PowerPoint</vt:lpstr>
      <vt:lpstr>Презентация PowerPoint</vt:lpstr>
      <vt:lpstr>Презентация PowerPoint</vt:lpstr>
      <vt:lpstr>Общие принципы общения с пострадавшими:</vt:lpstr>
      <vt:lpstr>Безопасное расстояние</vt:lpstr>
      <vt:lpstr>Презентация PowerPoint</vt:lpstr>
      <vt:lpstr>Презентация PowerPoint</vt:lpstr>
      <vt:lpstr>Презентация PowerPoint</vt:lpstr>
      <vt:lpstr>Презентация PowerPoint</vt:lpstr>
      <vt:lpstr>СПАСИБО ЗА ВНИМАНИЕ!</vt:lpstr>
      <vt:lpstr>АЛГОРИТМЫ действий руководства  (руководитель и заместители)</vt:lpstr>
      <vt:lpstr>2.1. Вооруженное нападение </vt:lpstr>
      <vt:lpstr>Презентация PowerPoint</vt:lpstr>
      <vt:lpstr> 2.2. Размещение взрывного устройства на входе (при попытке проноса)  </vt:lpstr>
      <vt:lpstr> 2.2. Размещение взрывного устройства в здании  </vt:lpstr>
      <vt:lpstr> 2.3. Захват заложников  </vt:lpstr>
      <vt:lpstr> 2.3. Захват заложников  </vt:lpstr>
      <vt:lpstr>Презентация PowerPoint</vt:lpstr>
      <vt:lpstr>2.1. Вооруженное нападение </vt:lpstr>
      <vt:lpstr>Презентация PowerPoint</vt:lpstr>
      <vt:lpstr>Порядок действий при угрозе взрыва бомбы  на территории или в помещениях объекта </vt:lpstr>
      <vt:lpstr>Презентация PowerPoint</vt:lpstr>
      <vt:lpstr>Презентация PowerPoint</vt:lpstr>
      <vt:lpstr>Презентация PowerPoint</vt:lpstr>
      <vt:lpstr>Общие принципы общения с пострадавшими:</vt:lpstr>
      <vt:lpstr>Безопасное расстояние</vt:lpstr>
      <vt:lpstr>Презентация PowerPoint</vt:lpstr>
      <vt:lpstr>Презентация PowerPoint</vt:lpstr>
      <vt:lpstr>Презентация PowerPoint</vt:lpstr>
      <vt:lpstr>Презентация PowerPoint</vt:lpstr>
      <vt:lpstr>СПАСИБО ЗА ВНИМАНИЕ!</vt:lpstr>
      <vt:lpstr>АЛГОРИТМЫ действий персонала</vt:lpstr>
      <vt:lpstr>2.1. Вооруженное нападение </vt:lpstr>
      <vt:lpstr>Презентация PowerPoint</vt:lpstr>
      <vt:lpstr>2.1. Вооруженное нападение </vt:lpstr>
      <vt:lpstr>2.2. Размещение взрывного устройства (на входе)</vt:lpstr>
      <vt:lpstr>Презентация PowerPoint</vt:lpstr>
      <vt:lpstr>2.3. Захват заложников</vt:lpstr>
      <vt:lpstr>Презентация PowerPoint</vt:lpstr>
      <vt:lpstr>2.1. Вооруженное нападение </vt:lpstr>
      <vt:lpstr>Презентация PowerPoint</vt:lpstr>
      <vt:lpstr>АЛГОРИТМЫ действий для работников охранной организации</vt:lpstr>
      <vt:lpstr>2.1. Вооруженное нападение </vt:lpstr>
      <vt:lpstr>Презентация PowerPoint</vt:lpstr>
      <vt:lpstr>2.2. Размещение взрывного устройства (на входе)</vt:lpstr>
      <vt:lpstr>Презентация PowerPoint</vt:lpstr>
      <vt:lpstr>2.2. Размещение взрывного устройства (на входе)</vt:lpstr>
      <vt:lpstr>2.2. Размещение взрывного устройства (в здании)</vt:lpstr>
      <vt:lpstr>2.3. Захват заложников</vt:lpstr>
      <vt:lpstr>Презентация PowerPoint</vt:lpstr>
      <vt:lpstr>Презентация PowerPoint</vt:lpstr>
      <vt:lpstr>Порядок действий при угрозе взрыва бомбы  на территории или в помещениях объекта </vt:lpstr>
      <vt:lpstr>Презентация PowerPoint</vt:lpstr>
      <vt:lpstr>Презентация PowerPoint</vt:lpstr>
      <vt:lpstr>Презентация PowerPoint</vt:lpstr>
      <vt:lpstr>Общие принципы общения с пострадавшими:</vt:lpstr>
      <vt:lpstr>Безопасное расстояние</vt:lpstr>
      <vt:lpstr>Презентация PowerPoint</vt:lpstr>
      <vt:lpstr>Презентация PowerPoint</vt:lpstr>
      <vt:lpstr>Презентация PowerPoint</vt:lpstr>
      <vt:lpstr>Презентация PowerPoint</vt:lpstr>
      <vt:lpstr>СПАСИБО ЗА ВНИМАНИЕ!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Рекомендации по применению типовой модели действий нарушителя, совершающего на объекте образования преступление террористической направленности  и алгоритмов действий персонала образовательной организации, работников частных охранных организаций и обучающихся при совершении (угрозе совершения) преступления в формах вооруженного нападения, размещения взрывного устройства, захвата заложников</dc:title>
  <dc:creator>Оксана</dc:creator>
  <cp:lastModifiedBy>ilashka.zh@gmail.com</cp:lastModifiedBy>
  <cp:revision>56</cp:revision>
  <dcterms:created xsi:type="dcterms:W3CDTF">2022-09-04T16:53:35Z</dcterms:created>
  <dcterms:modified xsi:type="dcterms:W3CDTF">2023-07-17T15:17:22Z</dcterms:modified>
</cp:coreProperties>
</file>