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89600"/>
  <p:notesSz cx="6858000" cy="9144000"/>
  <p:embeddedFontLst>
    <p:embeddedFont>
      <p:font typeface="Montserrat"/>
      <p:regular r:id="rId54"/>
      <p:bold r:id="rId55"/>
      <p:italic r:id="rId56"/>
      <p:boldItalic r:id="rId57"/>
    </p:embeddedFont>
    <p:embeddedFont>
      <p:font typeface="Montserrat Medium"/>
      <p:regular r:id="rId58"/>
      <p:bold r:id="rId59"/>
      <p:italic r:id="rId60"/>
      <p:boldItalic r:id="rId61"/>
    </p:embeddedFont>
    <p:embeddedFont>
      <p:font typeface="Montserrat Light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Кристина Белых"/>
  <p:cmAuthor clrIdx="1" id="1" initials="" lastIdx="1" name="Юлия Папанов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Light-regular.fntdata"/><Relationship Id="rId61" Type="http://schemas.openxmlformats.org/officeDocument/2006/relationships/font" Target="fonts/MontserratMedium-bold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Light-italic.fntdata"/><Relationship Id="rId63" Type="http://schemas.openxmlformats.org/officeDocument/2006/relationships/font" Target="fonts/MontserratLight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MontserratLigh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Medium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Montserrat-bold.fntdata"/><Relationship Id="rId10" Type="http://schemas.openxmlformats.org/officeDocument/2006/relationships/slide" Target="slides/slide5.xml"/><Relationship Id="rId54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57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58" Type="http://schemas.openxmlformats.org/officeDocument/2006/relationships/font" Target="fonts/MontserratMedium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6-16T05:11:18.784">
    <p:pos x="3590" y="1012"/>
    <p:text>еще надо указать, что имя профиля до 30 символов. чтобы удобнее было придумывать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1" idx="1" dt="2020-06-15T06:05:07.471">
    <p:pos x="3590" y="1012"/>
    <p:text>популярные хэштеги с вич - список +kb@wearewowagency.com
_Reassigned to Кристина Белых_</p:text>
  </p:cm>
  <p:cm authorId="0" idx="2" dt="2020-06-15T06:05:07.471">
    <p:pos x="3590" y="1012"/>
    <p:text>добавила на сл слайде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909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0ebba87b_0_340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97" name="Google Shape;97;g390ebba87b_0_340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90ebba87b_0_340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90ebba87b_0_340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100" name="Google Shape;100;g390ebba87b_0_340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5c45d82b4_0_165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5c45d82b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8fda007ad_0_1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8fda007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5c45d82b4_0_173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85c45d82b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5c45d82b4_0_181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85c45d82b4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c45d82b4_0_190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85c45d82b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5c45d82b4_0_199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85c45d82b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2864af45d_2_157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57" name="Google Shape;257;g72864af45d_2_157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72864af45d_2_157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72864af45d_2_157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260" name="Google Shape;260;g72864af45d_2_157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5c45d82b4_0_207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85c45d82b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5c45d82b4_0_215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85c45d82b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5c45d82b4_0_224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85c45d82b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0597698e7_0_224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80597698e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5c45d82b4_0_232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85c45d82b4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7f94b74ab_1_8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87f94b74a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7f94b74ab_3_0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87f94b74a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5c45d82b4_0_298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31" name="Google Shape;331;g85c45d82b4_0_298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85c45d82b4_0_298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85c45d82b4_0_298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334" name="Google Shape;334;g85c45d82b4_0_298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5c45d82b4_0_290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85c45d82b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5c45d82b4_0_318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85c45d82b4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5c45d82b4_0_335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85c45d82b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5c45d82b4_0_345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85c45d82b4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5c45d82b4_0_356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85c45d82b4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5c45d82b4_0_379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85" name="Google Shape;385;g85c45d82b4_0_379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85c45d82b4_0_379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85c45d82b4_0_379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388" name="Google Shape;388;g85c45d82b4_0_379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5c45d82b4_0_149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5c45d82b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5c45d82b4_0_388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85c45d82b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5c45d82b4_0_396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85c45d82b4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5c45d82b4_0_405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85c45d82b4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5c45d82b4_0_414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85c45d82b4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5c45d82b4_0_423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85c45d82b4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7a713afbd_2_0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87a713afb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5c45d82b4_0_432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49" name="Google Shape;449;g85c45d82b4_0_432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85c45d82b4_0_432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85c45d82b4_0_432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452" name="Google Shape;452;g85c45d82b4_0_432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5c45d82b4_0_441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85c45d82b4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9c4f70878_1_2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89c4f7087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5c45d82b4_0_451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85c45d82b4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c45d82b4_0_9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85c45d82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85c45d82b4_0_461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86" name="Google Shape;486;g85c45d82b4_0_461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85c45d82b4_0_461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85c45d82b4_0_461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489" name="Google Shape;489;g85c45d82b4_0_461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5c45d82b4_0_470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85c45d82b4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85c45d82b4_0_486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85c45d82b4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5c45d82b4_0_478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85c45d82b4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85eb409b7c_0_0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523" name="Google Shape;523;g85eb409b7c_0_0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85eb409b7c_0_0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85eb409b7c_0_0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526" name="Google Shape;526;g85eb409b7c_0_0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5eb409b7c_0_9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g85eb409b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85eb409b7c_0_17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85eb409b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5eb409b7c_0_25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85eb409b7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72864af45d_2_41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72864af45d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5c45d82b4_0_17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85c45d82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5c45d82b4_0_34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5c45d82b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5c45d82b4_0_51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5c45d82b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5c45d82b4_0_0:notes"/>
          <p:cNvSpPr txBox="1"/>
          <p:nvPr/>
        </p:nvSpPr>
        <p:spPr>
          <a:xfrm>
            <a:off x="3881207" y="8685112"/>
            <a:ext cx="29667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ru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79" name="Google Shape;179;g85c45d82b4_0_0:notes"/>
          <p:cNvSpPr/>
          <p:nvPr/>
        </p:nvSpPr>
        <p:spPr>
          <a:xfrm>
            <a:off x="1003784" y="695134"/>
            <a:ext cx="4845900" cy="3425400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85c45d82b4_0_0:notes"/>
          <p:cNvSpPr txBox="1"/>
          <p:nvPr/>
        </p:nvSpPr>
        <p:spPr>
          <a:xfrm>
            <a:off x="685511" y="4343235"/>
            <a:ext cx="5476800" cy="41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675" lIns="81350" spcFirstLastPara="1" rIns="81350" wrap="square" tIns="40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85c45d82b4_0_0:notes"/>
          <p:cNvSpPr txBox="1"/>
          <p:nvPr>
            <p:ph idx="1" type="body"/>
          </p:nvPr>
        </p:nvSpPr>
        <p:spPr>
          <a:xfrm>
            <a:off x="685511" y="4343235"/>
            <a:ext cx="54756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  <p:sp>
        <p:nvSpPr>
          <p:cNvPr id="182" name="Google Shape;182;g85c45d82b4_0_0:notes"/>
          <p:cNvSpPr/>
          <p:nvPr>
            <p:ph idx="2" type="sldImg"/>
          </p:nvPr>
        </p:nvSpPr>
        <p:spPr>
          <a:xfrm>
            <a:off x="198523" y="695134"/>
            <a:ext cx="6447900" cy="341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5c45d82b4_0_157:notes"/>
          <p:cNvSpPr/>
          <p:nvPr>
            <p:ph idx="2" type="sldImg"/>
          </p:nvPr>
        </p:nvSpPr>
        <p:spPr>
          <a:xfrm>
            <a:off x="381600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85c45d82b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529" y="992767"/>
            <a:ext cx="11358600" cy="27369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518" y="3778833"/>
            <a:ext cx="113586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518" y="1474833"/>
            <a:ext cx="11358600" cy="26181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518" y="4202967"/>
            <a:ext cx="11358600" cy="1734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08519" y="273628"/>
            <a:ext cx="10953300" cy="11331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>
            <a:lvl1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017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843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9304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4892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30480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5941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41529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7117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08519" y="1604328"/>
            <a:ext cx="10953300" cy="4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740038" y="6247375"/>
            <a:ext cx="28239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550" lIns="110550" spcFirstLastPara="1" rIns="110550" wrap="square" tIns="1105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1219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2438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304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426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4876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_2">
  <p:cSld name="BLANK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08520" y="273629"/>
            <a:ext cx="10934100" cy="11292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>
            <a:lvl1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indent="-285750" lvl="1" marL="74295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indent="-228600" lvl="2" marL="1143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indent="-228600" lvl="3" marL="16002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057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indent="-228600" lvl="5" marL="25146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indent="-228600" lvl="6" marL="3429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indent="-228600" lvl="7" marL="48006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indent="-228600" lvl="8" marL="6629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08520" y="1604328"/>
            <a:ext cx="10934100" cy="4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740038" y="6247376"/>
            <a:ext cx="280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0" lvl="0" marL="0" marR="0" rtl="0" algn="l">
              <a:buNone/>
              <a:defRPr/>
            </a:lvl1pPr>
            <a:lvl2pPr indent="0" lvl="1" marL="0" marR="0" rtl="0" algn="l">
              <a:buNone/>
              <a:defRPr/>
            </a:lvl2pPr>
            <a:lvl3pPr indent="0" lvl="2" marL="0" marR="0" rtl="0" algn="l">
              <a:buNone/>
              <a:defRPr/>
            </a:lvl3pPr>
            <a:lvl4pPr indent="0" lvl="3" marL="0" marR="0" rtl="0" algn="l">
              <a:buNone/>
              <a:defRPr/>
            </a:lvl4pPr>
            <a:lvl5pPr indent="0" lvl="4" marL="0" marR="0" rtl="0" algn="l">
              <a:buNone/>
              <a:defRPr/>
            </a:lvl5pPr>
            <a:lvl6pPr indent="0" lvl="5" marL="0" marR="0" rtl="0" algn="l">
              <a:buNone/>
              <a:defRPr/>
            </a:lvl6pPr>
            <a:lvl7pPr indent="0" lvl="6" marL="0" marR="0" rtl="0" algn="l">
              <a:buNone/>
              <a:defRPr/>
            </a:lvl7pPr>
            <a:lvl8pPr indent="0" lvl="7" marL="0" marR="0" rtl="0" algn="l">
              <a:buNone/>
              <a:defRPr/>
            </a:lvl8pPr>
            <a:lvl9pPr indent="0" lvl="8" marL="0" marR="0" rtl="0" algn="l">
              <a:buNone/>
              <a:defRPr/>
            </a:lvl9pPr>
          </a:lstStyle>
          <a:p>
            <a:pPr indent="-88900" lvl="0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Заголовок в 1 строчку">
  <p:cSld name="19_Заголовок в 1 строчку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>
            <p:ph idx="2" type="pic"/>
          </p:nvPr>
        </p:nvSpPr>
        <p:spPr>
          <a:xfrm>
            <a:off x="0" y="0"/>
            <a:ext cx="121905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85076" y="5963591"/>
            <a:ext cx="1872213" cy="28654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570285" y="2717075"/>
            <a:ext cx="71424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/>
          <p:nvPr/>
        </p:nvSpPr>
        <p:spPr>
          <a:xfrm>
            <a:off x="136830" y="136849"/>
            <a:ext cx="11910600" cy="6581100"/>
          </a:xfrm>
          <a:prstGeom prst="rect">
            <a:avLst/>
          </a:prstGeom>
          <a:noFill/>
          <a:ln cap="flat" cmpd="sng" w="279400">
            <a:solidFill>
              <a:srgbClr val="00A5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241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187">
          <p15:clr>
            <a:srgbClr val="FBAE40"/>
          </p15:clr>
        </p15:guide>
        <p15:guide id="4" orient="horz" pos="4133">
          <p15:clr>
            <a:srgbClr val="FBAE40"/>
          </p15:clr>
        </p15:guide>
        <p15:guide id="5" orient="horz" pos="3589">
          <p15:clr>
            <a:srgbClr val="FBAE40"/>
          </p15:clr>
        </p15:guide>
        <p15:guide id="6" orient="horz" pos="482">
          <p15:clr>
            <a:srgbClr val="FBAE40"/>
          </p15:clr>
        </p15:guide>
        <p15:guide id="7" orient="horz" pos="3929">
          <p15:clr>
            <a:srgbClr val="FBAE40"/>
          </p15:clr>
        </p15:guide>
        <p15:guide id="8" orient="horz" pos="391">
          <p15:clr>
            <a:srgbClr val="FBAE40"/>
          </p15:clr>
        </p15:guide>
        <p15:guide id="9" orient="horz" pos="2137">
          <p15:clr>
            <a:srgbClr val="FBAE40"/>
          </p15:clr>
        </p15:guide>
        <p15:guide id="10" pos="5109">
          <p15:clr>
            <a:srgbClr val="FBAE40"/>
          </p15:clr>
        </p15:guide>
        <p15:guide id="11" pos="4905">
          <p15:clr>
            <a:srgbClr val="FBAE40"/>
          </p15:clr>
        </p15:guide>
        <p15:guide id="12" pos="2569">
          <p15:clr>
            <a:srgbClr val="FBAE40"/>
          </p15:clr>
        </p15:guide>
        <p15:guide id="13" pos="2773">
          <p15:clr>
            <a:srgbClr val="FBAE40"/>
          </p15:clr>
        </p15:guide>
        <p15:guide id="14" pos="393">
          <p15:clr>
            <a:srgbClr val="FBAE40"/>
          </p15:clr>
        </p15:guide>
        <p15:guide id="15" pos="7286">
          <p15:clr>
            <a:srgbClr val="FBAE40"/>
          </p15:clr>
        </p15:guide>
        <p15:guide id="16" orient="horz" pos="3385">
          <p15:clr>
            <a:srgbClr val="FBAE40"/>
          </p15:clr>
        </p15:guide>
        <p15:guide id="17" orient="horz" pos="686">
          <p15:clr>
            <a:srgbClr val="FBAE40"/>
          </p15:clr>
        </p15:guide>
        <p15:guide id="18" orient="horz" pos="19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2">
  <p:cSld name="TITLE_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3">
  <p:cSld name="TITLE_4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4">
  <p:cSld name="TITLE_5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518" y="2867800"/>
            <a:ext cx="11358600" cy="1122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5">
  <p:cSld name="TITLE_6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_3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608519" y="273628"/>
            <a:ext cx="10953300" cy="11331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>
            <a:lvl1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017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843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66700" lvl="3" marL="19304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6700" lvl="4" marL="24892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30480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5941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41529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71170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5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08519" y="1604328"/>
            <a:ext cx="10953300" cy="4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900"/>
              <a:buFont typeface="Arial"/>
              <a:buNone/>
              <a:def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740038" y="6247375"/>
            <a:ext cx="28239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550" lIns="110550" spcFirstLastPara="1" rIns="110550" wrap="square" tIns="1105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1219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2438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3048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426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4876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6">
  <p:cSld name="TITLE_7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415879" y="992767"/>
            <a:ext cx="113682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50" lIns="121850" spcFirstLastPara="1" rIns="121850" wrap="square" tIns="121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415868" y="3778832"/>
            <a:ext cx="113682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None/>
              <a:defRPr sz="3700"/>
            </a:lvl5pPr>
            <a:lvl6pPr indent="-3810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11595494" y="6265547"/>
            <a:ext cx="440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00"/>
              <a:buFont typeface="Arial"/>
              <a:buNone/>
              <a:defRPr sz="1300">
                <a:solidFill>
                  <a:srgbClr val="58585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518" y="1536633"/>
            <a:ext cx="53322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1932" y="1536633"/>
            <a:ext cx="53322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518" y="740800"/>
            <a:ext cx="3743400" cy="10077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518" y="1852800"/>
            <a:ext cx="3743400" cy="42393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538" y="600200"/>
            <a:ext cx="8488800" cy="54543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800" y="-167"/>
            <a:ext cx="6094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3930" y="1644233"/>
            <a:ext cx="5392500" cy="19764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3930" y="3737433"/>
            <a:ext cx="5392500" cy="1646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4704" y="965433"/>
            <a:ext cx="5115000" cy="49269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518" y="5640767"/>
            <a:ext cx="7996800" cy="806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C1D2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hyperlink" Target="https://taplink.r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hyperlink" Target="https://play.google.com/store/apps/details?id=io.pointview.instabreak&amp;hl=ru" TargetMode="External"/><Relationship Id="rId5" Type="http://schemas.openxmlformats.org/officeDocument/2006/relationships/hyperlink" Target="https://apps.apple.com/ru/app/%D0%BF%D1%80%D0%BE%D0%B1%D0%B5%D0%BB-%D1%88%D1%80%D0%B8%D1%84%D1%82%D1%8B-%D0%B4%D0%BB%D1%8F-%D0%B8%D0%BD%D1%81%D1%82%D0%B0%D0%B3%D1%80%D0%B0%D0%BC/id146012125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hyperlink" Target="mailto:wow@wearewowagency.com" TargetMode="External"/><Relationship Id="rId4" Type="http://schemas.openxmlformats.org/officeDocument/2006/relationships/hyperlink" Target="mailto:ekb@deltaclick.ru" TargetMode="External"/><Relationship Id="rId5" Type="http://schemas.openxmlformats.org/officeDocument/2006/relationships/hyperlink" Target="mailto:office@delta-plan.ru" TargetMode="External"/><Relationship Id="rId6" Type="http://schemas.openxmlformats.org/officeDocument/2006/relationships/hyperlink" Target="mailto:wow@wearewowagency.cn" TargetMode="External"/><Relationship Id="rId7" Type="http://schemas.openxmlformats.org/officeDocument/2006/relationships/hyperlink" Target="mailto:info@delta-plan.ru" TargetMode="External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/>
        </p:nvSpPr>
        <p:spPr>
          <a:xfrm>
            <a:off x="646425" y="1905125"/>
            <a:ext cx="9872700" cy="34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Презентация</a:t>
            </a:r>
            <a:r>
              <a:rPr lang="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/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Гайд по ведению личных соцсетей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wow.wearewowagency.com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050" y="660613"/>
            <a:ext cx="4138746" cy="4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</a:t>
            </a: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профиля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до 150 символов.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первой строке лучше сразу указать принадлежность к Позитивным проводникам (равным консультантам). Далее 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можно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раскрыть подробнее, чем вы можете помочь людям.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профиля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4">
            <a:alphaModFix/>
          </a:blip>
          <a:srcRect b="2549" l="0" r="0" t="9838"/>
          <a:stretch/>
        </p:blipFill>
        <p:spPr>
          <a:xfrm>
            <a:off x="4790850" y="1459475"/>
            <a:ext cx="6156150" cy="43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Место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шапке также желательно указать местоположение (город) — это важная информация для пользователей, которые нашли ваш аккаунт.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Ссылка 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профиле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описании профиля может быть одна ссылка на сторонний ресурс, однако вы можете сделать мультиссылку при помощи сервиса </a:t>
            </a:r>
            <a:r>
              <a:rPr lang="ru" sz="2000" u="sng">
                <a:solidFill>
                  <a:srgbClr val="00A5EE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https://taplink.ru</a:t>
            </a:r>
            <a:endParaRPr sz="2000">
              <a:solidFill>
                <a:srgbClr val="00A5E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Какие ссылки можно указать: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свой аккаунт в Telegram/WhatsApp;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Telegram-бот;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сайт Позитивных проводников.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Highlights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Или вечные сториз — это 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сгруппированные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по темам сториз, которые остаются висеть под описанием профиля.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 описанием шапки вы увидете кружок, на него нужно нажать и создать «актуальное», затем заполнить его историями, которые вы выкладывали прежде.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Highlights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Какие разделы могут быть: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Кто я (личная история, почему стал консультантом и т.д.)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О чем аккаунт (что-то вроде аннотации для новых подписчиков)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Помощь (примеры того, чем вы можете помочь людям)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Важные ссылки и контакты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Личные разделы (ваша жизнь за пределами проекта: хобби, семья, что угодно). Это аккаунт человека, а не организации.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Постинг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Регулярность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. Постинг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 стоит публиковать пост просто ради публикации. Но при этом 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следует проявлять активность хотя бы раз в неделю.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Текст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2. Постинг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 используйте слишком много смайликов, но минималистичными эмодзи можно придавать структуру тексту, чтобы выделять заголовки и фразы.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Заголовок (можно КАПСОМ).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Далее абзацы основного текста. Не делайте их больше 2-4 предложений, чтобы текст не выглядел слишком сложным и легко читался.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Невидимые пробелы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2. Постинг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По-умолчанию Instagram не разрешает переносить текст на новую строку. Но это ограничение можно обойти, если поставить в начале строки невидимый пробел.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Вот он — «⠀». Можно просто скопировать себе в заметки, чтобы иметь под рукой. Также существуют онлайн-сервисы, которые сами проставляют такие невидимые пробелы.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Для Android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ru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Для Iphone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Этот гайд — не буквальная инструкция, а набор рекомендаций.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Помните, что главная часть вашего контента — это вы сами и ваша честность. Здесь же мы собрали подсказки, как это транслировать.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Зачем это все?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Гайд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Чтобы вам самим было легче создавать контент, а ваша аудитория не теряла к нему интерес, лучше заранее создать </a:t>
            </a: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рубрикатор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и понять список тем, на которые вам самим будет интересно писать.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Дальше мы составили пример такого рубрикатора.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Рубрики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2. Постинг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4692725" y="3320915"/>
            <a:ext cx="933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1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694050" y="3320915"/>
            <a:ext cx="933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1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4646088" y="3765825"/>
            <a:ext cx="31290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8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Помощь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Покажите на отдельных конкретных примерах, чем вы можете помочь человеку с ВИЧ. 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631600" y="3765825"/>
            <a:ext cx="34626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8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Интерактив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Задайте вопросы аудитории и ответьте на них. 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4630275" y="1093790"/>
            <a:ext cx="933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1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8742350" y="1093790"/>
            <a:ext cx="933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631600" y="1093790"/>
            <a:ext cx="933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1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631600" y="1539225"/>
            <a:ext cx="3129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8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Польза</a:t>
            </a:r>
            <a:endParaRPr b="1" sz="3800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Сложные вещи простым языком. Чек-листы, пошаговые инструкции, вопросы-ответы.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4"/>
          <p:cNvSpPr/>
          <p:nvPr/>
        </p:nvSpPr>
        <p:spPr>
          <a:xfrm>
            <a:off x="4630275" y="1539225"/>
            <a:ext cx="3129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8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Примеры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 вас есть опыт работы консультантом. Поделитесь реальными примерами с аудиторией. 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4"/>
          <p:cNvSpPr/>
          <p:nvPr/>
        </p:nvSpPr>
        <p:spPr>
          <a:xfrm>
            <a:off x="8773975" y="1539225"/>
            <a:ext cx="2784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8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История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 вас есть своя история. Раскройте отдельные ее части и объясните их. 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Пример рубрикатора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8660600" y="3320390"/>
            <a:ext cx="933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1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4"/>
          <p:cNvSpPr/>
          <p:nvPr/>
        </p:nvSpPr>
        <p:spPr>
          <a:xfrm>
            <a:off x="8692225" y="3765825"/>
            <a:ext cx="27840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 sz="3800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Жизнь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Ваш аккаунт — не только про ВИЧ. В этой рубрике все что угодно о вашей жизни. 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Следите за тем, чтобы во времени чередовались рубрики — и не забывайте разбавлять тему ВИЧ постами о вашей жизни за пределами работы консультантом.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 живой человек. И чтобы вам больше доверяли, это надо показывать.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45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Рубрики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45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2. Постинг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45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28" name="Google Shape;3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Сториз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38" name="Google Shape;3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вертикальные фото или видео размера 1080х1920, которые активны 24 часа.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Можно выкладывать: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срочную информацию;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истории о вашей жизни (важно быть не только консультантом, но и просто человеком — это вопрос доверия);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истории о работе, результатах, примерах (пусть ваши истории сами расскажут о вас как консультантах).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47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и зачем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. Сториз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47" name="Google Shape;3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Чтобы вывести аудиторию на контакт, используйте различные механики, которые предлагает IG: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квизы;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голосования;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обратная связь.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8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Вовлекающие механики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48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3. Сториз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48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56" name="Google Shape;3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Пример квиза (викторины)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9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63" name="Google Shape;3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225" y="1121291"/>
            <a:ext cx="2692226" cy="503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7000" y="1121300"/>
            <a:ext cx="3000001" cy="488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442" y="1121288"/>
            <a:ext cx="2692221" cy="5038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49"/>
          <p:cNvCxnSpPr/>
          <p:nvPr/>
        </p:nvCxnSpPr>
        <p:spPr>
          <a:xfrm>
            <a:off x="249075" y="3296875"/>
            <a:ext cx="957000" cy="2113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Пример голосования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50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74" name="Google Shape;3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1238" y="982288"/>
            <a:ext cx="7487118" cy="49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Пример обратной связи (Вопросы)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1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82" name="Google Shape;3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IGTV и эфиры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92" name="Google Shape;39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этом гайде мы берем для пример Instagram, потому что на этой площадке больше всего форматов контента.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 этом мы не исключаем возможность кросспостинга — дублирования контента из вашей основной соцсети в другие.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Пример — </a:t>
            </a: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Гайд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IGTV — раздел Instagram, куда вы можете загружать видео длиной от 1 до 60 минут.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это может быть: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сохраненные эфиры;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видео с рабочими моментами;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детальные разборы сложных вопросов о ВИЧ;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и т.д.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53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Длинные видео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53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. IGTV и эфиры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01" name="Google Shape;40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4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хороший инструмен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для вовлечения аудитории, потому что пользователям приходит уведомление о начале эфира, а в нем самом можно задавать вопросы.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54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Эфиры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54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4. IGTV и эфиры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54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10" name="Google Shape;4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Анонсируйте его заранее в постах и сториз. Проводите прямые эфиры, даже если кажется, что никто не будет смотреть. Даже два зрителя — это вовлеченные люди, которые могут рассказать о вас друзьям.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 тому же вы всегда можете сохранить запись эфира и выложить у себя в IGTV.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55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Эфиры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55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4. IGTV и эфиры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55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19" name="Google Shape;41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Готовьтесь к эфиру и заранее продумывайте, о чем расскажете, какой обратной связи ждете. Подготовьте вопросы для зрителей, чтобы они чувствовали себя частью процесса.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56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Эфиры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56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4. IGTV и эфиры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56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28" name="Google Shape;4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Чтобы привлечь больше пользователей, договаривайтесь о совместных прямых эфирах с другими консультантами или лидерами мнений.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Кого можно позвать: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сами пациенты;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секс-блогеры;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врачи;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любые неравнодушные лидеры мнений.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57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Эфиры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57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4. IGTV и эфиры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57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37" name="Google Shape;4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Если вы проводите эфир с кем-то, делайте пост-анонс и сторис-анонс заранее на вашей и на его площадке, со всеми отметками. </a:t>
            </a:r>
            <a:b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Просите блогера отметить вас на своих сторис до/после эфира, чтобы заинтересованная аудитория подписалась на вас.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58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Эфиры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58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4. IGTV и эфиры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58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46" name="Google Shape;44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9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Продвижение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59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56" name="Google Shape;45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Ставить популярные хэштеги с упоминанием ВИЧ важно, чтобы люди 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находили</a:t>
            </a: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ваши посты по соответствующим запросам.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Комментарии в других аккаунтах со смежной тематикой позволяют привлечь заинтересованную аудиторию от других пользователей. Например, вы можете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60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Хэштеги и комментарии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60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. Продвижение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60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65" name="Google Shape;46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#вич #вичнск #вичновосибирск #жизньсвич #вичнеприговор #вичинфекция  #спид #тестмобиль #сдайсвойстрах #спидцентрнск #гуманитарныйпроект #миндздравнсо #вичспид #вичплюс #вичдиссиденты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61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Хэштеги и комментарии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61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5. Продвижение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61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74" name="Google Shape;47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Если вы находите человека с аудиторией, которой может быть нужна ваша помощь, просите его разместить информацию о вас. Так как тема социальная, многие сделают это бесплатно — они с помощью этого сделают доброе дело и могут спасти чью-то жизнь.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Ставьте в постах и историях геолокацию. Это может быть гео города, гео СПИД-центров или других мест, которые потенциально могут интересовать аудиторию.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62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Коллаборации </a:t>
            </a:r>
            <a:b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геолокация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62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5. Продвижение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62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83" name="Google Shape;48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Миссия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7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Суть проекта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Коммуникация наравне с аудиторией.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не бренд, не структура, </a:t>
            </a:r>
            <a:b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 организация, не фонд и </a:t>
            </a:r>
            <a:b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 СПИД-центр.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люди, которые помогают людям. 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3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Другие соцсети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63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93" name="Google Shape;49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. Другие соцсети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64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Основные: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</a:t>
            </a: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VK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Одноклассники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Facebook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Дополнительные: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TikTok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Telegram-каналы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— Яндекс Дзен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64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Площадки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64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02" name="Google Shape;50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5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Лучше мало, но хорошо.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Важно обеспечить минимальное присутствие в других соцсетях. Независимо от основной площадки, важно, чтобы все ваши страницы в IG, VK, OK, FB давали минимальное представление о том, чем вы занимаетесь и как можете помочь человеку. Уделите внимание шапке профиля, ссылкам и оформлению.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65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6. Другие соцсети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65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Рекомендации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65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11" name="Google Shape;51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6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6. Другие соцсети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66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Посты для Instagram вы можете спокойно дублировать во все основные площадки, а также в Telegram-каналы.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TikTok и Дзен — более специфичные платформы, которые требуют отдельного контента. Это целесообразно только в том случае, если вы хотите расширить свою аудиторию.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66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Кросспостинг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66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20" name="Google Shape;5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А если нет идей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p67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30" name="Google Shape;5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8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. А если нет идей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p68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Идеи для постов не всегда приходят сами собой.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Поэтому мы приготовили простую креативную методику, которая сможет подтолкнуть вас в нужном направлении.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68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Ступор — это нормально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68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39" name="Google Shape;53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9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7. А если нет идей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69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Сделайте две колонки. В одну запишите возможные форматы контента. В другую — темы.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Соедините случайный вариант из первой колонки со случайным вариантом из второй.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Подумайте, есть ли у вас идеи, как это реализовать.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Если нет — пробуйте другие сочетания.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69"/>
          <p:cNvSpPr txBox="1"/>
          <p:nvPr/>
        </p:nvSpPr>
        <p:spPr>
          <a:xfrm>
            <a:off x="598075" y="1539225"/>
            <a:ext cx="49299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использовать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69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48" name="Google Shape;54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0"/>
          <p:cNvSpPr txBox="1"/>
          <p:nvPr/>
        </p:nvSpPr>
        <p:spPr>
          <a:xfrm>
            <a:off x="617850" y="1608000"/>
            <a:ext cx="25635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Форматы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викторина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эфир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опрос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обратная связь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челлендж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чек-лист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пошаговая инструкция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репортаж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таймлапс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слоу-моушн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история из опыта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обзор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цифра дня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70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7. А если нет идей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p70"/>
          <p:cNvSpPr txBox="1"/>
          <p:nvPr/>
        </p:nvSpPr>
        <p:spPr>
          <a:xfrm>
            <a:off x="6269775" y="1608000"/>
            <a:ext cx="25635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Темы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стереотипы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секс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терапия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образ жизни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тестирование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СПИД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ВИЧ и дети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зависимости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пути передачи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жизнь с ВИЧ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мотивация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иммунитет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70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57" name="Google Shape;55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70"/>
          <p:cNvCxnSpPr/>
          <p:nvPr/>
        </p:nvCxnSpPr>
        <p:spPr>
          <a:xfrm>
            <a:off x="6094800" y="951175"/>
            <a:ext cx="0" cy="4971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9" name="Google Shape;559;p70"/>
          <p:cNvSpPr txBox="1"/>
          <p:nvPr/>
        </p:nvSpPr>
        <p:spPr>
          <a:xfrm>
            <a:off x="3356325" y="1608000"/>
            <a:ext cx="25635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факт дня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до/после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новость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глоссарий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разбор ошибок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подборка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интервью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отзыв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вопрос-ответ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бэкстейдж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мастер-класс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реальный пример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p70"/>
          <p:cNvSpPr txBox="1"/>
          <p:nvPr/>
        </p:nvSpPr>
        <p:spPr>
          <a:xfrm>
            <a:off x="9008250" y="1608000"/>
            <a:ext cx="2563500" cy="3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вирусная нагрузка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группы поддержки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социальная помощь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личный пример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 Проводниках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мои мотивы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1"/>
          <p:cNvSpPr txBox="1"/>
          <p:nvPr>
            <p:ph idx="1" type="subTitle"/>
          </p:nvPr>
        </p:nvSpPr>
        <p:spPr>
          <a:xfrm>
            <a:off x="700160" y="727650"/>
            <a:ext cx="71424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ru" sz="3800" u="none" cap="none" strike="noStrike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Спасибо!</a:t>
            </a:r>
            <a:endParaRPr b="1" i="0" sz="3800" u="none" cap="none" strike="noStrike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71"/>
          <p:cNvSpPr/>
          <p:nvPr/>
        </p:nvSpPr>
        <p:spPr>
          <a:xfrm>
            <a:off x="602350" y="1983525"/>
            <a:ext cx="41058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Новосибирск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ул. Ядринцевская, 54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+7 (383) 209-37-34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u="sng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wow@wearewowagency.com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Екатеринбург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ул. Ткачей, 23, 9 эт.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+7 (343) 222 07 07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u="sng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ekb@deltaclick.ru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71"/>
          <p:cNvSpPr/>
          <p:nvPr/>
        </p:nvSpPr>
        <p:spPr>
          <a:xfrm>
            <a:off x="4601025" y="1983525"/>
            <a:ext cx="37878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Москва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Нижний Сусальный пер., д.5, </a:t>
            </a:r>
            <a:b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стр.18, оф. 34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+7 (495) 280 12 40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u="sng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office@delta-plan.ru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Пекин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р-он Чаоян, ул. 170 Бэйюань, 6, </a:t>
            </a:r>
            <a:b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офис E07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+86 10 5823 6869</a:t>
            </a:r>
            <a:endParaRPr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u="sng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wow@wearewowagency.cn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71"/>
          <p:cNvSpPr/>
          <p:nvPr/>
        </p:nvSpPr>
        <p:spPr>
          <a:xfrm>
            <a:off x="8744725" y="1983525"/>
            <a:ext cx="2784000" cy="1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Челябинск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ул. Коммуны, 131, оф. 101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+7 (351) 225-02-15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FE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info@delta-plan.ru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endParaRPr b="1"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@wearewowagency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@deltaclick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71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70" name="Google Shape;570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/>
        </p:nvSpPr>
        <p:spPr>
          <a:xfrm>
            <a:off x="4391550" y="2956500"/>
            <a:ext cx="34065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про нас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Суть проекта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2585763" y="1476125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Эмпатия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3994813" y="421085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Честность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5001288" y="22523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Открытость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8"/>
          <p:cNvSpPr/>
          <p:nvPr/>
        </p:nvSpPr>
        <p:spPr>
          <a:xfrm>
            <a:off x="5481113" y="50272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Доверие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/>
          <p:nvPr/>
        </p:nvSpPr>
        <p:spPr>
          <a:xfrm>
            <a:off x="694563" y="22780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Простота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7482338" y="39015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8"/>
          <p:cNvSpPr/>
          <p:nvPr/>
        </p:nvSpPr>
        <p:spPr>
          <a:xfrm>
            <a:off x="1649513" y="31755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Позитивность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8"/>
          <p:cNvSpPr/>
          <p:nvPr/>
        </p:nvSpPr>
        <p:spPr>
          <a:xfrm>
            <a:off x="7594788" y="1476125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Человечность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1099488" y="4210813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Неравнодушие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8781388" y="2688813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Опытность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/>
        </p:nvSpPr>
        <p:spPr>
          <a:xfrm>
            <a:off x="3994050" y="2956500"/>
            <a:ext cx="42015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не про нас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Суть проекта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/>
          <p:nvPr/>
        </p:nvSpPr>
        <p:spPr>
          <a:xfrm>
            <a:off x="4317838" y="13942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Высокомерность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5481113" y="405695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Нравоучительность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6008538" y="217535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Занудность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3772463" y="503865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Осуждение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1649513" y="2252288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«Сложные щи»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8535613" y="4591975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Канцелярность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760088" y="3218688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Пессимизм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9174688" y="147610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Отстраненность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1871888" y="4216563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Безразличие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8793113" y="2682350"/>
            <a:ext cx="2187000" cy="50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Притворство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Tone of voice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Суть проекта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 людей — к людям.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Наша коммуникация всегда с человеческим лицом и характером. Не боимся показывать мнение и не прячемся за канцеляризмами и общими формулировками.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/>
        </p:nvSpPr>
        <p:spPr>
          <a:xfrm>
            <a:off x="662125" y="2738975"/>
            <a:ext cx="108015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Оформление аккаунта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/>
        </p:nvSpPr>
        <p:spPr>
          <a:xfrm>
            <a:off x="598075" y="1539225"/>
            <a:ext cx="48165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Имя + </a:t>
            </a:r>
            <a:r>
              <a:rPr b="1" lang="ru" sz="3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пояснение</a:t>
            </a:r>
            <a:endParaRPr b="1" sz="3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694050" y="229550"/>
            <a:ext cx="5601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EFFFF"/>
                </a:solidFill>
                <a:latin typeface="Montserrat"/>
                <a:ea typeface="Montserrat"/>
                <a:cs typeface="Montserrat"/>
                <a:sym typeface="Montserrat"/>
              </a:rPr>
              <a:t>Имя профиля</a:t>
            </a:r>
            <a:endParaRPr>
              <a:solidFill>
                <a:srgbClr val="FE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617850" y="6143625"/>
            <a:ext cx="300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FE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wow.wearewowagency.com</a:t>
            </a:r>
            <a:endParaRPr sz="1000">
              <a:solidFill>
                <a:srgbClr val="FE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2625" y="6278787"/>
            <a:ext cx="1572400" cy="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5700300" y="1608000"/>
            <a:ext cx="542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этой строке лучше указывать слово «ВИЧ», чтобы люди могли найти аккаунт через поиск в Instagram.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" name="Google Shape;196;p32"/>
          <p:cNvGrpSpPr/>
          <p:nvPr/>
        </p:nvGrpSpPr>
        <p:grpSpPr>
          <a:xfrm>
            <a:off x="598075" y="2706225"/>
            <a:ext cx="4168601" cy="2424776"/>
            <a:chOff x="501625" y="2320775"/>
            <a:chExt cx="4168601" cy="2424776"/>
          </a:xfrm>
        </p:grpSpPr>
        <p:pic>
          <p:nvPicPr>
            <p:cNvPr id="197" name="Google Shape;197;p32"/>
            <p:cNvPicPr preferRelativeResize="0"/>
            <p:nvPr/>
          </p:nvPicPr>
          <p:blipFill rotWithShape="1">
            <a:blip r:embed="rId4">
              <a:alphaModFix/>
            </a:blip>
            <a:srcRect b="36572" l="0" r="0" t="0"/>
            <a:stretch/>
          </p:blipFill>
          <p:spPr>
            <a:xfrm>
              <a:off x="1199100" y="2320775"/>
              <a:ext cx="3471126" cy="2424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32"/>
            <p:cNvSpPr/>
            <p:nvPr/>
          </p:nvSpPr>
          <p:spPr>
            <a:xfrm>
              <a:off x="1259125" y="3243700"/>
              <a:ext cx="2458800" cy="3783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9" name="Google Shape;199;p32"/>
            <p:cNvCxnSpPr>
              <a:endCxn id="198" idx="1"/>
            </p:cNvCxnSpPr>
            <p:nvPr/>
          </p:nvCxnSpPr>
          <p:spPr>
            <a:xfrm>
              <a:off x="501625" y="2898250"/>
              <a:ext cx="757500" cy="53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