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Волонтерский </a:t>
            </a:r>
            <a:r>
              <a:rPr lang="ru-RU" sz="3200" b="1" dirty="0" smtClean="0"/>
              <a:t>отряд </a:t>
            </a:r>
            <a:br>
              <a:rPr lang="ru-RU" sz="3200" b="1" dirty="0" smtClean="0"/>
            </a:br>
            <a:r>
              <a:rPr lang="ru-RU" sz="3200" b="1" dirty="0" smtClean="0"/>
              <a:t>МАОУ «Гимназия №53» </a:t>
            </a:r>
            <a:br>
              <a:rPr lang="ru-RU" sz="3200" b="1" dirty="0" smtClean="0"/>
            </a:br>
            <a:r>
              <a:rPr lang="fr-FR" sz="3200" b="1" dirty="0" smtClean="0">
                <a:solidFill>
                  <a:srgbClr val="FF0000"/>
                </a:solidFill>
              </a:rPr>
              <a:t>"</a:t>
            </a:r>
            <a:r>
              <a:rPr lang="fr-FR" sz="3200" b="1" dirty="0">
                <a:solidFill>
                  <a:srgbClr val="FF0000"/>
                </a:solidFill>
              </a:rPr>
              <a:t>Les cœurs ouverts"</a:t>
            </a:r>
            <a:r>
              <a:rPr lang="fr-FR" sz="3200" b="1" dirty="0"/>
              <a:t>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fr-FR" sz="3200" b="1" dirty="0" smtClean="0"/>
              <a:t>("</a:t>
            </a:r>
            <a:r>
              <a:rPr lang="fr-FR" sz="3200" b="1" dirty="0"/>
              <a:t>Открытые сердца")</a:t>
            </a:r>
            <a:endParaRPr lang="ru-RU" sz="3200" b="1" dirty="0"/>
          </a:p>
        </p:txBody>
      </p:sp>
      <p:pic>
        <p:nvPicPr>
          <p:cNvPr id="4" name="Рисунок 3" descr="jkiasS0QKShFE4uumEfFgeG-4DFL3DtPzbN9GdIwX0gPzr0bKJxDyFm194BU5wkvdbz0Wsyie0nTGK_ZZ5p6w9D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420888"/>
            <a:ext cx="4005064" cy="4005064"/>
          </a:xfrm>
          <a:prstGeom prst="round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ГБУЗ НО «ДГКБ №1» является многолетним партнером нашего волонтерского отряда</a:t>
            </a:r>
            <a:endParaRPr lang="ru-RU" sz="2400" dirty="0"/>
          </a:p>
        </p:txBody>
      </p:sp>
      <p:pic>
        <p:nvPicPr>
          <p:cNvPr id="3" name="Рисунок 2" descr="Благодарность волонтерам от ДГКБ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196752"/>
            <a:ext cx="3968472" cy="566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Проведя несколько мероприятий и поверив в свои силы, мы приняли решение придать отряду официальный статус и зарегистрировались на сайте </a:t>
            </a:r>
            <a:r>
              <a:rPr lang="en-US" sz="2400" dirty="0" smtClean="0"/>
              <a:t>DOBRO.RU. </a:t>
            </a:r>
            <a:r>
              <a:rPr lang="ru-RU" sz="2400" dirty="0" smtClean="0"/>
              <a:t>К настоящему моменту завершено 5 акций различной направленности</a:t>
            </a:r>
            <a:endParaRPr lang="ru-RU" sz="2400" dirty="0"/>
          </a:p>
        </p:txBody>
      </p:sp>
      <p:pic>
        <p:nvPicPr>
          <p:cNvPr id="3" name="Рисунок 2" descr="Screenshot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988840"/>
            <a:ext cx="7164288" cy="4473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Деятельность отряда привлекает внимание не только школьников, но представителей других организаций, которые оказывают отряду неоценимую помощь и поддержку</a:t>
            </a:r>
            <a:endParaRPr lang="ru-RU" sz="2400" dirty="0"/>
          </a:p>
        </p:txBody>
      </p:sp>
      <p:pic>
        <p:nvPicPr>
          <p:cNvPr id="3" name="Рисунок 2" descr="Благодарность от ЮА Контрак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5027" y="1484785"/>
            <a:ext cx="3769794" cy="5184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Мы растем и развиваемся. У нас много идей и планов! </a:t>
            </a:r>
            <a:endParaRPr lang="ru-RU" sz="2400" b="1" dirty="0"/>
          </a:p>
        </p:txBody>
      </p:sp>
      <p:pic>
        <p:nvPicPr>
          <p:cNvPr id="3" name="Рисунок 2" descr="Screenshot_4.png"/>
          <p:cNvPicPr>
            <a:picLocks noChangeAspect="1"/>
          </p:cNvPicPr>
          <p:nvPr/>
        </p:nvPicPr>
        <p:blipFill>
          <a:blip r:embed="rId2" cstate="print"/>
          <a:srcRect b="14951"/>
          <a:stretch>
            <a:fillRect/>
          </a:stretch>
        </p:blipFill>
        <p:spPr>
          <a:xfrm>
            <a:off x="323528" y="1628800"/>
            <a:ext cx="8424936" cy="4456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3928" y="404664"/>
            <a:ext cx="51125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Полное наименование </a:t>
            </a:r>
            <a:r>
              <a:rPr lang="ru-RU" b="1" dirty="0" smtClean="0"/>
              <a:t>юридического лица:</a:t>
            </a:r>
            <a:r>
              <a:rPr lang="ru-RU" dirty="0" smtClean="0"/>
              <a:t> </a:t>
            </a:r>
            <a:r>
              <a:rPr lang="ru-RU" b="1" dirty="0" smtClean="0"/>
              <a:t>муниципальное </a:t>
            </a:r>
            <a:r>
              <a:rPr lang="ru-RU" b="1" dirty="0" smtClean="0"/>
              <a:t>автономное общеобразовательное учреждение </a:t>
            </a:r>
            <a:endParaRPr lang="ru-RU" b="1" dirty="0" smtClean="0"/>
          </a:p>
          <a:p>
            <a:r>
              <a:rPr lang="ru-RU" b="1" dirty="0" smtClean="0"/>
              <a:t>«Гимназия </a:t>
            </a:r>
            <a:r>
              <a:rPr lang="ru-RU" b="1" dirty="0" smtClean="0"/>
              <a:t>№</a:t>
            </a:r>
            <a:r>
              <a:rPr lang="ru-RU" b="1" dirty="0" smtClean="0"/>
              <a:t>53»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Краткое наименование организации: </a:t>
            </a:r>
            <a:endParaRPr lang="ru-RU" b="1" dirty="0" smtClean="0"/>
          </a:p>
          <a:p>
            <a:r>
              <a:rPr lang="ru-RU" b="1" dirty="0" smtClean="0"/>
              <a:t>МАОУ «Гимназия </a:t>
            </a:r>
            <a:r>
              <a:rPr lang="ru-RU" b="1" dirty="0" smtClean="0"/>
              <a:t>№</a:t>
            </a:r>
            <a:r>
              <a:rPr lang="ru-RU" b="1" dirty="0" smtClean="0"/>
              <a:t>53»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Дата создания организации:</a:t>
            </a:r>
            <a:r>
              <a:rPr lang="ru-RU" dirty="0" smtClean="0"/>
              <a:t> </a:t>
            </a:r>
            <a:r>
              <a:rPr lang="ru-RU" b="1" dirty="0" smtClean="0"/>
              <a:t>16 ноября 1995 года</a:t>
            </a:r>
            <a:br>
              <a:rPr lang="ru-RU" b="1" dirty="0" smtClean="0"/>
            </a:br>
            <a:endParaRPr lang="ru-RU" dirty="0" smtClean="0"/>
          </a:p>
          <a:p>
            <a:r>
              <a:rPr lang="ru-RU" b="1" dirty="0" smtClean="0"/>
              <a:t>Сведения об учредителе:</a:t>
            </a:r>
            <a:endParaRPr lang="ru-RU" dirty="0" smtClean="0"/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Муниципальное </a:t>
            </a:r>
            <a:r>
              <a:rPr lang="ru-RU" dirty="0" smtClean="0"/>
              <a:t>образование </a:t>
            </a:r>
            <a:r>
              <a:rPr lang="ru-RU" dirty="0" smtClean="0"/>
              <a:t>«городской </a:t>
            </a:r>
            <a:r>
              <a:rPr lang="ru-RU" dirty="0" smtClean="0"/>
              <a:t>округ город Нижний </a:t>
            </a:r>
            <a:r>
              <a:rPr lang="ru-RU" dirty="0" smtClean="0"/>
              <a:t>Новгород»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Место нахождения образовательной организации</a:t>
            </a:r>
            <a:r>
              <a:rPr lang="ru-RU" b="1" i="1" dirty="0" smtClean="0"/>
              <a:t>: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603146</a:t>
            </a:r>
            <a:r>
              <a:rPr lang="ru-RU" dirty="0" smtClean="0"/>
              <a:t>, город Нижний Новгород, ул. Бекетова, дом 19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5" name="Рисунок 4" descr="wU046tzK-D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96752"/>
            <a:ext cx="3672408" cy="44803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32403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</a:t>
            </a:r>
            <a:r>
              <a:rPr lang="ru-RU" sz="2400" dirty="0" smtClean="0">
                <a:ea typeface="+mj-ea"/>
                <a:cs typeface="+mj-cs"/>
              </a:rPr>
              <a:t>Волонтерский </a:t>
            </a:r>
            <a:r>
              <a:rPr lang="ru-RU" sz="2400" dirty="0">
                <a:ea typeface="+mj-ea"/>
                <a:cs typeface="+mj-cs"/>
              </a:rPr>
              <a:t>отряд "</a:t>
            </a:r>
            <a:r>
              <a:rPr lang="ru-RU" sz="2400" dirty="0" err="1">
                <a:ea typeface="+mj-ea"/>
                <a:cs typeface="+mj-cs"/>
              </a:rPr>
              <a:t>Les</a:t>
            </a:r>
            <a:r>
              <a:rPr lang="ru-RU" sz="2400" dirty="0">
                <a:ea typeface="+mj-ea"/>
                <a:cs typeface="+mj-cs"/>
              </a:rPr>
              <a:t> </a:t>
            </a:r>
            <a:r>
              <a:rPr lang="fr-FR" sz="2400" dirty="0">
                <a:ea typeface="+mj-ea"/>
                <a:cs typeface="+mj-cs"/>
              </a:rPr>
              <a:t>cœurs</a:t>
            </a:r>
            <a:r>
              <a:rPr lang="ru-RU" sz="2400" dirty="0">
                <a:ea typeface="+mj-ea"/>
                <a:cs typeface="+mj-cs"/>
              </a:rPr>
              <a:t> </a:t>
            </a:r>
            <a:r>
              <a:rPr lang="ru-RU" sz="2400" dirty="0" err="1">
                <a:ea typeface="+mj-ea"/>
                <a:cs typeface="+mj-cs"/>
              </a:rPr>
              <a:t>ouverts</a:t>
            </a:r>
            <a:r>
              <a:rPr lang="ru-RU" sz="2400" dirty="0">
                <a:ea typeface="+mj-ea"/>
                <a:cs typeface="+mj-cs"/>
              </a:rPr>
              <a:t>" ("Открытые сердца") организован Советом обучающихся МАОУ «</a:t>
            </a:r>
            <a:r>
              <a:rPr lang="ru-RU" sz="2400" dirty="0" smtClean="0">
                <a:ea typeface="+mj-ea"/>
                <a:cs typeface="+mj-cs"/>
              </a:rPr>
              <a:t>Гимназия </a:t>
            </a:r>
            <a:r>
              <a:rPr lang="ru-RU" sz="2400" dirty="0">
                <a:ea typeface="+mj-ea"/>
                <a:cs typeface="+mj-cs"/>
              </a:rPr>
              <a:t>№53», с целью развития у учащихся высоких нравственных качеств путём пропаганды идей добровольного труда на благо общества и привлечения учащихся к решению социально значимых проблем (через участие в социальных, экологических, культурно-образовательных и др. проектах и программах</a:t>
            </a:r>
            <a:r>
              <a:rPr lang="ru-RU" sz="2400" dirty="0" smtClean="0">
                <a:ea typeface="+mj-ea"/>
                <a:cs typeface="+mj-cs"/>
              </a:rPr>
              <a:t>)</a:t>
            </a:r>
            <a:endParaRPr lang="ru-RU" sz="2400" dirty="0">
              <a:ea typeface="+mj-ea"/>
              <a:cs typeface="+mj-cs"/>
            </a:endParaRPr>
          </a:p>
        </p:txBody>
      </p:sp>
      <p:pic>
        <p:nvPicPr>
          <p:cNvPr id="4" name="Рисунок 3" descr="2gK_o9kuT_Cnq-eSD0sbWiro4j4sL86kTgPSKYDdXP2X3Iv-p4EtX-dCKAderdU8T-Xj0YE4.jpg"/>
          <p:cNvPicPr>
            <a:picLocks noChangeAspect="1"/>
          </p:cNvPicPr>
          <p:nvPr/>
        </p:nvPicPr>
        <p:blipFill>
          <a:blip r:embed="rId2" cstate="print"/>
          <a:srcRect l="4577" t="10985"/>
          <a:stretch>
            <a:fillRect/>
          </a:stretch>
        </p:blipFill>
        <p:spPr>
          <a:xfrm>
            <a:off x="2123728" y="3212976"/>
            <a:ext cx="5004047" cy="35010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9"/>
            <a:ext cx="8507288" cy="38164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400" b="1" dirty="0" smtClean="0"/>
              <a:t>Первая акция отряда – сбор </a:t>
            </a:r>
            <a:r>
              <a:rPr lang="ru-RU" sz="2400" b="1" dirty="0" smtClean="0"/>
              <a:t>«</a:t>
            </a:r>
            <a:r>
              <a:rPr lang="ru-RU" sz="2400" b="1" dirty="0" smtClean="0"/>
              <a:t>Коробки </a:t>
            </a:r>
            <a:r>
              <a:rPr lang="ru-RU" sz="2400" b="1" dirty="0" smtClean="0"/>
              <a:t>храбрости</a:t>
            </a:r>
            <a:r>
              <a:rPr lang="ru-RU" sz="2400" b="1" dirty="0" smtClean="0"/>
              <a:t>» </a:t>
            </a:r>
          </a:p>
          <a:p>
            <a:pPr algn="just">
              <a:buNone/>
            </a:pPr>
            <a:r>
              <a:rPr lang="ru-RU" sz="2400" b="1" dirty="0" smtClean="0"/>
              <a:t>	</a:t>
            </a:r>
            <a:r>
              <a:rPr lang="ru-RU" sz="2400" dirty="0" smtClean="0"/>
              <a:t>В конце декабря 2019 года волонтерский </a:t>
            </a:r>
            <a:r>
              <a:rPr lang="ru-RU" sz="2400" dirty="0" smtClean="0"/>
              <a:t>отряд </a:t>
            </a:r>
            <a:r>
              <a:rPr lang="ru-RU" sz="2400" dirty="0" smtClean="0"/>
              <a:t>провел праздничное новогоднее </a:t>
            </a:r>
            <a:r>
              <a:rPr lang="ru-RU" sz="2400" dirty="0" smtClean="0"/>
              <a:t>мероприятие для маленьких пациентов ГБУЗ НО</a:t>
            </a:r>
            <a:r>
              <a:rPr lang="ru-RU" sz="2400" dirty="0" smtClean="0"/>
              <a:t> </a:t>
            </a:r>
            <a:r>
              <a:rPr lang="ru-RU" sz="2400" dirty="0" smtClean="0"/>
              <a:t>«</a:t>
            </a:r>
            <a:r>
              <a:rPr lang="ru-RU" sz="2400" dirty="0" smtClean="0"/>
              <a:t>Детская городская клиническая больница </a:t>
            </a:r>
            <a:r>
              <a:rPr lang="ru-RU" sz="2400" dirty="0" smtClean="0"/>
              <a:t>№1» </a:t>
            </a:r>
            <a:r>
              <a:rPr lang="ru-RU" sz="2400" dirty="0" err="1" smtClean="0"/>
              <a:t>Приокского</a:t>
            </a:r>
            <a:r>
              <a:rPr lang="ru-RU" sz="2400" dirty="0" smtClean="0"/>
              <a:t> района г. Нижнего Новгорода и передал собранные подарки и «Коробку храбрости», которую </a:t>
            </a:r>
            <a:r>
              <a:rPr lang="ru-RU" sz="2400" dirty="0"/>
              <a:t>помогали наполнять все ученики </a:t>
            </a:r>
            <a:r>
              <a:rPr lang="ru-RU" sz="2400" dirty="0" smtClean="0"/>
              <a:t>гимназии.</a:t>
            </a:r>
            <a:r>
              <a:rPr lang="ru-RU" sz="2400" dirty="0" smtClean="0"/>
              <a:t> В ней находились</a:t>
            </a:r>
            <a:r>
              <a:rPr lang="ru-RU" sz="2400" dirty="0" smtClean="0"/>
              <a:t> игрушки, </a:t>
            </a:r>
            <a:r>
              <a:rPr lang="ru-RU" sz="2400" dirty="0" smtClean="0"/>
              <a:t>которые </a:t>
            </a:r>
            <a:r>
              <a:rPr lang="ru-RU" sz="2400" dirty="0"/>
              <a:t>каждый день </a:t>
            </a:r>
            <a:r>
              <a:rPr lang="ru-RU" sz="2400" dirty="0" smtClean="0"/>
              <a:t>дарили медсестры </a:t>
            </a:r>
            <a:r>
              <a:rPr lang="ru-RU" sz="2400" dirty="0"/>
              <a:t>деткам после болезненных </a:t>
            </a:r>
            <a:r>
              <a:rPr lang="ru-RU" sz="2400" dirty="0" smtClean="0"/>
              <a:t>процедур</a:t>
            </a:r>
            <a:endParaRPr lang="ru-RU" sz="2400" dirty="0"/>
          </a:p>
        </p:txBody>
      </p:sp>
      <p:pic>
        <p:nvPicPr>
          <p:cNvPr id="6" name="Рисунок 5" descr="4RRiBbNX4Qf3ZoW6_a3ZKYKU1Xl_VLzLm4Edx9fA01u76Pg4hkbe-B5n6DLeh8bUViG2seoMFcVhJpEtc8izXgJP.jpg"/>
          <p:cNvPicPr>
            <a:picLocks noChangeAspect="1"/>
          </p:cNvPicPr>
          <p:nvPr/>
        </p:nvPicPr>
        <p:blipFill>
          <a:blip r:embed="rId2" cstate="print"/>
          <a:srcRect l="13955" t="21265"/>
          <a:stretch>
            <a:fillRect/>
          </a:stretch>
        </p:blipFill>
        <p:spPr>
          <a:xfrm>
            <a:off x="5160414" y="3933056"/>
            <a:ext cx="3842310" cy="2636912"/>
          </a:xfrm>
          <a:prstGeom prst="rect">
            <a:avLst/>
          </a:prstGeom>
        </p:spPr>
      </p:pic>
      <p:pic>
        <p:nvPicPr>
          <p:cNvPr id="4" name="Рисунок 3" descr="-qefmEm5uLHnF03wKmj3ms5Ph33KknyhBGBKpcIGUdOeslX6KJmSymZcTTYvjm_TuqWk40kTUpOn6nPUxcoGGbJ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933056"/>
            <a:ext cx="3707904" cy="27809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c3EPVJ--OZ_H4GsiP7hH-syP29yIYOQd04N1eXCdVmPZEeYuRFhuExMMFvaCuK-HYGvmvWXa0znu53k0smGH_v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212976"/>
            <a:ext cx="470452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Vc4qSgI_R7xqWfuF-fUcbqSfU8L8kldfOjt9Pzir9rqcNfRDgOsSs6O1ZXntS82ARoCJ0q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0"/>
            <a:ext cx="4848539" cy="3636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uKe6McWtH7B3qs5lM5EvgVejAhzKEUJNssVwLzAoSLfFvsPiQ2P8p1deYaLBfez2aBTZh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56" y="3068960"/>
            <a:ext cx="3264363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err="1" smtClean="0"/>
              <a:t>Ковидные</a:t>
            </a:r>
            <a:r>
              <a:rPr lang="ru-RU" sz="2400" dirty="0" smtClean="0"/>
              <a:t> ограничения 2020 года не позволили провести праздничное новогоднее мероприятие, но традиция формирования «Коробки храбрости» нарушена не была, и очередная коробка приятных сюрпризов для маленьких пациентов, праздничные новогодние газеты и открытки для медицинских работников были переданы руководству больницы</a:t>
            </a:r>
            <a:endParaRPr lang="ru-RU" sz="2400" dirty="0"/>
          </a:p>
        </p:txBody>
      </p:sp>
      <p:pic>
        <p:nvPicPr>
          <p:cNvPr id="8" name="Рисунок 7" descr="NydQZloY0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924944"/>
            <a:ext cx="5052053" cy="37890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_viber_2022-06-18_12-52-31-1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5" name="Рисунок 4" descr="изображение_viber_2022-06-18_12-52-41-8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8010" y="3501008"/>
            <a:ext cx="4475990" cy="3356992"/>
          </a:xfrm>
          <a:prstGeom prst="rect">
            <a:avLst/>
          </a:prstGeom>
        </p:spPr>
      </p:pic>
      <p:pic>
        <p:nvPicPr>
          <p:cNvPr id="6" name="Рисунок 5" descr="изображение_viber_2022-06-18_12-54-46-241.jpg"/>
          <p:cNvPicPr>
            <a:picLocks noChangeAspect="1"/>
          </p:cNvPicPr>
          <p:nvPr/>
        </p:nvPicPr>
        <p:blipFill>
          <a:blip r:embed="rId4" cstate="print"/>
          <a:srcRect l="4200" t="17850" r="6201"/>
          <a:stretch>
            <a:fillRect/>
          </a:stretch>
        </p:blipFill>
        <p:spPr>
          <a:xfrm>
            <a:off x="2915816" y="1412776"/>
            <a:ext cx="3321948" cy="40610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60648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Волонтерская помощь ГБУЗ НО «ДГКБ №1» не ограничивается новогодними мероприятиями. Так в рамках празднования Дня защиты детей 1 июня 2022 года была проведена акция «Читай и не болей!» Больнице для формирования библиотеки переданы собранные волонтерами детские книги</a:t>
            </a:r>
            <a:endParaRPr lang="ru-RU" sz="2400" dirty="0"/>
          </a:p>
        </p:txBody>
      </p:sp>
      <p:pic>
        <p:nvPicPr>
          <p:cNvPr id="5" name="Рисунок 4" descr="ApwyVDXFRW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564904"/>
            <a:ext cx="5580112" cy="41850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gpmsYT0U4Y.jpg"/>
          <p:cNvPicPr>
            <a:picLocks noChangeAspect="1"/>
          </p:cNvPicPr>
          <p:nvPr/>
        </p:nvPicPr>
        <p:blipFill>
          <a:blip r:embed="rId2" cstate="print"/>
          <a:srcRect r="6452"/>
          <a:stretch>
            <a:fillRect/>
          </a:stretch>
        </p:blipFill>
        <p:spPr>
          <a:xfrm>
            <a:off x="179512" y="188640"/>
            <a:ext cx="5220072" cy="4185084"/>
          </a:xfrm>
          <a:prstGeom prst="rect">
            <a:avLst/>
          </a:prstGeom>
        </p:spPr>
      </p:pic>
      <p:pic>
        <p:nvPicPr>
          <p:cNvPr id="3" name="Рисунок 2" descr="9xLQnxHzNH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348880"/>
            <a:ext cx="3165816" cy="42210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229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Волонтерский отряд  МАОУ «Гимназия №53»  "Les cœurs ouverts"  ("Открытые сердца")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отряд </dc:title>
  <dc:creator>Анна</dc:creator>
  <cp:lastModifiedBy>Ирина</cp:lastModifiedBy>
  <cp:revision>24</cp:revision>
  <dcterms:created xsi:type="dcterms:W3CDTF">2022-06-06T11:45:23Z</dcterms:created>
  <dcterms:modified xsi:type="dcterms:W3CDTF">2022-06-18T11:06:53Z</dcterms:modified>
</cp:coreProperties>
</file>