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2" r:id="rId4"/>
    <p:sldId id="274" r:id="rId5"/>
    <p:sldId id="270" r:id="rId6"/>
    <p:sldId id="259" r:id="rId7"/>
    <p:sldId id="269" r:id="rId8"/>
    <p:sldId id="260" r:id="rId9"/>
    <p:sldId id="265" r:id="rId10"/>
    <p:sldId id="261" r:id="rId11"/>
    <p:sldId id="262" r:id="rId12"/>
    <p:sldId id="267" r:id="rId13"/>
    <p:sldId id="264" r:id="rId14"/>
    <p:sldId id="266" r:id="rId15"/>
    <p:sldId id="268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1" b="23530"/>
          <a:stretch/>
        </p:blipFill>
        <p:spPr>
          <a:xfrm>
            <a:off x="1115616" y="2600325"/>
            <a:ext cx="6858000" cy="273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996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Волонтёрская деятельность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Тогучинском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районе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8" y="692696"/>
            <a:ext cx="5882258" cy="588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88271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уборке мемориальных комплексов и памятников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59066" y="2708920"/>
            <a:ext cx="3010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приняли участие 11 Волонтерских отрядов образовательных организаций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Тогучинского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волонтеров почистили от снега мемориальные комплексы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59065" y="5651624"/>
            <a:ext cx="301741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памятных мест и воинских захоронений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15769" y="6282193"/>
            <a:ext cx="40272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Событийное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7" y="468997"/>
            <a:ext cx="3332853" cy="440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93" y="4877629"/>
            <a:ext cx="2419350" cy="1085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4327" y="113437"/>
            <a:ext cx="3167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«Вам любимые»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65" y="1268760"/>
            <a:ext cx="3246143" cy="4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7985" y="48276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ультурно-развлекательное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мероприятие "МОЛОДЕЦКИЕ ИГРЫ"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0975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акции приняли участие 68 волонтеров,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составило 580 женщин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235" y="6130101"/>
            <a:ext cx="40272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Событийное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98605"/>
            <a:ext cx="3960440" cy="447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7509" y="298103"/>
            <a:ext cx="4482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Мероприятия, приуроченные ко Дню Победы в Великой Отечественной войне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9972" y="55761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мероприятиях, посвященных к 9 мая приняли участие 218 волонтеров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Тогучинского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и города Тогучин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436096" y="5733256"/>
            <a:ext cx="301741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Всероссийских и региональных волонтёрских акциях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60" y="926812"/>
            <a:ext cx="3572887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51934" y="490731"/>
            <a:ext cx="30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«Дорога к обелиску»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2" y="773996"/>
            <a:ext cx="3875996" cy="548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696" y="404664"/>
            <a:ext cx="358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«Георгиевская ленточка»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871" y="62037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5 000 Георгиевских ленточек раздали волонтеры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92079" y="5877272"/>
            <a:ext cx="353243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Всероссийских и региональных волонтёрских акциях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777" y="6390288"/>
            <a:ext cx="297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«Посылка солдату»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2" y="995958"/>
            <a:ext cx="4164560" cy="542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80" y="638354"/>
            <a:ext cx="3646737" cy="486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466304" y="265986"/>
            <a:ext cx="306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«Красная Гвоздика»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577" y="1955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125 волонтеров приняли участие в данной акции и собрали 45 посылок для солдат, находящихся в рядах Российской армии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2038" y="53540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данной акции приняли участие 60 жителей и гостей г. Тогучина и 4 волонтера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416824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"54.VOL" - </a:t>
            </a:r>
            <a:r>
              <a:rPr lang="ru-RU" sz="28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образовательный лагерь</a:t>
            </a:r>
            <a:endParaRPr lang="ru-RU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4168"/>
            <a:ext cx="4248472" cy="536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9992" y="149175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Волонтерский образовательный лагерь - это: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образовательная площадка;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возможность задать вектор развития добровольчества;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возможность реализовать себя;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встреча с экспертами в области добровольчества;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новая Команда.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24003" y="46310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2022 году в рамках Волонтёрского образовательного лагеря «54.VOL» участники познакомились с темой социальных прав молодежи 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проанализировали собственную работу на предмет обеспечения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доступа молодежи к этим правам.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416824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Благодарности за волонтёрскую помощь:</a:t>
            </a:r>
            <a:endParaRPr lang="ru-RU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340677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7778"/>
            <a:ext cx="3258970" cy="460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32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769613" cy="357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" t="5003" r="938" b="27700"/>
          <a:stretch/>
        </p:blipFill>
        <p:spPr>
          <a:xfrm>
            <a:off x="2699792" y="3355454"/>
            <a:ext cx="6300192" cy="330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4067944" y="476672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Присоединяйся к волонтерскому движению </a:t>
            </a:r>
          </a:p>
          <a:p>
            <a:pPr algn="ctr"/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Тогучинском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районе</a:t>
            </a:r>
            <a:endParaRPr lang="ru-RU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6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200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КТО ТАКИЕ ВОЛОНТЕРЫ?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822" y="1916832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Волонтер — это человек,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который добровольно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безвозмездно занимается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организованной общественно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полезной деятельностью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наши дни без волонтеров не обходится ни одно крупное спортивное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культурное мероприятие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помогают ухаживать за больными, читают лекции, тушат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пожары, проводят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экскурсии, создают сайты и рисуют плакаты, сдают кровь — и все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безвозмездно,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целью помочь тем, кто нуждается в помощи.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последние годы волонтеры ярко проявили себя на таких мероприятиях, как:</a:t>
            </a:r>
          </a:p>
        </p:txBody>
      </p:sp>
      <p:pic>
        <p:nvPicPr>
          <p:cNvPr id="4" name="image2.png" descr="Картинки по запросу зимние олимпийские игры-2014 в сочи лого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558" y="5452814"/>
            <a:ext cx="1091565" cy="471805"/>
          </a:xfrm>
          <a:prstGeom prst="rect">
            <a:avLst/>
          </a:prstGeom>
        </p:spPr>
      </p:pic>
      <p:pic>
        <p:nvPicPr>
          <p:cNvPr id="6" name="image3.jpeg" descr="Картинки по запросу Чемпионат мира по футболу-2018 в Москве лого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5086449"/>
            <a:ext cx="1280795" cy="867410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131840" y="6147945"/>
            <a:ext cx="2735262" cy="523875"/>
            <a:chOff x="0" y="0"/>
            <a:chExt cx="4306" cy="826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0"/>
              <a:ext cx="4306" cy="826"/>
            </a:xfrm>
            <a:custGeom>
              <a:avLst/>
              <a:gdLst>
                <a:gd name="T0" fmla="*/ 3893 w 4306"/>
                <a:gd name="T1" fmla="*/ 0 h 826"/>
                <a:gd name="T2" fmla="*/ 413 w 4306"/>
                <a:gd name="T3" fmla="*/ 0 h 826"/>
                <a:gd name="T4" fmla="*/ 339 w 4306"/>
                <a:gd name="T5" fmla="*/ 7 h 826"/>
                <a:gd name="T6" fmla="*/ 269 w 4306"/>
                <a:gd name="T7" fmla="*/ 26 h 826"/>
                <a:gd name="T8" fmla="*/ 204 w 4306"/>
                <a:gd name="T9" fmla="*/ 56 h 826"/>
                <a:gd name="T10" fmla="*/ 147 w 4306"/>
                <a:gd name="T11" fmla="*/ 97 h 826"/>
                <a:gd name="T12" fmla="*/ 97 w 4306"/>
                <a:gd name="T13" fmla="*/ 147 h 826"/>
                <a:gd name="T14" fmla="*/ 56 w 4306"/>
                <a:gd name="T15" fmla="*/ 204 h 826"/>
                <a:gd name="T16" fmla="*/ 26 w 4306"/>
                <a:gd name="T17" fmla="*/ 269 h 826"/>
                <a:gd name="T18" fmla="*/ 7 w 4306"/>
                <a:gd name="T19" fmla="*/ 339 h 826"/>
                <a:gd name="T20" fmla="*/ 0 w 4306"/>
                <a:gd name="T21" fmla="*/ 413 h 826"/>
                <a:gd name="T22" fmla="*/ 7 w 4306"/>
                <a:gd name="T23" fmla="*/ 487 h 826"/>
                <a:gd name="T24" fmla="*/ 26 w 4306"/>
                <a:gd name="T25" fmla="*/ 557 h 826"/>
                <a:gd name="T26" fmla="*/ 56 w 4306"/>
                <a:gd name="T27" fmla="*/ 621 h 826"/>
                <a:gd name="T28" fmla="*/ 97 w 4306"/>
                <a:gd name="T29" fmla="*/ 679 h 826"/>
                <a:gd name="T30" fmla="*/ 147 w 4306"/>
                <a:gd name="T31" fmla="*/ 729 h 826"/>
                <a:gd name="T32" fmla="*/ 204 w 4306"/>
                <a:gd name="T33" fmla="*/ 769 h 826"/>
                <a:gd name="T34" fmla="*/ 269 w 4306"/>
                <a:gd name="T35" fmla="*/ 800 h 826"/>
                <a:gd name="T36" fmla="*/ 339 w 4306"/>
                <a:gd name="T37" fmla="*/ 819 h 826"/>
                <a:gd name="T38" fmla="*/ 413 w 4306"/>
                <a:gd name="T39" fmla="*/ 826 h 826"/>
                <a:gd name="T40" fmla="*/ 3893 w 4306"/>
                <a:gd name="T41" fmla="*/ 826 h 826"/>
                <a:gd name="T42" fmla="*/ 3967 w 4306"/>
                <a:gd name="T43" fmla="*/ 819 h 826"/>
                <a:gd name="T44" fmla="*/ 4037 w 4306"/>
                <a:gd name="T45" fmla="*/ 800 h 826"/>
                <a:gd name="T46" fmla="*/ 4101 w 4306"/>
                <a:gd name="T47" fmla="*/ 769 h 826"/>
                <a:gd name="T48" fmla="*/ 4159 w 4306"/>
                <a:gd name="T49" fmla="*/ 729 h 826"/>
                <a:gd name="T50" fmla="*/ 4209 w 4306"/>
                <a:gd name="T51" fmla="*/ 679 h 826"/>
                <a:gd name="T52" fmla="*/ 4249 w 4306"/>
                <a:gd name="T53" fmla="*/ 621 h 826"/>
                <a:gd name="T54" fmla="*/ 4280 w 4306"/>
                <a:gd name="T55" fmla="*/ 557 h 826"/>
                <a:gd name="T56" fmla="*/ 4299 w 4306"/>
                <a:gd name="T57" fmla="*/ 487 h 826"/>
                <a:gd name="T58" fmla="*/ 4306 w 4306"/>
                <a:gd name="T59" fmla="*/ 413 h 826"/>
                <a:gd name="T60" fmla="*/ 4299 w 4306"/>
                <a:gd name="T61" fmla="*/ 339 h 826"/>
                <a:gd name="T62" fmla="*/ 4280 w 4306"/>
                <a:gd name="T63" fmla="*/ 269 h 826"/>
                <a:gd name="T64" fmla="*/ 4249 w 4306"/>
                <a:gd name="T65" fmla="*/ 204 h 826"/>
                <a:gd name="T66" fmla="*/ 4209 w 4306"/>
                <a:gd name="T67" fmla="*/ 147 h 826"/>
                <a:gd name="T68" fmla="*/ 4159 w 4306"/>
                <a:gd name="T69" fmla="*/ 97 h 826"/>
                <a:gd name="T70" fmla="*/ 4101 w 4306"/>
                <a:gd name="T71" fmla="*/ 56 h 826"/>
                <a:gd name="T72" fmla="*/ 4037 w 4306"/>
                <a:gd name="T73" fmla="*/ 26 h 826"/>
                <a:gd name="T74" fmla="*/ 3967 w 4306"/>
                <a:gd name="T75" fmla="*/ 7 h 826"/>
                <a:gd name="T76" fmla="*/ 3893 w 4306"/>
                <a:gd name="T7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06" h="826">
                  <a:moveTo>
                    <a:pt x="3893" y="0"/>
                  </a:moveTo>
                  <a:lnTo>
                    <a:pt x="413" y="0"/>
                  </a:lnTo>
                  <a:lnTo>
                    <a:pt x="339" y="7"/>
                  </a:lnTo>
                  <a:lnTo>
                    <a:pt x="269" y="26"/>
                  </a:lnTo>
                  <a:lnTo>
                    <a:pt x="204" y="56"/>
                  </a:lnTo>
                  <a:lnTo>
                    <a:pt x="147" y="97"/>
                  </a:lnTo>
                  <a:lnTo>
                    <a:pt x="97" y="147"/>
                  </a:lnTo>
                  <a:lnTo>
                    <a:pt x="56" y="204"/>
                  </a:lnTo>
                  <a:lnTo>
                    <a:pt x="26" y="269"/>
                  </a:lnTo>
                  <a:lnTo>
                    <a:pt x="7" y="339"/>
                  </a:lnTo>
                  <a:lnTo>
                    <a:pt x="0" y="413"/>
                  </a:lnTo>
                  <a:lnTo>
                    <a:pt x="7" y="487"/>
                  </a:lnTo>
                  <a:lnTo>
                    <a:pt x="26" y="557"/>
                  </a:lnTo>
                  <a:lnTo>
                    <a:pt x="56" y="621"/>
                  </a:lnTo>
                  <a:lnTo>
                    <a:pt x="97" y="679"/>
                  </a:lnTo>
                  <a:lnTo>
                    <a:pt x="147" y="729"/>
                  </a:lnTo>
                  <a:lnTo>
                    <a:pt x="204" y="769"/>
                  </a:lnTo>
                  <a:lnTo>
                    <a:pt x="269" y="800"/>
                  </a:lnTo>
                  <a:lnTo>
                    <a:pt x="339" y="819"/>
                  </a:lnTo>
                  <a:lnTo>
                    <a:pt x="413" y="826"/>
                  </a:lnTo>
                  <a:lnTo>
                    <a:pt x="3893" y="826"/>
                  </a:lnTo>
                  <a:lnTo>
                    <a:pt x="3967" y="819"/>
                  </a:lnTo>
                  <a:lnTo>
                    <a:pt x="4037" y="800"/>
                  </a:lnTo>
                  <a:lnTo>
                    <a:pt x="4101" y="769"/>
                  </a:lnTo>
                  <a:lnTo>
                    <a:pt x="4159" y="729"/>
                  </a:lnTo>
                  <a:lnTo>
                    <a:pt x="4209" y="679"/>
                  </a:lnTo>
                  <a:lnTo>
                    <a:pt x="4249" y="621"/>
                  </a:lnTo>
                  <a:lnTo>
                    <a:pt x="4280" y="557"/>
                  </a:lnTo>
                  <a:lnTo>
                    <a:pt x="4299" y="487"/>
                  </a:lnTo>
                  <a:lnTo>
                    <a:pt x="4306" y="413"/>
                  </a:lnTo>
                  <a:lnTo>
                    <a:pt x="4299" y="339"/>
                  </a:lnTo>
                  <a:lnTo>
                    <a:pt x="4280" y="269"/>
                  </a:lnTo>
                  <a:lnTo>
                    <a:pt x="4249" y="204"/>
                  </a:lnTo>
                  <a:lnTo>
                    <a:pt x="4209" y="147"/>
                  </a:lnTo>
                  <a:lnTo>
                    <a:pt x="4159" y="97"/>
                  </a:lnTo>
                  <a:lnTo>
                    <a:pt x="4101" y="56"/>
                  </a:lnTo>
                  <a:lnTo>
                    <a:pt x="4037" y="26"/>
                  </a:lnTo>
                  <a:lnTo>
                    <a:pt x="3967" y="7"/>
                  </a:lnTo>
                  <a:lnTo>
                    <a:pt x="3893" y="0"/>
                  </a:lnTo>
                  <a:close/>
                </a:path>
              </a:pathLst>
            </a:custGeom>
            <a:solidFill>
              <a:srgbClr val="2A3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430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573088" lvl="1" indent="0" algn="ctr" defTabSz="914400" rtl="0" eaLnBrk="1" fontAlgn="base" latinLnBrk="0" hangingPunct="1">
                <a:lnSpc>
                  <a:spcPct val="100000"/>
                </a:lnSpc>
                <a:spcBef>
                  <a:spcPts val="10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Чемпионат мира по футболу-2018 в Москве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54149" y="6114829"/>
            <a:ext cx="2733675" cy="523875"/>
            <a:chOff x="0" y="0"/>
            <a:chExt cx="4306" cy="82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0"/>
              <a:ext cx="4306" cy="826"/>
            </a:xfrm>
            <a:custGeom>
              <a:avLst/>
              <a:gdLst>
                <a:gd name="T0" fmla="*/ 3893 w 4306"/>
                <a:gd name="T1" fmla="*/ 0 h 826"/>
                <a:gd name="T2" fmla="*/ 413 w 4306"/>
                <a:gd name="T3" fmla="*/ 0 h 826"/>
                <a:gd name="T4" fmla="*/ 339 w 4306"/>
                <a:gd name="T5" fmla="*/ 7 h 826"/>
                <a:gd name="T6" fmla="*/ 269 w 4306"/>
                <a:gd name="T7" fmla="*/ 26 h 826"/>
                <a:gd name="T8" fmla="*/ 204 w 4306"/>
                <a:gd name="T9" fmla="*/ 56 h 826"/>
                <a:gd name="T10" fmla="*/ 147 w 4306"/>
                <a:gd name="T11" fmla="*/ 97 h 826"/>
                <a:gd name="T12" fmla="*/ 97 w 4306"/>
                <a:gd name="T13" fmla="*/ 147 h 826"/>
                <a:gd name="T14" fmla="*/ 56 w 4306"/>
                <a:gd name="T15" fmla="*/ 204 h 826"/>
                <a:gd name="T16" fmla="*/ 26 w 4306"/>
                <a:gd name="T17" fmla="*/ 269 h 826"/>
                <a:gd name="T18" fmla="*/ 7 w 4306"/>
                <a:gd name="T19" fmla="*/ 339 h 826"/>
                <a:gd name="T20" fmla="*/ 0 w 4306"/>
                <a:gd name="T21" fmla="*/ 413 h 826"/>
                <a:gd name="T22" fmla="*/ 7 w 4306"/>
                <a:gd name="T23" fmla="*/ 487 h 826"/>
                <a:gd name="T24" fmla="*/ 26 w 4306"/>
                <a:gd name="T25" fmla="*/ 557 h 826"/>
                <a:gd name="T26" fmla="*/ 56 w 4306"/>
                <a:gd name="T27" fmla="*/ 621 h 826"/>
                <a:gd name="T28" fmla="*/ 97 w 4306"/>
                <a:gd name="T29" fmla="*/ 679 h 826"/>
                <a:gd name="T30" fmla="*/ 147 w 4306"/>
                <a:gd name="T31" fmla="*/ 729 h 826"/>
                <a:gd name="T32" fmla="*/ 204 w 4306"/>
                <a:gd name="T33" fmla="*/ 769 h 826"/>
                <a:gd name="T34" fmla="*/ 269 w 4306"/>
                <a:gd name="T35" fmla="*/ 800 h 826"/>
                <a:gd name="T36" fmla="*/ 339 w 4306"/>
                <a:gd name="T37" fmla="*/ 819 h 826"/>
                <a:gd name="T38" fmla="*/ 413 w 4306"/>
                <a:gd name="T39" fmla="*/ 826 h 826"/>
                <a:gd name="T40" fmla="*/ 3893 w 4306"/>
                <a:gd name="T41" fmla="*/ 826 h 826"/>
                <a:gd name="T42" fmla="*/ 3967 w 4306"/>
                <a:gd name="T43" fmla="*/ 819 h 826"/>
                <a:gd name="T44" fmla="*/ 4037 w 4306"/>
                <a:gd name="T45" fmla="*/ 800 h 826"/>
                <a:gd name="T46" fmla="*/ 4101 w 4306"/>
                <a:gd name="T47" fmla="*/ 769 h 826"/>
                <a:gd name="T48" fmla="*/ 4159 w 4306"/>
                <a:gd name="T49" fmla="*/ 729 h 826"/>
                <a:gd name="T50" fmla="*/ 4209 w 4306"/>
                <a:gd name="T51" fmla="*/ 679 h 826"/>
                <a:gd name="T52" fmla="*/ 4249 w 4306"/>
                <a:gd name="T53" fmla="*/ 621 h 826"/>
                <a:gd name="T54" fmla="*/ 4280 w 4306"/>
                <a:gd name="T55" fmla="*/ 557 h 826"/>
                <a:gd name="T56" fmla="*/ 4299 w 4306"/>
                <a:gd name="T57" fmla="*/ 487 h 826"/>
                <a:gd name="T58" fmla="*/ 4306 w 4306"/>
                <a:gd name="T59" fmla="*/ 413 h 826"/>
                <a:gd name="T60" fmla="*/ 4299 w 4306"/>
                <a:gd name="T61" fmla="*/ 339 h 826"/>
                <a:gd name="T62" fmla="*/ 4280 w 4306"/>
                <a:gd name="T63" fmla="*/ 269 h 826"/>
                <a:gd name="T64" fmla="*/ 4249 w 4306"/>
                <a:gd name="T65" fmla="*/ 204 h 826"/>
                <a:gd name="T66" fmla="*/ 4209 w 4306"/>
                <a:gd name="T67" fmla="*/ 147 h 826"/>
                <a:gd name="T68" fmla="*/ 4159 w 4306"/>
                <a:gd name="T69" fmla="*/ 97 h 826"/>
                <a:gd name="T70" fmla="*/ 4101 w 4306"/>
                <a:gd name="T71" fmla="*/ 56 h 826"/>
                <a:gd name="T72" fmla="*/ 4037 w 4306"/>
                <a:gd name="T73" fmla="*/ 26 h 826"/>
                <a:gd name="T74" fmla="*/ 3967 w 4306"/>
                <a:gd name="T75" fmla="*/ 7 h 826"/>
                <a:gd name="T76" fmla="*/ 3893 w 4306"/>
                <a:gd name="T7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06" h="826">
                  <a:moveTo>
                    <a:pt x="3893" y="0"/>
                  </a:moveTo>
                  <a:lnTo>
                    <a:pt x="413" y="0"/>
                  </a:lnTo>
                  <a:lnTo>
                    <a:pt x="339" y="7"/>
                  </a:lnTo>
                  <a:lnTo>
                    <a:pt x="269" y="26"/>
                  </a:lnTo>
                  <a:lnTo>
                    <a:pt x="204" y="56"/>
                  </a:lnTo>
                  <a:lnTo>
                    <a:pt x="147" y="97"/>
                  </a:lnTo>
                  <a:lnTo>
                    <a:pt x="97" y="147"/>
                  </a:lnTo>
                  <a:lnTo>
                    <a:pt x="56" y="204"/>
                  </a:lnTo>
                  <a:lnTo>
                    <a:pt x="26" y="269"/>
                  </a:lnTo>
                  <a:lnTo>
                    <a:pt x="7" y="339"/>
                  </a:lnTo>
                  <a:lnTo>
                    <a:pt x="0" y="413"/>
                  </a:lnTo>
                  <a:lnTo>
                    <a:pt x="7" y="487"/>
                  </a:lnTo>
                  <a:lnTo>
                    <a:pt x="26" y="557"/>
                  </a:lnTo>
                  <a:lnTo>
                    <a:pt x="56" y="621"/>
                  </a:lnTo>
                  <a:lnTo>
                    <a:pt x="97" y="679"/>
                  </a:lnTo>
                  <a:lnTo>
                    <a:pt x="147" y="729"/>
                  </a:lnTo>
                  <a:lnTo>
                    <a:pt x="204" y="769"/>
                  </a:lnTo>
                  <a:lnTo>
                    <a:pt x="269" y="800"/>
                  </a:lnTo>
                  <a:lnTo>
                    <a:pt x="339" y="819"/>
                  </a:lnTo>
                  <a:lnTo>
                    <a:pt x="413" y="826"/>
                  </a:lnTo>
                  <a:lnTo>
                    <a:pt x="3893" y="826"/>
                  </a:lnTo>
                  <a:lnTo>
                    <a:pt x="3967" y="819"/>
                  </a:lnTo>
                  <a:lnTo>
                    <a:pt x="4037" y="800"/>
                  </a:lnTo>
                  <a:lnTo>
                    <a:pt x="4101" y="769"/>
                  </a:lnTo>
                  <a:lnTo>
                    <a:pt x="4159" y="729"/>
                  </a:lnTo>
                  <a:lnTo>
                    <a:pt x="4209" y="679"/>
                  </a:lnTo>
                  <a:lnTo>
                    <a:pt x="4249" y="621"/>
                  </a:lnTo>
                  <a:lnTo>
                    <a:pt x="4280" y="557"/>
                  </a:lnTo>
                  <a:lnTo>
                    <a:pt x="4299" y="487"/>
                  </a:lnTo>
                  <a:lnTo>
                    <a:pt x="4306" y="413"/>
                  </a:lnTo>
                  <a:lnTo>
                    <a:pt x="4299" y="339"/>
                  </a:lnTo>
                  <a:lnTo>
                    <a:pt x="4280" y="269"/>
                  </a:lnTo>
                  <a:lnTo>
                    <a:pt x="4249" y="204"/>
                  </a:lnTo>
                  <a:lnTo>
                    <a:pt x="4209" y="147"/>
                  </a:lnTo>
                  <a:lnTo>
                    <a:pt x="4159" y="97"/>
                  </a:lnTo>
                  <a:lnTo>
                    <a:pt x="4101" y="56"/>
                  </a:lnTo>
                  <a:lnTo>
                    <a:pt x="4037" y="26"/>
                  </a:lnTo>
                  <a:lnTo>
                    <a:pt x="3967" y="7"/>
                  </a:lnTo>
                  <a:lnTo>
                    <a:pt x="3893" y="0"/>
                  </a:lnTo>
                  <a:close/>
                </a:path>
              </a:pathLst>
            </a:custGeom>
            <a:solidFill>
              <a:srgbClr val="2A3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430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387350" lvl="1" indent="0" algn="ctr" defTabSz="914400" rtl="0" eaLnBrk="1" fontAlgn="base" latinLnBrk="0" hangingPunct="1">
                <a:lnSpc>
                  <a:spcPct val="100000"/>
                </a:lnSpc>
                <a:spcBef>
                  <a:spcPts val="10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Зимние Олимпийские игры-2014 в Сочи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image4.jpeg" descr="Картинки по запросу 29-я Всемирная зимняя Универсиада в Красноярске лого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5652" y="5438943"/>
            <a:ext cx="1860550" cy="470535"/>
          </a:xfrm>
          <a:prstGeom prst="rect">
            <a:avLst/>
          </a:prstGeom>
        </p:spPr>
      </p:pic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5948759" y="6147945"/>
            <a:ext cx="2954337" cy="525462"/>
            <a:chOff x="0" y="0"/>
            <a:chExt cx="4652" cy="826"/>
          </a:xfrm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0" y="0"/>
              <a:ext cx="4652" cy="826"/>
            </a:xfrm>
            <a:custGeom>
              <a:avLst/>
              <a:gdLst>
                <a:gd name="T0" fmla="*/ 4238 w 4652"/>
                <a:gd name="T1" fmla="*/ 0 h 826"/>
                <a:gd name="T2" fmla="*/ 413 w 4652"/>
                <a:gd name="T3" fmla="*/ 0 h 826"/>
                <a:gd name="T4" fmla="*/ 339 w 4652"/>
                <a:gd name="T5" fmla="*/ 7 h 826"/>
                <a:gd name="T6" fmla="*/ 269 w 4652"/>
                <a:gd name="T7" fmla="*/ 26 h 826"/>
                <a:gd name="T8" fmla="*/ 204 w 4652"/>
                <a:gd name="T9" fmla="*/ 56 h 826"/>
                <a:gd name="T10" fmla="*/ 147 w 4652"/>
                <a:gd name="T11" fmla="*/ 97 h 826"/>
                <a:gd name="T12" fmla="*/ 97 w 4652"/>
                <a:gd name="T13" fmla="*/ 147 h 826"/>
                <a:gd name="T14" fmla="*/ 56 w 4652"/>
                <a:gd name="T15" fmla="*/ 204 h 826"/>
                <a:gd name="T16" fmla="*/ 26 w 4652"/>
                <a:gd name="T17" fmla="*/ 269 h 826"/>
                <a:gd name="T18" fmla="*/ 7 w 4652"/>
                <a:gd name="T19" fmla="*/ 339 h 826"/>
                <a:gd name="T20" fmla="*/ 0 w 4652"/>
                <a:gd name="T21" fmla="*/ 413 h 826"/>
                <a:gd name="T22" fmla="*/ 7 w 4652"/>
                <a:gd name="T23" fmla="*/ 487 h 826"/>
                <a:gd name="T24" fmla="*/ 26 w 4652"/>
                <a:gd name="T25" fmla="*/ 557 h 826"/>
                <a:gd name="T26" fmla="*/ 56 w 4652"/>
                <a:gd name="T27" fmla="*/ 621 h 826"/>
                <a:gd name="T28" fmla="*/ 97 w 4652"/>
                <a:gd name="T29" fmla="*/ 679 h 826"/>
                <a:gd name="T30" fmla="*/ 147 w 4652"/>
                <a:gd name="T31" fmla="*/ 729 h 826"/>
                <a:gd name="T32" fmla="*/ 204 w 4652"/>
                <a:gd name="T33" fmla="*/ 769 h 826"/>
                <a:gd name="T34" fmla="*/ 269 w 4652"/>
                <a:gd name="T35" fmla="*/ 800 h 826"/>
                <a:gd name="T36" fmla="*/ 339 w 4652"/>
                <a:gd name="T37" fmla="*/ 819 h 826"/>
                <a:gd name="T38" fmla="*/ 413 w 4652"/>
                <a:gd name="T39" fmla="*/ 826 h 826"/>
                <a:gd name="T40" fmla="*/ 4238 w 4652"/>
                <a:gd name="T41" fmla="*/ 826 h 826"/>
                <a:gd name="T42" fmla="*/ 4313 w 4652"/>
                <a:gd name="T43" fmla="*/ 819 h 826"/>
                <a:gd name="T44" fmla="*/ 4382 w 4652"/>
                <a:gd name="T45" fmla="*/ 800 h 826"/>
                <a:gd name="T46" fmla="*/ 4447 w 4652"/>
                <a:gd name="T47" fmla="*/ 769 h 826"/>
                <a:gd name="T48" fmla="*/ 4504 w 4652"/>
                <a:gd name="T49" fmla="*/ 729 h 826"/>
                <a:gd name="T50" fmla="*/ 4554 w 4652"/>
                <a:gd name="T51" fmla="*/ 679 h 826"/>
                <a:gd name="T52" fmla="*/ 4595 w 4652"/>
                <a:gd name="T53" fmla="*/ 621 h 826"/>
                <a:gd name="T54" fmla="*/ 4625 w 4652"/>
                <a:gd name="T55" fmla="*/ 557 h 826"/>
                <a:gd name="T56" fmla="*/ 4645 w 4652"/>
                <a:gd name="T57" fmla="*/ 487 h 826"/>
                <a:gd name="T58" fmla="*/ 4651 w 4652"/>
                <a:gd name="T59" fmla="*/ 413 h 826"/>
                <a:gd name="T60" fmla="*/ 4645 w 4652"/>
                <a:gd name="T61" fmla="*/ 339 h 826"/>
                <a:gd name="T62" fmla="*/ 4625 w 4652"/>
                <a:gd name="T63" fmla="*/ 269 h 826"/>
                <a:gd name="T64" fmla="*/ 4595 w 4652"/>
                <a:gd name="T65" fmla="*/ 204 h 826"/>
                <a:gd name="T66" fmla="*/ 4554 w 4652"/>
                <a:gd name="T67" fmla="*/ 147 h 826"/>
                <a:gd name="T68" fmla="*/ 4504 w 4652"/>
                <a:gd name="T69" fmla="*/ 97 h 826"/>
                <a:gd name="T70" fmla="*/ 4447 w 4652"/>
                <a:gd name="T71" fmla="*/ 56 h 826"/>
                <a:gd name="T72" fmla="*/ 4382 w 4652"/>
                <a:gd name="T73" fmla="*/ 26 h 826"/>
                <a:gd name="T74" fmla="*/ 4313 w 4652"/>
                <a:gd name="T75" fmla="*/ 7 h 826"/>
                <a:gd name="T76" fmla="*/ 4238 w 4652"/>
                <a:gd name="T77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52" h="826">
                  <a:moveTo>
                    <a:pt x="4238" y="0"/>
                  </a:moveTo>
                  <a:lnTo>
                    <a:pt x="413" y="0"/>
                  </a:lnTo>
                  <a:lnTo>
                    <a:pt x="339" y="7"/>
                  </a:lnTo>
                  <a:lnTo>
                    <a:pt x="269" y="26"/>
                  </a:lnTo>
                  <a:lnTo>
                    <a:pt x="204" y="56"/>
                  </a:lnTo>
                  <a:lnTo>
                    <a:pt x="147" y="97"/>
                  </a:lnTo>
                  <a:lnTo>
                    <a:pt x="97" y="147"/>
                  </a:lnTo>
                  <a:lnTo>
                    <a:pt x="56" y="204"/>
                  </a:lnTo>
                  <a:lnTo>
                    <a:pt x="26" y="269"/>
                  </a:lnTo>
                  <a:lnTo>
                    <a:pt x="7" y="339"/>
                  </a:lnTo>
                  <a:lnTo>
                    <a:pt x="0" y="413"/>
                  </a:lnTo>
                  <a:lnTo>
                    <a:pt x="7" y="487"/>
                  </a:lnTo>
                  <a:lnTo>
                    <a:pt x="26" y="557"/>
                  </a:lnTo>
                  <a:lnTo>
                    <a:pt x="56" y="621"/>
                  </a:lnTo>
                  <a:lnTo>
                    <a:pt x="97" y="679"/>
                  </a:lnTo>
                  <a:lnTo>
                    <a:pt x="147" y="729"/>
                  </a:lnTo>
                  <a:lnTo>
                    <a:pt x="204" y="769"/>
                  </a:lnTo>
                  <a:lnTo>
                    <a:pt x="269" y="800"/>
                  </a:lnTo>
                  <a:lnTo>
                    <a:pt x="339" y="819"/>
                  </a:lnTo>
                  <a:lnTo>
                    <a:pt x="413" y="826"/>
                  </a:lnTo>
                  <a:lnTo>
                    <a:pt x="4238" y="826"/>
                  </a:lnTo>
                  <a:lnTo>
                    <a:pt x="4313" y="819"/>
                  </a:lnTo>
                  <a:lnTo>
                    <a:pt x="4382" y="800"/>
                  </a:lnTo>
                  <a:lnTo>
                    <a:pt x="4447" y="769"/>
                  </a:lnTo>
                  <a:lnTo>
                    <a:pt x="4504" y="729"/>
                  </a:lnTo>
                  <a:lnTo>
                    <a:pt x="4554" y="679"/>
                  </a:lnTo>
                  <a:lnTo>
                    <a:pt x="4595" y="621"/>
                  </a:lnTo>
                  <a:lnTo>
                    <a:pt x="4625" y="557"/>
                  </a:lnTo>
                  <a:lnTo>
                    <a:pt x="4645" y="487"/>
                  </a:lnTo>
                  <a:lnTo>
                    <a:pt x="4651" y="413"/>
                  </a:lnTo>
                  <a:lnTo>
                    <a:pt x="4645" y="339"/>
                  </a:lnTo>
                  <a:lnTo>
                    <a:pt x="4625" y="269"/>
                  </a:lnTo>
                  <a:lnTo>
                    <a:pt x="4595" y="204"/>
                  </a:lnTo>
                  <a:lnTo>
                    <a:pt x="4554" y="147"/>
                  </a:lnTo>
                  <a:lnTo>
                    <a:pt x="4504" y="97"/>
                  </a:lnTo>
                  <a:lnTo>
                    <a:pt x="4447" y="56"/>
                  </a:lnTo>
                  <a:lnTo>
                    <a:pt x="4382" y="26"/>
                  </a:lnTo>
                  <a:lnTo>
                    <a:pt x="4313" y="7"/>
                  </a:lnTo>
                  <a:lnTo>
                    <a:pt x="4238" y="0"/>
                  </a:lnTo>
                  <a:close/>
                </a:path>
              </a:pathLst>
            </a:custGeom>
            <a:solidFill>
              <a:srgbClr val="2A3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465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273050" lvl="1" indent="0" algn="ctr" defTabSz="914400" rtl="0" eaLnBrk="1" fontAlgn="base" latinLnBrk="0" hangingPunct="1">
                <a:lnSpc>
                  <a:spcPct val="100000"/>
                </a:lnSpc>
                <a:spcBef>
                  <a:spcPts val="10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29-я Всемирная зимняя Универсиада в Красноярске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9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Волонтеры тратят время и силы, и при этом не получают финансовой компенсации. Зачем им это?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опросам, в большинстве случаев волонтер хочет помочь людям или природе.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эта мотивация не единственная. Волонтеры называют также вот какие причины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солидарности	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самореализации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новые знакомства, расширение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кругозора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приобретение новых навыков, карьерный рост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данным ВЦИОМ, 48% опрошенных занимаются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волонтёрством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досуга и получения нового опыта, 47% — с целью профессионального развития и развития карьеры. Для 26% мотивацией выступает возможность решить общие проблемы, для 26% — потребность в общении и солидаризации, для 17% — желание реализовать свои убеждения и ценности.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Мотивация волонтёров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9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1783"/>
            <a:ext cx="8451391" cy="4353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548680"/>
            <a:ext cx="655272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регистрируются и могут проходить обучение на платформе </a:t>
            </a:r>
            <a:r>
              <a:rPr lang="en-US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Dobro.ru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7010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Тогучинском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в настоящее время существует Волонтерский корпус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Тогучинского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«Волонтеры Победы», который реализует свою деятельность на основании соглашения с Волонтерским корпусом Новосибирской области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4919583" cy="23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волонтерского корпуса </a:t>
            </a: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Тогучинского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«Волонтеры Победы»: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4392488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Волонтерский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корпус «Волонтеры Победы» Тогучин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Березиковская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«Единство»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Борцовская средняя школа «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Добротворцы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Владимировская  средняя школа «Добрые сердца»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Волонтерское объединение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Горный «Маяк Надежды»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Дергоусовская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«Бригантина»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Киикская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«ОРИОН»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Ключевская  средняя школа «Планета Добра»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Коуракская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"Успех«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Кудринская  средняя школа «Доброволец»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Лебедевская  средняя школа «Я-волонтер»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Лекарственновская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школа «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Лекарственновская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Мирновская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«Тимуровцы»</a:t>
            </a:r>
          </a:p>
          <a:p>
            <a:endParaRPr lang="ru-RU" sz="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492896"/>
            <a:ext cx="4247455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Пойменная  средняя школа «Твори добро»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Степногутовская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«Доброе сердце»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Сурковская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«Горячие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Тогучинская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«Первые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Тогучинская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- юный волонтер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Тогучинская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Тогучинская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«Милосердие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Тогучинская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школа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№5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Никитинцы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Шахтинская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«Горячие Сердца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Янченковская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средняя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«Земляне»</a:t>
            </a:r>
          </a:p>
        </p:txBody>
      </p:sp>
    </p:spTree>
    <p:extLst>
      <p:ext uri="{BB962C8B-B14F-4D97-AF65-F5344CB8AC3E}">
        <p14:creationId xmlns:p14="http://schemas.microsoft.com/office/powerpoint/2010/main" val="40505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Адресная помощь пожилым людям,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ветеранам ВОВ (социальное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Благоустройство памятных мест и воинских захоронений;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Событийное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волонтёрское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сопровождение массовых спортивных, культурных районных мероприятий);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Инклюзивное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 помощь детям с ОВЗ);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Участие во Всероссийских и региональных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волонтёрских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Волонтёрского 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корпуса </a:t>
            </a: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Тогучинского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"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Волонтёры 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Победы":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9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чий стол кв\Акция Теплый Дом2021\Отчет по ак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0" y="208831"/>
            <a:ext cx="5040560" cy="5164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329" y="5949280"/>
            <a:ext cx="40272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Адресная помощь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пожилым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0691" y="216868"/>
            <a:ext cx="2690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Акция «Тёплый дом»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1389" y="603762"/>
            <a:ext cx="35645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акции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приняли участие Волонтерские отряды образовательных организаций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Тогучинского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Помощь была оказана 34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благополучателям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87 волонтеров помогли подготовиться к зимнему периоду: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подготовили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сложили дрова;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прибрали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участок;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произвели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посильную помощь по дому.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также в школах есть традиция поздравлять пенсионеров села с Днём Пожилого человека. Волонтёры поздравили всех и разнесли открытки в каждый дом, где проживают пенсионеры.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329" y="5949280"/>
            <a:ext cx="40272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Адресная помощь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пожилым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32656"/>
            <a:ext cx="3709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помощь ветеранам»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47649"/>
            <a:ext cx="3775044" cy="533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378904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проходит до августа 2022г., на данный момент в ней приняло участие 30 волонтеров, помощь оказана 16 пожилым людям(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Ветеранам боевых действий)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1051"/>
            <a:ext cx="3075806" cy="339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5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890</TotalTime>
  <Words>672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Волонтёрская деятельность  в Тогучинском районе</vt:lpstr>
      <vt:lpstr>КТО ТАКИЕ ВОЛОНТЕРЫ?</vt:lpstr>
      <vt:lpstr>Мотивация волонтёров</vt:lpstr>
      <vt:lpstr>Презентация PowerPoint</vt:lpstr>
      <vt:lpstr>В Тогучинском районе в настоящее время существует Волонтерский корпус Тогучинского района «Волонтеры Победы», который реализует свою деятельность на основании соглашения с Волонтерским корпусом Новосибирской области.</vt:lpstr>
      <vt:lpstr>Состав волонтерского корпуса Тогучинского района «Волонтеры Победы»:</vt:lpstr>
      <vt:lpstr>Основные направления  Волонтёрского корпуса Тогучинского района "Волонтёры Победы":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Волонтёрская деятельность  в Тогучинском районе</dc:title>
  <dc:creator>User</dc:creator>
  <cp:lastModifiedBy>User</cp:lastModifiedBy>
  <cp:revision>30</cp:revision>
  <dcterms:created xsi:type="dcterms:W3CDTF">2022-05-17T01:31:45Z</dcterms:created>
  <dcterms:modified xsi:type="dcterms:W3CDTF">2022-05-19T09:11:49Z</dcterms:modified>
</cp:coreProperties>
</file>