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8"/>
  </p:notesMasterIdLst>
  <p:sldIdLst>
    <p:sldId id="256" r:id="rId2"/>
    <p:sldId id="298" r:id="rId3"/>
    <p:sldId id="258" r:id="rId4"/>
    <p:sldId id="259" r:id="rId5"/>
    <p:sldId id="263" r:id="rId6"/>
    <p:sldId id="295" r:id="rId7"/>
    <p:sldId id="285" r:id="rId8"/>
    <p:sldId id="301" r:id="rId9"/>
    <p:sldId id="296" r:id="rId10"/>
    <p:sldId id="313" r:id="rId11"/>
    <p:sldId id="287" r:id="rId12"/>
    <p:sldId id="311" r:id="rId13"/>
    <p:sldId id="299" r:id="rId14"/>
    <p:sldId id="300" r:id="rId15"/>
    <p:sldId id="303" r:id="rId16"/>
    <p:sldId id="312" r:id="rId17"/>
    <p:sldId id="309" r:id="rId18"/>
    <p:sldId id="314" r:id="rId19"/>
    <p:sldId id="315" r:id="rId20"/>
    <p:sldId id="292" r:id="rId21"/>
    <p:sldId id="305" r:id="rId22"/>
    <p:sldId id="306" r:id="rId23"/>
    <p:sldId id="316" r:id="rId24"/>
    <p:sldId id="307" r:id="rId25"/>
    <p:sldId id="293" r:id="rId26"/>
    <p:sldId id="297" r:id="rId27"/>
  </p:sldIdLst>
  <p:sldSz cx="9144000" cy="5143500" type="screen16x9"/>
  <p:notesSz cx="6858000" cy="9144000"/>
  <p:embeddedFontLst>
    <p:embeddedFont>
      <p:font typeface="Hind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E437"/>
    <a:srgbClr val="F109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54512-B579-48F1-AF90-4D8B663B1E0D}">
  <a:tblStyle styleId="{98B54512-B579-48F1-AF90-4D8B663B1E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50" autoAdjust="0"/>
    <p:restoredTop sz="86447" autoAdjust="0"/>
  </p:normalViewPr>
  <p:slideViewPr>
    <p:cSldViewPr>
      <p:cViewPr varScale="1">
        <p:scale>
          <a:sx n="98" d="100"/>
          <a:sy n="98" d="100"/>
        </p:scale>
        <p:origin x="24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 данным Всемирного сообщества защиты </a:t>
            </a:r>
            <a:endParaRPr lang="ru-RU" dirty="0" smtClean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животных (</a:t>
            </a:r>
            <a:r>
              <a:rPr lang="en-US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WSPA) </a:t>
            </a: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 500 млн. живущих</a:t>
            </a:r>
            <a:endParaRPr lang="ru-RU" dirty="0" smtClean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800" b="1" i="0" dirty="0" smtClean="0">
                <a:solidFill>
                  <a:schemeClr val="bg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в мире 75 % являются бездомными</a:t>
            </a:r>
            <a:endParaRPr lang="ru-RU" dirty="0">
              <a:solidFill>
                <a:schemeClr val="bg1">
                  <a:lumMod val="95000"/>
                </a:schemeClr>
              </a:solidFill>
              <a:effectLst/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60 % вещей, пожертвованных в лавку, не пригодны для использования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0.75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1826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509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88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55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48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20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04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7E5F4F-93F3-4336-8E02-1B60BFF959A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7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28150" y="1991825"/>
            <a:ext cx="4487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647900" y="1659550"/>
            <a:ext cx="3848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647975" y="2763850"/>
            <a:ext cx="3848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225675" y="2161800"/>
            <a:ext cx="46926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›"/>
              <a:defRPr b="1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›"/>
              <a:defRPr b="1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»"/>
              <a:defRPr b="1" i="1"/>
            </a:lvl9pPr>
          </a:lstStyle>
          <a:p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37" name="Google Shape;37;p4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" name="Google Shape;42;p4"/>
          <p:cNvSpPr/>
          <p:nvPr/>
        </p:nvSpPr>
        <p:spPr>
          <a:xfrm rot="5400000" flipH="1">
            <a:off x="-479615" y="1845054"/>
            <a:ext cx="2455200" cy="14958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 rot="5400000">
            <a:off x="-262152" y="1526813"/>
            <a:ext cx="1340700" cy="8163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 rot="-5400000" flipH="1">
            <a:off x="-358985" y="3663619"/>
            <a:ext cx="1838515" cy="1120555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 rot="-5400000">
            <a:off x="-199052" y="1206482"/>
            <a:ext cx="1018800" cy="6207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rot="-5400000" flipH="1">
            <a:off x="472234" y="3024661"/>
            <a:ext cx="1272000" cy="7752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1067100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224149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grpSp>
        <p:nvGrpSpPr>
          <p:cNvPr id="68" name="Google Shape;68;p6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69" name="Google Shape;69;p6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75" name="Google Shape;75;p6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mall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0"/>
          <p:cNvGrpSpPr/>
          <p:nvPr/>
        </p:nvGrpSpPr>
        <p:grpSpPr>
          <a:xfrm>
            <a:off x="7934863" y="4"/>
            <a:ext cx="1209179" cy="2774603"/>
            <a:chOff x="7395202" y="-6"/>
            <a:chExt cx="1748884" cy="4013021"/>
          </a:xfrm>
        </p:grpSpPr>
        <p:sp>
          <p:nvSpPr>
            <p:cNvPr id="131" name="Google Shape;131;p10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-1" y="2232486"/>
            <a:ext cx="874634" cy="2911268"/>
            <a:chOff x="3" y="2750304"/>
            <a:chExt cx="722480" cy="2404814"/>
          </a:xfrm>
        </p:grpSpPr>
        <p:sp>
          <p:nvSpPr>
            <p:cNvPr id="137" name="Google Shape;137;p10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0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 gradient">
  <p:cSld name="BLANK_2">
    <p:bg>
      <p:bgPr>
        <a:gradFill>
          <a:gsLst>
            <a:gs pos="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/>
          <p:nvPr/>
        </p:nvSpPr>
        <p:spPr>
          <a:xfrm rot="5400000" flipH="1">
            <a:off x="7987921" y="280747"/>
            <a:ext cx="1436798" cy="875312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5400000" flipH="1">
            <a:off x="7711954" y="1152043"/>
            <a:ext cx="1779871" cy="1084184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400000">
            <a:off x="8367254" y="1879297"/>
            <a:ext cx="965333" cy="588243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 rot="-5400000">
            <a:off x="7784794" y="375252"/>
            <a:ext cx="768076" cy="46794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 rot="-5400000" flipH="1">
            <a:off x="8520892" y="2338195"/>
            <a:ext cx="542403" cy="33042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 rot="5400000" flipH="1">
            <a:off x="-280461" y="2947980"/>
            <a:ext cx="1435651" cy="87453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>
            <a:off x="-191408" y="2612028"/>
            <a:ext cx="979133" cy="595978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 rot="-5400000" flipH="1">
            <a:off x="-209916" y="4278659"/>
            <a:ext cx="1075013" cy="65517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-5400000">
            <a:off x="-145454" y="2377940"/>
            <a:ext cx="744156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-5400000" flipH="1">
            <a:off x="276080" y="3815951"/>
            <a:ext cx="743793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urple gradient">
  <p:cSld name="BLANK_2_1">
    <p:bg>
      <p:bgPr>
        <a:gradFill>
          <a:gsLst>
            <a:gs pos="0">
              <a:srgbClr val="CC3399"/>
            </a:gs>
            <a:gs pos="100000">
              <a:srgbClr val="6699FF"/>
            </a:gs>
          </a:gsLst>
          <a:lin ang="5400700" scaled="0"/>
        </a:gra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/>
          <p:nvPr/>
        </p:nvSpPr>
        <p:spPr>
          <a:xfrm rot="5400000" flipH="1">
            <a:off x="7987926" y="280753"/>
            <a:ext cx="1436700" cy="8754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5400000" flipH="1">
            <a:off x="7711932" y="1152020"/>
            <a:ext cx="1779900" cy="1084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400000">
            <a:off x="8367248" y="1879235"/>
            <a:ext cx="965400" cy="588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 rot="-5400000">
            <a:off x="7784863" y="375260"/>
            <a:ext cx="768000" cy="4680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 rot="-5400000" flipH="1">
            <a:off x="8520834" y="2338254"/>
            <a:ext cx="542400" cy="3303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 rot="5400000" flipH="1">
            <a:off x="-280517" y="2947924"/>
            <a:ext cx="1435800" cy="8745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 rot="5400000">
            <a:off x="-191502" y="2612001"/>
            <a:ext cx="979200" cy="59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 rot="-5400000" flipH="1">
            <a:off x="-209848" y="4278591"/>
            <a:ext cx="1074900" cy="655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-5400000">
            <a:off x="-145501" y="2377842"/>
            <a:ext cx="7443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-5400000" flipH="1">
            <a:off x="276152" y="3815879"/>
            <a:ext cx="7437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2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range gradient">
  <p:cSld name="BLANK_2_1_1">
    <p:bg>
      <p:bgPr>
        <a:gradFill>
          <a:gsLst>
            <a:gs pos="0">
              <a:srgbClr val="FF0066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/>
          <p:nvPr/>
        </p:nvSpPr>
        <p:spPr>
          <a:xfrm rot="5400000" flipH="1">
            <a:off x="7987926" y="280753"/>
            <a:ext cx="1436700" cy="8754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3"/>
          <p:cNvSpPr/>
          <p:nvPr/>
        </p:nvSpPr>
        <p:spPr>
          <a:xfrm rot="5400000" flipH="1">
            <a:off x="7711932" y="1152020"/>
            <a:ext cx="1779900" cy="1084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3"/>
          <p:cNvSpPr/>
          <p:nvPr/>
        </p:nvSpPr>
        <p:spPr>
          <a:xfrm rot="-5400000">
            <a:off x="8367248" y="1879235"/>
            <a:ext cx="965400" cy="588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/>
          <p:nvPr/>
        </p:nvSpPr>
        <p:spPr>
          <a:xfrm rot="-5400000">
            <a:off x="7784863" y="375260"/>
            <a:ext cx="768000" cy="4680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3"/>
          <p:cNvSpPr/>
          <p:nvPr/>
        </p:nvSpPr>
        <p:spPr>
          <a:xfrm rot="-5400000" flipH="1">
            <a:off x="8520834" y="2338254"/>
            <a:ext cx="542400" cy="3303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 rot="5400000" flipH="1">
            <a:off x="-280517" y="2947924"/>
            <a:ext cx="1435800" cy="8745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-191502" y="2612001"/>
            <a:ext cx="979200" cy="59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/>
          <p:nvPr/>
        </p:nvSpPr>
        <p:spPr>
          <a:xfrm rot="-5400000" flipH="1">
            <a:off x="-209848" y="4278591"/>
            <a:ext cx="1074900" cy="655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-5400000">
            <a:off x="-145501" y="2377842"/>
            <a:ext cx="7443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3"/>
          <p:cNvSpPr/>
          <p:nvPr/>
        </p:nvSpPr>
        <p:spPr>
          <a:xfrm rot="-5400000" flipH="1">
            <a:off x="276152" y="3815879"/>
            <a:ext cx="7437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058664"/>
            <a:ext cx="8382000" cy="165814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478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41F3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7088" y="1650548"/>
            <a:ext cx="5972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»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6" r:id="rId5"/>
    <p:sldLayoutId id="2147483657" r:id="rId6"/>
    <p:sldLayoutId id="2147483658" r:id="rId7"/>
    <p:sldLayoutId id="2147483659" r:id="rId8"/>
    <p:sldLayoutId id="214748366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4607" y="411510"/>
            <a:ext cx="184730" cy="784830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ru-RU" sz="4500" b="1" cap="none" spc="0" dirty="0">
              <a:ln>
                <a:solidFill>
                  <a:srgbClr val="F109A4"/>
                </a:solidFill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3257" y="555526"/>
            <a:ext cx="685476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000" b="1" dirty="0" smtClean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Благотворительный проект</a:t>
            </a:r>
          </a:p>
          <a:p>
            <a:pPr algn="ctr"/>
            <a:endParaRPr lang="ru-RU" sz="1200" b="1" dirty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60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  «Дорога к дому</a:t>
            </a:r>
            <a:r>
              <a:rPr lang="ru-RU" sz="4800" b="1" dirty="0" smtClean="0">
                <a:ln>
                  <a:solidFill>
                    <a:srgbClr val="F109A4"/>
                  </a:solidFill>
                </a:ln>
                <a:solidFill>
                  <a:schemeClr val="bg1"/>
                </a:solidFill>
              </a:rPr>
              <a:t>»</a:t>
            </a:r>
            <a:endParaRPr lang="ru-RU" sz="4800" b="1" dirty="0">
              <a:ln>
                <a:solidFill>
                  <a:srgbClr val="F109A4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66248" y="377748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uk-UA" i="1" dirty="0" smtClean="0">
              <a:solidFill>
                <a:schemeClr val="bg1"/>
              </a:solidFill>
            </a:endParaRPr>
          </a:p>
          <a:p>
            <a:pPr algn="ctr"/>
            <a:r>
              <a:rPr lang="uk-UA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Метлицкая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Ирина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Хамитовна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89505068088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596336" y="3507854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/>
          <a:srcRect l="5050" t="12047" r="27838" b="24215"/>
          <a:stretch/>
        </p:blipFill>
        <p:spPr bwMode="auto">
          <a:xfrm>
            <a:off x="473621" y="98698"/>
            <a:ext cx="8323280" cy="5020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475655" y="1138128"/>
            <a:ext cx="56518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/>
              <a:t>Обустройство территории </a:t>
            </a:r>
            <a:r>
              <a:rPr lang="ru-RU" sz="2000" dirty="0" smtClean="0"/>
              <a:t>приюта</a:t>
            </a:r>
          </a:p>
          <a:p>
            <a:pPr algn="ctr"/>
            <a:endParaRPr lang="ru-RU" sz="20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/>
              <a:t>Снижение численности безнадзорных животных на </a:t>
            </a:r>
            <a:r>
              <a:rPr lang="ru-RU" sz="2000" dirty="0" smtClean="0"/>
              <a:t>территории </a:t>
            </a:r>
          </a:p>
          <a:p>
            <a:pPr algn="ctr"/>
            <a:r>
              <a:rPr lang="ru-RU" sz="2000" dirty="0" smtClean="0"/>
              <a:t>п. Междуреченский, с. </a:t>
            </a:r>
            <a:r>
              <a:rPr lang="ru-RU" sz="2000" dirty="0" err="1" smtClean="0"/>
              <a:t>Леуши</a:t>
            </a:r>
            <a:r>
              <a:rPr lang="ru-RU" sz="2000" dirty="0" smtClean="0"/>
              <a:t>, п. </a:t>
            </a:r>
            <a:r>
              <a:rPr lang="ru-RU" sz="2000" dirty="0" err="1" smtClean="0"/>
              <a:t>Мортка</a:t>
            </a:r>
            <a:endParaRPr lang="ru-RU" sz="2000" dirty="0"/>
          </a:p>
          <a:p>
            <a:pPr algn="ctr"/>
            <a:endParaRPr lang="ru-RU" sz="20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/>
              <a:t>Организация </a:t>
            </a:r>
            <a:r>
              <a:rPr lang="ru-RU" sz="2000" dirty="0"/>
              <a:t>пункта </a:t>
            </a:r>
            <a:r>
              <a:rPr lang="ru-RU" sz="2000" dirty="0" smtClean="0"/>
              <a:t>стерилизации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и послеоперационного ухода за </a:t>
            </a:r>
            <a:r>
              <a:rPr lang="ru-RU" sz="2000" dirty="0" smtClean="0"/>
              <a:t>животными</a:t>
            </a:r>
          </a:p>
          <a:p>
            <a:pPr algn="ctr"/>
            <a:endParaRPr lang="ru-RU" sz="20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/>
              <a:t>Воспитание </a:t>
            </a:r>
            <a:r>
              <a:rPr lang="ru-RU" sz="2000" dirty="0"/>
              <a:t>сознательного </a:t>
            </a:r>
            <a:r>
              <a:rPr lang="ru-RU" sz="2000" dirty="0" smtClean="0"/>
              <a:t>и ответственного </a:t>
            </a:r>
            <a:r>
              <a:rPr lang="ru-RU" sz="2000" dirty="0"/>
              <a:t>отношения к животным у детей, </a:t>
            </a:r>
            <a:r>
              <a:rPr lang="ru-RU" sz="2000" dirty="0" smtClean="0"/>
              <a:t>подростков </a:t>
            </a:r>
            <a:r>
              <a:rPr lang="ru-RU" sz="2000" dirty="0"/>
              <a:t>и молодежи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2807" y="140053"/>
            <a:ext cx="53447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Задачи  </a:t>
            </a:r>
            <a:r>
              <a:rPr lang="ru-RU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8244408" y="2355726"/>
            <a:ext cx="432048" cy="5615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3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2" name="Прямоугольник 1"/>
          <p:cNvSpPr/>
          <p:nvPr/>
        </p:nvSpPr>
        <p:spPr>
          <a:xfrm>
            <a:off x="752157" y="1335003"/>
            <a:ext cx="737573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Закупка материалов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Установка забора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Строительство вольеров и будок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Утепление здания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Коммуникации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Косметический ремонт помещения</a:t>
            </a:r>
          </a:p>
          <a:p>
            <a:pPr algn="ctr"/>
            <a:endParaRPr lang="ru-RU" sz="3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ru-RU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959586" y="4322684"/>
            <a:ext cx="953219" cy="9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2157" y="467390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404320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0" name="TextBox 39"/>
          <p:cNvSpPr txBox="1"/>
          <p:nvPr/>
        </p:nvSpPr>
        <p:spPr>
          <a:xfrm>
            <a:off x="5436096" y="2052244"/>
            <a:ext cx="76452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200" dirty="0" smtClean="0"/>
              <a:t>Теплое помещение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Вольеры</a:t>
            </a:r>
          </a:p>
          <a:p>
            <a:pPr marL="342900" indent="-342900">
              <a:buAutoNum type="arabicPeriod"/>
            </a:pPr>
            <a:r>
              <a:rPr lang="ru-RU" sz="1200" dirty="0"/>
              <a:t>Площадка для ТБО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Площадка для выгула  собак</a:t>
            </a:r>
          </a:p>
          <a:p>
            <a:pPr marL="342900" indent="-342900">
              <a:buAutoNum type="arabicPeriod"/>
            </a:pPr>
            <a:r>
              <a:rPr lang="ru-RU" sz="1200" dirty="0" smtClean="0"/>
              <a:t>Площадка для тренировки собак</a:t>
            </a:r>
          </a:p>
          <a:p>
            <a:pPr marL="342900" indent="-342900">
              <a:buFont typeface="Arial"/>
              <a:buAutoNum type="arabicPeriod"/>
            </a:pPr>
            <a:r>
              <a:rPr lang="ru-RU" sz="1200" dirty="0" smtClean="0"/>
              <a:t>Площадка для общения с собаками</a:t>
            </a:r>
          </a:p>
          <a:p>
            <a:pPr marL="342900" indent="-342900">
              <a:buFont typeface="Arial"/>
              <a:buAutoNum type="arabicPeriod"/>
            </a:pPr>
            <a:r>
              <a:rPr lang="ru-RU" sz="1200" dirty="0" smtClean="0"/>
              <a:t>Беседка</a:t>
            </a:r>
            <a:endParaRPr lang="en-US" sz="1200" dirty="0" smtClean="0"/>
          </a:p>
          <a:p>
            <a:endParaRPr lang="ru-RU" sz="1200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55" name="Рисунок 5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554181" y="368193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4" name="Рисунок 143"/>
          <p:cNvPicPr/>
          <p:nvPr/>
        </p:nvPicPr>
        <p:blipFill rotWithShape="1">
          <a:blip r:embed="rId3"/>
          <a:srcRect l="24372" t="38784" r="52058" b="19867"/>
          <a:stretch/>
        </p:blipFill>
        <p:spPr bwMode="auto">
          <a:xfrm>
            <a:off x="1069239" y="833449"/>
            <a:ext cx="4032448" cy="3979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5" name="Прямоугольник 144"/>
          <p:cNvSpPr/>
          <p:nvPr/>
        </p:nvSpPr>
        <p:spPr>
          <a:xfrm rot="2246463">
            <a:off x="3652212" y="1261428"/>
            <a:ext cx="518146" cy="1613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TextBox 145"/>
          <p:cNvSpPr txBox="1"/>
          <p:nvPr/>
        </p:nvSpPr>
        <p:spPr>
          <a:xfrm>
            <a:off x="3865566" y="1188202"/>
            <a:ext cx="4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554181" y="351648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73573" y="212848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23231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63" y="1313552"/>
            <a:ext cx="3742486" cy="29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ОТКАТ2\Downloads\как был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8" r="6079" b="11870"/>
          <a:stretch/>
        </p:blipFill>
        <p:spPr bwMode="auto">
          <a:xfrm>
            <a:off x="426020" y="1812932"/>
            <a:ext cx="4032533" cy="291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6571" y="1313552"/>
            <a:ext cx="191590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ТАК БЫЛО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11908" y="773578"/>
            <a:ext cx="196239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ТАК БУДЕТ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956376" y="4271546"/>
            <a:ext cx="953219" cy="9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6714" y="566511"/>
            <a:ext cx="309091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Теплое помещение</a:t>
            </a:r>
            <a:endParaRPr lang="ru-RU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25045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280501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63638"/>
            <a:ext cx="6684032" cy="22704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86839" y="1707654"/>
            <a:ext cx="165942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</a:t>
            </a:r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ольеры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8080165" y="4234542"/>
            <a:ext cx="953219" cy="9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344471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392086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AutoShape 2" descr="https://zachem.com.ua/uploads/posts/2018-06/1530275233_material-1527246743856-name-15272467696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ssets.change.org/photos/4/sr/ry/uWSRrYNTmFCGfDs-1600x900-noPad.jpg?1597260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64" y="1203598"/>
            <a:ext cx="6192688" cy="348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8346" y="1275606"/>
            <a:ext cx="544732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Площадка для тренировки собак</a:t>
            </a:r>
            <a:endParaRPr lang="ru-RU" sz="2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39502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110118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802966" y="797714"/>
            <a:ext cx="7040710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 приюте можно </a:t>
            </a:r>
            <a:r>
              <a:rPr lang="ru-RU" dirty="0"/>
              <a:t>не только помогать животным, но и общаться с ними, приходить </a:t>
            </a:r>
            <a:endParaRPr lang="ru-RU" dirty="0" smtClean="0"/>
          </a:p>
          <a:p>
            <a:pPr algn="ctr"/>
            <a:r>
              <a:rPr lang="ru-RU" dirty="0" smtClean="0"/>
              <a:t>в  «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Приют для животных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Конды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r>
              <a:rPr lang="ru-RU" dirty="0" smtClean="0"/>
              <a:t> </a:t>
            </a:r>
            <a:r>
              <a:rPr lang="ru-RU" dirty="0"/>
              <a:t>всей семьей</a:t>
            </a:r>
            <a:r>
              <a:rPr lang="ru-RU" dirty="0" smtClean="0"/>
              <a:t>, классом или с друзьями</a:t>
            </a:r>
          </a:p>
          <a:p>
            <a:pPr algn="ctr"/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079" y="1491630"/>
            <a:ext cx="3840484" cy="347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8" descr="https://go.imgsmail.ru/imgpreview?key=4627e4fdd751974f&amp;mb=imgdb_preview_ex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C:\Users\Axlep\Downloads\imgpreview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688" t="30390" r="47637" b="14983"/>
          <a:stretch/>
        </p:blipFill>
        <p:spPr>
          <a:xfrm>
            <a:off x="6336706" y="1703626"/>
            <a:ext cx="2088232" cy="140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http://kochamymeble.pl/img/products/83/08/1_ma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10599"/>
            <a:ext cx="1849561" cy="1758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lifemebel.ru/photo/pletenaya_mebel/divany_i_kresla/podvesnie_kresla/podvesnoe_kreslo_afm_169a_lb_beige/podvesnoe_kreslo_afm_169a_lb_beige_997_660_1_0_32054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r="24843"/>
          <a:stretch/>
        </p:blipFill>
        <p:spPr bwMode="auto">
          <a:xfrm>
            <a:off x="955382" y="1739356"/>
            <a:ext cx="1224137" cy="16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1.allegroimg.com/original/06e208/b60108bf4a82982b5a4ea0930c7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/>
          <a:stretch/>
        </p:blipFill>
        <p:spPr bwMode="auto">
          <a:xfrm>
            <a:off x="6342758" y="3410599"/>
            <a:ext cx="2189643" cy="1332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32180" y="3131397"/>
            <a:ext cx="3182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Площадка </a:t>
            </a:r>
            <a:r>
              <a:rPr lang="ru-RU" dirty="0"/>
              <a:t>для общения с собаками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7901" y="189141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21422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3526597" y="4246722"/>
            <a:ext cx="149111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Беседка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074" name="Picture 2" descr="https://static.tildacdn.com/tild3663-6630-4235-a164-383034316465/bes8grran_site_v08m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87" y="1131590"/>
            <a:ext cx="4824536" cy="31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2157" y="467390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2885340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3214910" y="657379"/>
            <a:ext cx="425949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План теплого помещения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-108520" y="249974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74020"/>
              </p:ext>
            </p:extLst>
          </p:nvPr>
        </p:nvGraphicFramePr>
        <p:xfrm>
          <a:off x="4892561" y="1243636"/>
          <a:ext cx="3668805" cy="3219962"/>
        </p:xfrm>
        <a:graphic>
          <a:graphicData uri="http://schemas.openxmlformats.org/drawingml/2006/table">
            <a:tbl>
              <a:tblPr firstRow="1" firstCol="1" bandRow="1">
                <a:tableStyleId>{98B54512-B579-48F1-AF90-4D8B663B1E0D}</a:tableStyleId>
              </a:tblPr>
              <a:tblGrid>
                <a:gridCol w="343645"/>
                <a:gridCol w="2432138"/>
                <a:gridCol w="893022"/>
              </a:tblGrid>
              <a:tr h="294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помещения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Площадь, м2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345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Карантинное </a:t>
                      </a:r>
                      <a:r>
                        <a:rPr lang="ru-RU" sz="1100" dirty="0" smtClean="0">
                          <a:effectLst/>
                        </a:rPr>
                        <a:t>помещение </a:t>
                      </a:r>
                      <a:r>
                        <a:rPr lang="ru-RU" sz="1100" dirty="0">
                          <a:effectLst/>
                        </a:rPr>
                        <a:t>для временного содержания </a:t>
                      </a:r>
                      <a:r>
                        <a:rPr lang="ru-RU" sz="1100" dirty="0" smtClean="0">
                          <a:effectLst/>
                        </a:rPr>
                        <a:t>животных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Ветеринарный кабинет (приемная)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Ветеринарный кабинет (операционная)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345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Помещение, предназначенное для лечения животных в условиях стационара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Моечная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Кормокухня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Зоогостиница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Санузел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Кошкин</a:t>
                      </a:r>
                      <a:r>
                        <a:rPr lang="ru-RU" sz="1100" baseline="0" dirty="0" smtClean="0"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 дом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Комната </a:t>
                      </a:r>
                      <a:r>
                        <a:rPr lang="ru-RU" sz="1100" dirty="0" smtClean="0">
                          <a:effectLst/>
                        </a:rPr>
                        <a:t>для волонтеров – комната для общения</a:t>
                      </a:r>
                      <a:r>
                        <a:rPr lang="ru-RU" sz="1100" baseline="0" dirty="0" smtClean="0">
                          <a:effectLst/>
                        </a:rPr>
                        <a:t> </a:t>
                      </a:r>
                      <a:r>
                        <a:rPr lang="ru-RU" sz="1100" baseline="0" dirty="0" smtClean="0">
                          <a:effectLst/>
                        </a:rPr>
                        <a:t>с кошками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  <a:tr h="1727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Инфекционный </a:t>
                      </a:r>
                      <a:r>
                        <a:rPr lang="ru-RU" sz="1100" dirty="0" smtClean="0">
                          <a:effectLst/>
                        </a:rPr>
                        <a:t>блок (изолятор)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38" marR="66038" marT="0" marB="0"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102" t="19948" r="42107" b="19059"/>
          <a:stretch/>
        </p:blipFill>
        <p:spPr>
          <a:xfrm>
            <a:off x="1188168" y="1081984"/>
            <a:ext cx="367240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pray-lining.net/wp-content/uploads/slc-dealer-truck-bed-liner-example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t="29838" r="11800" b="13054"/>
          <a:stretch/>
        </p:blipFill>
        <p:spPr bwMode="auto">
          <a:xfrm>
            <a:off x="73597" y="31397"/>
            <a:ext cx="2194147" cy="113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Скругленная соединительная линия 12"/>
          <p:cNvCxnSpPr/>
          <p:nvPr/>
        </p:nvCxnSpPr>
        <p:spPr>
          <a:xfrm rot="16200000" flipV="1">
            <a:off x="864614" y="1312634"/>
            <a:ext cx="934055" cy="57606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267744" y="85726"/>
            <a:ext cx="55659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500" dirty="0"/>
              <a:t>Обустройство территории приюта</a:t>
            </a:r>
          </a:p>
        </p:txBody>
      </p:sp>
    </p:spTree>
    <p:extLst>
      <p:ext uri="{BB962C8B-B14F-4D97-AF65-F5344CB8AC3E}">
        <p14:creationId xmlns:p14="http://schemas.microsoft.com/office/powerpoint/2010/main" val="367452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11510"/>
            <a:ext cx="705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/>
              <a:t>Комната для общения с кошками</a:t>
            </a:r>
            <a:endParaRPr lang="ru-RU" sz="2500" dirty="0"/>
          </a:p>
        </p:txBody>
      </p:sp>
      <p:pic>
        <p:nvPicPr>
          <p:cNvPr id="1026" name="Picture 2" descr="Котейня Чукотка - Котокафе в Сам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844"/>
            <a:ext cx="4084712" cy="2724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Как отучить кошку драть обои, что делать если кошка рвет обо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12612" r="22937" b="30267"/>
          <a:stretch/>
        </p:blipFill>
        <p:spPr bwMode="auto">
          <a:xfrm>
            <a:off x="5508104" y="1995686"/>
            <a:ext cx="3278113" cy="2588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24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Picture 2" descr="Собаки и кошки с давних времен были друзьями для человека. Люди приручили этих когда-то диких животных. А что же сегодня, в наши дни? Кошки и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6" t="37882" r="4559" b="16956"/>
          <a:stretch/>
        </p:blipFill>
        <p:spPr bwMode="auto">
          <a:xfrm>
            <a:off x="2679704" y="1995686"/>
            <a:ext cx="3865614" cy="28957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3620" y="483518"/>
            <a:ext cx="547778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Собаки и кошки с давних времен</a:t>
            </a:r>
          </a:p>
          <a:p>
            <a:pPr algn="ctr"/>
            <a:r>
              <a:rPr lang="ru-RU" sz="2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были друзьями для человека</a:t>
            </a:r>
            <a:endParaRPr lang="ru-RU" sz="2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8207896" y="1131590"/>
            <a:ext cx="936104" cy="100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77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09566" y="267494"/>
            <a:ext cx="7519988" cy="917575"/>
          </a:xfrm>
        </p:spPr>
        <p:txBody>
          <a:bodyPr>
            <a:normAutofit fontScale="90000"/>
          </a:bodyPr>
          <a:lstStyle/>
          <a:p>
            <a:pPr algn="l"/>
            <a:r>
              <a:rPr lang="ru-RU" sz="5500" b="1" dirty="0" smtClean="0">
                <a:solidFill>
                  <a:srgbClr val="002060"/>
                </a:solidFill>
                <a:cs typeface="Arial" pitchFamily="34" charset="0"/>
              </a:rPr>
              <a:t>МОДЕЛЬ ПРОЕКТА</a:t>
            </a:r>
            <a:endParaRPr lang="ru-RU" sz="5500" b="1" dirty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701955"/>
              </p:ext>
            </p:extLst>
          </p:nvPr>
        </p:nvGraphicFramePr>
        <p:xfrm>
          <a:off x="467544" y="987575"/>
          <a:ext cx="7272808" cy="3984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79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4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32247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Ключевые</a:t>
                      </a:r>
                      <a:r>
                        <a:rPr lang="ru-RU" sz="1800" b="1" baseline="0" dirty="0" smtClean="0"/>
                        <a:t> партнеры</a:t>
                      </a:r>
                    </a:p>
                    <a:p>
                      <a:endParaRPr lang="ru-RU" sz="1100" baseline="0" dirty="0" smtClean="0"/>
                    </a:p>
                    <a:p>
                      <a:pPr marL="285750" marR="0" indent="-28575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/>
                        <a:t>Администрация </a:t>
                      </a:r>
                      <a:r>
                        <a:rPr lang="ru-RU" sz="1400" kern="1200" baseline="0" dirty="0" err="1" smtClean="0"/>
                        <a:t>Кондинского</a:t>
                      </a:r>
                      <a:r>
                        <a:rPr lang="ru-RU" sz="1400" kern="1200" baseline="0" dirty="0" smtClean="0"/>
                        <a:t> района</a:t>
                      </a:r>
                    </a:p>
                    <a:p>
                      <a:pPr marL="285750" marR="0" indent="-28575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/>
                        <a:t>Администрация городского поселения Междуреченский</a:t>
                      </a:r>
                    </a:p>
                    <a:p>
                      <a:pPr marL="285750" marR="0" indent="-28575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/>
                        <a:t>Управление образования администрации района</a:t>
                      </a:r>
                    </a:p>
                    <a:p>
                      <a:pPr marL="285750" marR="0" indent="-28575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ru-RU" sz="1400" kern="1200" baseline="0" dirty="0" smtClean="0"/>
                        <a:t>МООМСКР «София»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b="0" kern="1200" dirty="0" smtClean="0"/>
                        <a:t>Спонсоры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ru-RU" sz="1400" b="0" kern="1200" dirty="0" smtClean="0"/>
                    </a:p>
                  </a:txBody>
                  <a:tcPr marL="180000" marR="180000" marT="135000" marB="135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800" b="1" dirty="0" smtClean="0"/>
                        <a:t>Ключевые действия</a:t>
                      </a:r>
                    </a:p>
                    <a:p>
                      <a:endParaRPr lang="ru-RU" sz="11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Ограждение земельного</a:t>
                      </a:r>
                      <a:r>
                        <a:rPr lang="ru-RU" sz="1400" kern="1200" baseline="0" dirty="0" smtClean="0"/>
                        <a:t> участка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baseline="0" dirty="0" smtClean="0"/>
                        <a:t>Ремонт помещений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baseline="0" dirty="0" smtClean="0"/>
                        <a:t>Строительство вольеров и будок.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Вакцинация,</a:t>
                      </a:r>
                      <a:r>
                        <a:rPr lang="ru-RU" sz="1400" kern="1200" baseline="0" dirty="0" smtClean="0"/>
                        <a:t> стерилизация животных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Приобрести оборудование для хранения и приготовления пищи для животных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Приобрести</a:t>
                      </a:r>
                      <a:r>
                        <a:rPr lang="ru-RU" sz="1400" kern="1200" baseline="0" dirty="0" smtClean="0"/>
                        <a:t> мебель для ветеринара и  пункта приема животных</a:t>
                      </a:r>
                      <a:endParaRPr lang="ru-RU" sz="1400" kern="12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Провести </a:t>
                      </a:r>
                      <a:r>
                        <a:rPr lang="ru-RU" sz="1400" kern="1200" dirty="0" smtClean="0"/>
                        <a:t>«Уроки</a:t>
                      </a:r>
                      <a:r>
                        <a:rPr lang="ru-RU" sz="1400" kern="1200" baseline="0" dirty="0" smtClean="0"/>
                        <a:t> доброты»</a:t>
                      </a:r>
                      <a:endParaRPr lang="ru-RU" sz="1400" kern="1200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ru-RU" sz="1400" kern="1200" dirty="0" smtClean="0"/>
                    </a:p>
                    <a:p>
                      <a:endParaRPr lang="ru-RU" sz="1100" dirty="0"/>
                    </a:p>
                  </a:txBody>
                  <a:tcPr marL="180000" marR="180000" marT="135000" marB="135000">
                    <a:lnL w="12700" cap="flat" cmpd="sng" algn="ctr">
                      <a:solidFill>
                        <a:srgbClr val="9BBB5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8627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Ключевые ресурсы</a:t>
                      </a:r>
                    </a:p>
                    <a:p>
                      <a:endParaRPr lang="ru-RU" sz="11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Помещение </a:t>
                      </a:r>
                      <a:r>
                        <a:rPr lang="ru-RU" sz="1400" kern="1200" dirty="0" smtClean="0"/>
                        <a:t>196 </a:t>
                      </a:r>
                      <a:r>
                        <a:rPr lang="ru-RU" sz="1400" kern="1200" dirty="0" err="1" smtClean="0"/>
                        <a:t>кв.м</a:t>
                      </a:r>
                      <a:endParaRPr lang="ru-RU" sz="1400" kern="12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Земельный участок 898 </a:t>
                      </a:r>
                      <a:r>
                        <a:rPr lang="ru-RU" sz="1400" kern="1200" dirty="0" err="1" smtClean="0"/>
                        <a:t>кв.м</a:t>
                      </a:r>
                      <a:r>
                        <a:rPr lang="ru-RU" sz="1400" kern="1200" dirty="0" smtClean="0"/>
                        <a:t>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ru-RU" sz="1400" kern="1200" dirty="0" smtClean="0"/>
                        <a:t>Волонтеры</a:t>
                      </a:r>
                      <a:endParaRPr lang="ru-RU" sz="1400" b="0" dirty="0" smtClean="0"/>
                    </a:p>
                    <a:p>
                      <a:pPr marL="0" indent="0">
                        <a:buFont typeface="Arial"/>
                        <a:buNone/>
                      </a:pPr>
                      <a:endParaRPr lang="ru-RU" sz="1400" kern="1200" dirty="0" smtClean="0"/>
                    </a:p>
                  </a:txBody>
                  <a:tcPr marL="180000" marR="180000" marT="135000" marB="135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Picture 2" descr="G:\ПРИЮТ\Картинки\фото собач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46962" b="321"/>
          <a:stretch/>
        </p:blipFill>
        <p:spPr bwMode="auto">
          <a:xfrm>
            <a:off x="7152260" y="3316744"/>
            <a:ext cx="1771976" cy="1630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80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0" y="1131570"/>
            <a:ext cx="2880360" cy="288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3478"/>
            <a:ext cx="6425952" cy="4819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0301" y="4443661"/>
            <a:ext cx="785824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Волонтеры после строительства вольеров</a:t>
            </a:r>
            <a:endParaRPr lang="ru-RU" sz="3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532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6431"/>
            <a:ext cx="3440981" cy="4587975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829475" y="123478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9550" y="4080639"/>
            <a:ext cx="8305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Акция по сбору кормов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795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Рисунок 3" descr="IMG_20210509_14515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6765" r="25000" b="-1465"/>
          <a:stretch/>
        </p:blipFill>
        <p:spPr>
          <a:xfrm>
            <a:off x="2057998" y="1530018"/>
            <a:ext cx="4761603" cy="344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0509_14484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t="17603" r="26407"/>
          <a:stretch/>
        </p:blipFill>
        <p:spPr>
          <a:xfrm rot="5400000">
            <a:off x="5904148" y="1711922"/>
            <a:ext cx="410445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10509_14474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2645" y="1899674"/>
            <a:ext cx="3863240" cy="178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932373" y="398757"/>
            <a:ext cx="3879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Субботник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2001344" y="420359"/>
            <a:ext cx="1092045" cy="100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2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2369"/>
            <a:ext cx="46805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9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122" name="Picture 2" descr="https://sun9-52.userapi.com/impg/xtgqiv57h7SDaMDsxDgDfjrJaoy5iKdxqY7ALQ/72WDyER3uNs.jpg?size=500x338&amp;quality=96&amp;sign=5147bde836408c8361e007f54a14643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3518"/>
            <a:ext cx="6480720" cy="43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218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 descr="G:\ПРИЮТ\Картинки\фото собач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9622"/>
            <a:ext cx="8136904" cy="3559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11510"/>
            <a:ext cx="8693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Без вашей помощи, не обойтись!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35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4411292"/>
            <a:ext cx="3707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7590" y="1707654"/>
            <a:ext cx="8204803" cy="2119630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5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сожалению, к фразе </a:t>
            </a:r>
            <a:r>
              <a:rPr lang="ru-RU" alt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000" dirty="0" smtClean="0"/>
              <a:t>Мы </a:t>
            </a:r>
            <a:r>
              <a:rPr lang="ru-RU" sz="5000" dirty="0"/>
              <a:t>в ответе за тех</a:t>
            </a:r>
            <a:r>
              <a:rPr lang="ru-RU" sz="5000" dirty="0" smtClean="0"/>
              <a:t>,</a:t>
            </a:r>
            <a:br>
              <a:rPr lang="ru-RU" sz="5000" dirty="0" smtClean="0"/>
            </a:br>
            <a:r>
              <a:rPr lang="ru-RU" sz="5000" dirty="0" smtClean="0"/>
              <a:t> </a:t>
            </a:r>
            <a:r>
              <a:rPr lang="ru-RU" sz="5000" dirty="0"/>
              <a:t>кого </a:t>
            </a:r>
            <a:r>
              <a:rPr lang="ru-RU" sz="5000" dirty="0" smtClean="0"/>
              <a:t>приручили» </a:t>
            </a:r>
            <a:br>
              <a:rPr lang="ru-RU" sz="5000" dirty="0" smtClean="0"/>
            </a:br>
            <a:r>
              <a:rPr lang="ru-RU" sz="4500" b="0" dirty="0" smtClean="0"/>
              <a:t>многие </a:t>
            </a:r>
            <a:r>
              <a:rPr lang="ru-RU" sz="4500" b="0" dirty="0"/>
              <a:t>не относятся </a:t>
            </a:r>
            <a:r>
              <a:rPr lang="ru-RU" sz="4500" b="0" dirty="0" smtClean="0"/>
              <a:t>серьезно</a:t>
            </a:r>
            <a:br>
              <a:rPr lang="ru-RU" sz="4500" b="0" dirty="0" smtClean="0"/>
            </a:br>
            <a:r>
              <a:rPr lang="ru-RU" b="0" dirty="0" smtClean="0"/>
              <a:t> </a:t>
            </a:r>
            <a:endParaRPr lang="ru-RU" alt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559824" y="3471217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Стихотворение «Бездомный пес», поэт Мазур Оль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9455"/>
            <a:ext cx="6950714" cy="4630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" name="Google Shape;220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ctrTitle" idx="4294967295"/>
          </p:nvPr>
        </p:nvSpPr>
        <p:spPr>
          <a:xfrm>
            <a:off x="0" y="1811338"/>
            <a:ext cx="3848100" cy="1160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219" name="Google Shape;219;p18"/>
          <p:cNvSpPr txBox="1">
            <a:spLocks noGrp="1"/>
          </p:cNvSpPr>
          <p:nvPr>
            <p:ph type="subTitle" idx="4294967295"/>
          </p:nvPr>
        </p:nvSpPr>
        <p:spPr>
          <a:xfrm>
            <a:off x="0" y="2916238"/>
            <a:ext cx="3848100" cy="784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0461" y="104676"/>
            <a:ext cx="707260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 итоге, когда милый щеночек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вырастает </a:t>
            </a:r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в большую собаку,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к </a:t>
            </a:r>
            <a:r>
              <a:rPr lang="ru-RU" sz="3000" b="1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ней пропадает интерес </a:t>
            </a:r>
            <a:endParaRPr lang="ru-RU" sz="3000" b="1" dirty="0" smtClean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3000" b="1" u="sng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и </a:t>
            </a:r>
            <a:r>
              <a:rPr lang="ru-RU" sz="3000" b="1" u="sng" dirty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она оказывается на улице</a:t>
            </a:r>
            <a:r>
              <a:rPr lang="ru-RU" sz="3000" b="1" u="sng" dirty="0" smtClean="0">
                <a:ln>
                  <a:solidFill>
                    <a:schemeClr val="tx1">
                      <a:alpha val="5600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  <a:endParaRPr lang="ru-RU" sz="5400" b="1" u="sng" spc="300" dirty="0">
              <a:ln>
                <a:solidFill>
                  <a:schemeClr val="tx1">
                    <a:alpha val="56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8357920" y="1131590"/>
            <a:ext cx="784739" cy="82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434511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27222294"/>
              </p:ext>
            </p:extLst>
          </p:nvPr>
        </p:nvGraphicFramePr>
        <p:xfrm>
          <a:off x="611560" y="341592"/>
          <a:ext cx="741682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554181" y="3637291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8434" name="Picture 2" descr="Гуляет стая по станиц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7654"/>
            <a:ext cx="6984776" cy="307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8159" y="3963205"/>
            <a:ext cx="605165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 может представлять</a:t>
            </a:r>
          </a:p>
          <a:p>
            <a:pPr algn="ctr"/>
            <a:r>
              <a:rPr lang="ru-RU" sz="35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опасность для жителей…</a:t>
            </a:r>
            <a:endParaRPr lang="ru-RU" sz="35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3700" y="555526"/>
            <a:ext cx="70798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Если животное не смогло найти свой дом, то со временем оно присоединяется к стае бродячих животных, тем самым увеличивая их численность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8406805" y="1040641"/>
            <a:ext cx="737195" cy="86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585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ПРИЮТ\Картинки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95486"/>
            <a:ext cx="3276364" cy="2983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4781"/>
            <a:ext cx="7272808" cy="181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27784" y="3291830"/>
            <a:ext cx="5040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363838"/>
            <a:ext cx="4104456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61308" y="3364521"/>
            <a:ext cx="36856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#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Приют для животных </a:t>
            </a:r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Конды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7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18058" r="27586" b="34389"/>
          <a:stretch/>
        </p:blipFill>
        <p:spPr bwMode="auto">
          <a:xfrm>
            <a:off x="752157" y="1635646"/>
            <a:ext cx="3240360" cy="304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-2967" r="79124" b="16292"/>
          <a:stretch/>
        </p:blipFill>
        <p:spPr bwMode="auto">
          <a:xfrm>
            <a:off x="7668344" y="3516482"/>
            <a:ext cx="1296144" cy="129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52157" y="411510"/>
            <a:ext cx="671560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создания приюта администрацией городского поселения Междуреченский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 земельный участок.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земельного участка    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7412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14" y="1623363"/>
            <a:ext cx="3312946" cy="30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5090" y="316803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Цель проекта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4608743"/>
            <a:ext cx="3491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chemeClr val="bg1"/>
                </a:solidFill>
              </a:rPr>
              <a:t>Метлицкая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Ирина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err="1">
                <a:solidFill>
                  <a:schemeClr val="bg1"/>
                </a:solidFill>
              </a:rPr>
              <a:t>Хамитовна</a:t>
            </a:r>
            <a:r>
              <a:rPr lang="uk-UA" dirty="0">
                <a:solidFill>
                  <a:schemeClr val="bg1"/>
                </a:solidFill>
              </a:rPr>
              <a:t>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тел. 89505068088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647165"/>
            <a:ext cx="6984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/>
              <a:t>Уменьшение </a:t>
            </a:r>
            <a:r>
              <a:rPr lang="ru-RU" sz="2500" dirty="0"/>
              <a:t>численности бездомных животных, путем создания системы социализации брошенных животных и популяризации гуманного отношения к </a:t>
            </a:r>
            <a:r>
              <a:rPr lang="ru-RU" sz="2500" dirty="0" smtClean="0"/>
              <a:t>ним</a:t>
            </a:r>
            <a:endParaRPr lang="ru-RU" sz="2500" dirty="0"/>
          </a:p>
        </p:txBody>
      </p:sp>
      <p:pic>
        <p:nvPicPr>
          <p:cNvPr id="5122" name="Picture 2" descr="https://catherineasquithgallery.com/uploads/posts/2021-02/1613444903_12-p-fon-dlya-prezentatsii-pro-sobak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8" y="1459286"/>
            <a:ext cx="5872451" cy="36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45466"/>
      </p:ext>
    </p:extLst>
  </p:cSld>
  <p:clrMapOvr>
    <a:masterClrMapping/>
  </p:clrMapOvr>
</p:sld>
</file>

<file path=ppt/theme/theme1.xml><?xml version="1.0" encoding="utf-8"?>
<a:theme xmlns:a="http://schemas.openxmlformats.org/drawingml/2006/main" name="Dumain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498</Words>
  <Application>Microsoft Office PowerPoint</Application>
  <PresentationFormat>Экран (16:9)</PresentationFormat>
  <Paragraphs>160</Paragraphs>
  <Slides>26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Hind</vt:lpstr>
      <vt:lpstr>Calibri</vt:lpstr>
      <vt:lpstr>Times New Roman</vt:lpstr>
      <vt:lpstr>Wingdings</vt:lpstr>
      <vt:lpstr>Dumaine</vt:lpstr>
      <vt:lpstr>Презентация PowerPoint</vt:lpstr>
      <vt:lpstr>Презентация PowerPoint</vt:lpstr>
      <vt:lpstr>               К сожалению, к фразе  «Мы в ответе за тех,  кого приручили»  многие не относятся серьезно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Метлицкая Ирина Хамитовна</dc:creator>
  <cp:lastModifiedBy>Софья</cp:lastModifiedBy>
  <cp:revision>96</cp:revision>
  <dcterms:modified xsi:type="dcterms:W3CDTF">2021-05-11T17:51:06Z</dcterms:modified>
</cp:coreProperties>
</file>