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25" r:id="rId1"/>
  </p:sldMasterIdLst>
  <p:notesMasterIdLst>
    <p:notesMasterId r:id="rId12"/>
  </p:notesMasterIdLst>
  <p:handoutMasterIdLst>
    <p:handoutMasterId r:id="rId13"/>
  </p:handoutMasterIdLst>
  <p:sldIdLst>
    <p:sldId id="256" r:id="rId2"/>
    <p:sldId id="260" r:id="rId3"/>
    <p:sldId id="259" r:id="rId4"/>
    <p:sldId id="262" r:id="rId5"/>
    <p:sldId id="263" r:id="rId6"/>
    <p:sldId id="265" r:id="rId7"/>
    <p:sldId id="266" r:id="rId8"/>
    <p:sldId id="267" r:id="rId9"/>
    <p:sldId id="268" r:id="rId10"/>
    <p:sldId id="269" r:id="rId11"/>
  </p:sldIdLst>
  <p:sldSz cx="12192000" cy="6858000"/>
  <p:notesSz cx="6858000" cy="9144000"/>
  <p:defaultTextStyle>
    <a:defPPr rtl="0"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95D043F-CEC3-43E4-9EC3-DA4826F57EEC}" v="848" dt="2024-01-24T10:46:18.725"/>
    <p1510:client id="{CF3B3036-886D-44A6-8A09-A3D420F80500}" v="9" dt="2024-01-24T09:54:01.1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1" autoAdjust="0"/>
    <p:restoredTop sz="96623" autoAdjust="0"/>
  </p:normalViewPr>
  <p:slideViewPr>
    <p:cSldViewPr snapToGrid="0">
      <p:cViewPr varScale="1">
        <p:scale>
          <a:sx n="112" d="100"/>
          <a:sy n="112" d="100"/>
        </p:scale>
        <p:origin x="-258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3" d="100"/>
          <a:sy n="93" d="100"/>
        </p:scale>
        <p:origin x="3708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xmlns="" id="{3B9482E4-5BB1-45D3-BA63-B23A0A17136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2C0A6C04-6F75-49B9-AEBC-2D231FF535E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18D26D-F54E-4BFD-9EA2-DFD66A72D9EE}" type="datetime1">
              <a:rPr lang="ru-RU" smtClean="0"/>
              <a:t>20.02.2024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EA939C1F-C965-4D4B-BEDB-8935D9E893C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59C627C4-6934-46B1-BDD1-596CA090FC6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18DAEE-BE3C-4E8D-BE92-8982A34E2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63643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0208E4-79AF-47CC-9D2B-15EA4C84F4BA}" type="datetime1">
              <a:rPr lang="ru-RU" smtClean="0"/>
              <a:pPr/>
              <a:t>20.02.2024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0A7835-BD0B-4881-8DD6-50A64B5DFD78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83174554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0A7835-BD0B-4881-8DD6-50A64B5DFD78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5369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60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CE66DA5-7751-4D3D-B753-58DF3B418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8C2A2A-62DB-40C0-8AE7-CB9B9864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D1B787A8-0D67-4B7E-9B48-86BD906AB6B5}"/>
              </a:ext>
            </a:extLst>
          </p:cNvPr>
          <p:cNvCxnSpPr>
            <a:cxnSpLocks/>
          </p:cNvCxnSpPr>
          <p:nvPr/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9994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6AD429-654B-4F0E-94E9-6FEF8EC67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68D60B2-06F5-4567-BE1F-BBA5270537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16F6F2-8269-4B80-8EE3-81FEE0F9D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6BC86E4-3EDE-4EB4-B1A3-A1198AADD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1752B0-ACEC-49EF-8131-FCF35BC5C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1A0462E3-375D-4E76-8886-69E06985D069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4227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423B094-F480-477B-901C-7181F88C07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D052089-A920-4E52-98DC-8A5DC7B0AC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4A074FE-F1B4-421F-A66E-FA351C8F9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4D764BA-3AB2-45FD-ABCB-975B3FDDF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6FB3FEF-8252-49FD-82F2-3E5FABC65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0AEB5C65-83BB-4EBD-AD22-EDA8489D0F5D}"/>
              </a:ext>
            </a:extLst>
          </p:cNvPr>
          <p:cNvCxnSpPr>
            <a:cxnSpLocks/>
          </p:cNvCxnSpPr>
          <p:nvPr/>
        </p:nvCxnSpPr>
        <p:spPr>
          <a:xfrm flipV="1">
            <a:off x="8313" y="261865"/>
            <a:ext cx="11353802" cy="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7513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96CF8C-1EA0-4E47-AC60-CAC3B80A3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97BB2D-4E2C-4490-A2A3-4B68BCC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140F15D-DD72-46D5-BF0F-F5064710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5C05CAAB-DBA2-4548-AD5F-01BB97FBB207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37576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5FC2D1-D3FE-4B37-8740-57444421F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A5AF550-086C-426E-A374-85DB39570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A58988-AD39-4AE9-8E6A-0907F0BE2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D366319-82EE-408E-819F-8F8E6DBA7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F21C8A6-777F-496D-8620-AE52BFC33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C031F83B-57A8-4533-981C-D1FFAD2B6B6F}"/>
              </a:ext>
            </a:extLst>
          </p:cNvPr>
          <p:cNvCxnSpPr>
            <a:cxnSpLocks/>
          </p:cNvCxnSpPr>
          <p:nvPr/>
        </p:nvCxnSpPr>
        <p:spPr>
          <a:xfrm>
            <a:off x="715890" y="1701425"/>
            <a:ext cx="0" cy="5148262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1216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257166-6921-4546-BA2C-99E464681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95B9122-6371-4049-B57A-33DED7DA2F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A14555D-0753-4312-A26B-2338813F9B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3D8FDCB-69DA-4A8F-8B91-5CFF77897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1AC8C07-E0D3-4464-AE3C-25730D75C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C2596A6-734E-4AE0-BFB8-3089137BF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3FB7E8F4-3FB3-45AB-A381-9093CA95AAE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3882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F057AE-3B3B-4261-B912-BF9EB9A5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2A2D237-A706-4712-90CA-B04517CBB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DE39CA1-2B6D-427E-9688-9093D5865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3D53357-616B-47F4-944B-F979FE966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D7EA593-3036-4FB5-94B4-D9431DF048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86B3EF2-2C04-480F-A570-14E520DD0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CF5783E-3073-4F4D-8B9C-C5B18DDA5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1A75FE3-6719-4790-AA00-251BC2A6E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160F34ED-DA60-4CC2-B735-B0EC5D9FEA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8667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69F227-D21C-48B3-828A-6BFA9585E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57596AF9-469C-436D-B7D2-77952EF1825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7364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DFF36D6-399B-43E3-84DD-9FC5119EC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0234AB7-3B85-4028-A500-5A1BDBF45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C1F40F0-9909-442F-BBA4-409D061ED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353C1207-D1C8-49E3-8837-E2B89D366FA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2964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40F214-646F-4D81-AD12-65628EC98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EF71768-C3FA-49EF-99EF-06E6C3B28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2DA6F24-ED6C-4D12-A9D6-EE37FBD686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8E6AACE-FAFB-4934-8E3C-AB5B2163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81533EA-D0F8-4C79-8721-F190DE2D2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059BAC9-F101-4394-BBA4-3D21A3497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0F3A79C9-7EDC-44F6-AC48-5DD98A7695AD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9355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84CB71F-B6C2-4866-BC97-304F78816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55ED73B-8413-478D-80D7-B78B69763B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1BDF226-1B94-4D2D-98B3-7B932FB17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00C4E9A-CA29-4CCD-ACFA-B29F80FBA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1A5B7BE-3F1B-4FF3-B1D7-6E39B99D0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42F18F1-E27E-470E-AE13-4755DEE63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00F08750-B7F2-4119-B151-68DE774813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27099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FDA4224-F4E4-47A4-ACF7-231749390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1679907-DC49-4B86-A34C-C97DBC26A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5DBC8A0-34FC-4B6E-B42B-A721267D89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B53A7-3209-46A6-9454-F38EAC8F11E7}" type="datetimeFigureOut">
              <a:rPr lang="en-US" smtClean="0"/>
              <a:pPr/>
              <a:t>2/20/2024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09AC0B6-4CC4-4E41-8A4D-F62E17F285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6C0E9BD-90BD-46AE-8A0D-06796ADB76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526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18" r:id="rId6"/>
    <p:sldLayoutId id="2147483714" r:id="rId7"/>
    <p:sldLayoutId id="2147483715" r:id="rId8"/>
    <p:sldLayoutId id="2147483716" r:id="rId9"/>
    <p:sldLayoutId id="2147483717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>
            <a:extLst>
              <a:ext uri="{FF2B5EF4-FFF2-40B4-BE49-F238E27FC236}">
                <a16:creationId xmlns:a16="http://schemas.microsoft.com/office/drawing/2014/main" xmlns="" id="{663302B0-7A41-480B-921B-7D395B4E24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 descr="Изображение выглядит как снимок экрана, Графика, круг, Красочность&#10;&#10;Автоматически созданное описание">
            <a:extLst>
              <a:ext uri="{FF2B5EF4-FFF2-40B4-BE49-F238E27FC236}">
                <a16:creationId xmlns:a16="http://schemas.microsoft.com/office/drawing/2014/main" xmlns="" id="{03FBF5B9-ABCE-23DA-40BE-FF3B344F4A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2452" y="465796"/>
            <a:ext cx="5289548" cy="6392203"/>
          </a:xfrm>
          <a:prstGeom prst="rect">
            <a:avLst/>
          </a:prstGeom>
          <a:effectLst>
            <a:softEdge rad="444500"/>
          </a:effectLst>
        </p:spPr>
      </p:pic>
      <p:sp>
        <p:nvSpPr>
          <p:cNvPr id="63" name="Rectangle 62">
            <a:extLst>
              <a:ext uri="{FF2B5EF4-FFF2-40B4-BE49-F238E27FC236}">
                <a16:creationId xmlns:a16="http://schemas.microsoft.com/office/drawing/2014/main" xmlns="" id="{4E94261F-1ED3-4E90-88E6-1347914400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6716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>
                  <a:alpha val="40000"/>
                </a:schemeClr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96093" y="2562326"/>
            <a:ext cx="6033406" cy="2838938"/>
          </a:xfrm>
        </p:spPr>
        <p:txBody>
          <a:bodyPr rtlCol="0">
            <a:normAutofit fontScale="90000"/>
          </a:bodyPr>
          <a:lstStyle/>
          <a:p>
            <a:r>
              <a:rPr lang="ru-RU" sz="5000" dirty="0" smtClean="0">
                <a:solidFill>
                  <a:schemeClr val="bg1"/>
                </a:solidFill>
              </a:rPr>
              <a:t>Отдел физической культуры, спорта и молодежной политики</a:t>
            </a:r>
            <a:endParaRPr lang="ru-RU" sz="5000" dirty="0">
              <a:solidFill>
                <a:schemeClr val="bg1"/>
              </a:solidFill>
            </a:endParaRPr>
          </a:p>
        </p:txBody>
      </p:sp>
      <p:sp>
        <p:nvSpPr>
          <p:cNvPr id="65" name="Graphic 13">
            <a:extLst>
              <a:ext uri="{FF2B5EF4-FFF2-40B4-BE49-F238E27FC236}">
                <a16:creationId xmlns:a16="http://schemas.microsoft.com/office/drawing/2014/main" xmlns="" id="{C5CB530E-515E-412C-9DF1-5F8FFBD6F38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69236" y="1606411"/>
            <a:ext cx="139038" cy="139038"/>
          </a:xfrm>
          <a:custGeom>
            <a:avLst/>
            <a:gdLst>
              <a:gd name="connsiteX0" fmla="*/ 129601 w 139038"/>
              <a:gd name="connsiteY0" fmla="*/ 60082 h 139038"/>
              <a:gd name="connsiteX1" fmla="*/ 78956 w 139038"/>
              <a:gd name="connsiteY1" fmla="*/ 60082 h 139038"/>
              <a:gd name="connsiteX2" fmla="*/ 78956 w 139038"/>
              <a:gd name="connsiteY2" fmla="*/ 9437 h 139038"/>
              <a:gd name="connsiteX3" fmla="*/ 69519 w 139038"/>
              <a:gd name="connsiteY3" fmla="*/ 0 h 139038"/>
              <a:gd name="connsiteX4" fmla="*/ 60082 w 139038"/>
              <a:gd name="connsiteY4" fmla="*/ 9437 h 139038"/>
              <a:gd name="connsiteX5" fmla="*/ 60082 w 139038"/>
              <a:gd name="connsiteY5" fmla="*/ 60082 h 139038"/>
              <a:gd name="connsiteX6" fmla="*/ 9437 w 139038"/>
              <a:gd name="connsiteY6" fmla="*/ 60082 h 139038"/>
              <a:gd name="connsiteX7" fmla="*/ 0 w 139038"/>
              <a:gd name="connsiteY7" fmla="*/ 69519 h 139038"/>
              <a:gd name="connsiteX8" fmla="*/ 9437 w 139038"/>
              <a:gd name="connsiteY8" fmla="*/ 78956 h 139038"/>
              <a:gd name="connsiteX9" fmla="*/ 60082 w 139038"/>
              <a:gd name="connsiteY9" fmla="*/ 78956 h 139038"/>
              <a:gd name="connsiteX10" fmla="*/ 60082 w 139038"/>
              <a:gd name="connsiteY10" fmla="*/ 129601 h 139038"/>
              <a:gd name="connsiteX11" fmla="*/ 69519 w 139038"/>
              <a:gd name="connsiteY11" fmla="*/ 139038 h 139038"/>
              <a:gd name="connsiteX12" fmla="*/ 78956 w 139038"/>
              <a:gd name="connsiteY12" fmla="*/ 129601 h 139038"/>
              <a:gd name="connsiteX13" fmla="*/ 78956 w 139038"/>
              <a:gd name="connsiteY13" fmla="*/ 78956 h 139038"/>
              <a:gd name="connsiteX14" fmla="*/ 129601 w 139038"/>
              <a:gd name="connsiteY14" fmla="*/ 78956 h 139038"/>
              <a:gd name="connsiteX15" fmla="*/ 139038 w 139038"/>
              <a:gd name="connsiteY15" fmla="*/ 69519 h 139038"/>
              <a:gd name="connsiteX16" fmla="*/ 129601 w 139038"/>
              <a:gd name="connsiteY16" fmla="*/ 60082 h 13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8" h="139038">
                <a:moveTo>
                  <a:pt x="129601" y="60082"/>
                </a:moveTo>
                <a:lnTo>
                  <a:pt x="78956" y="60082"/>
                </a:lnTo>
                <a:lnTo>
                  <a:pt x="78956" y="9437"/>
                </a:lnTo>
                <a:cubicBezTo>
                  <a:pt x="78956" y="4225"/>
                  <a:pt x="74731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7"/>
                  <a:pt x="0" y="69519"/>
                </a:cubicBezTo>
                <a:cubicBezTo>
                  <a:pt x="0" y="74731"/>
                  <a:pt x="4225" y="78956"/>
                  <a:pt x="9437" y="78956"/>
                </a:cubicBezTo>
                <a:lnTo>
                  <a:pt x="60082" y="78956"/>
                </a:lnTo>
                <a:lnTo>
                  <a:pt x="60082" y="129601"/>
                </a:lnTo>
                <a:cubicBezTo>
                  <a:pt x="60082" y="134813"/>
                  <a:pt x="64307" y="139038"/>
                  <a:pt x="69519" y="139038"/>
                </a:cubicBezTo>
                <a:cubicBezTo>
                  <a:pt x="74731" y="139038"/>
                  <a:pt x="78956" y="134813"/>
                  <a:pt x="78956" y="129601"/>
                </a:cubicBezTo>
                <a:lnTo>
                  <a:pt x="78956" y="78956"/>
                </a:lnTo>
                <a:lnTo>
                  <a:pt x="129601" y="78956"/>
                </a:lnTo>
                <a:cubicBezTo>
                  <a:pt x="134813" y="78956"/>
                  <a:pt x="139038" y="74731"/>
                  <a:pt x="139038" y="69519"/>
                </a:cubicBezTo>
                <a:cubicBezTo>
                  <a:pt x="139038" y="64307"/>
                  <a:pt x="134813" y="60082"/>
                  <a:pt x="129601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7" name="Graphic 12">
            <a:extLst>
              <a:ext uri="{FF2B5EF4-FFF2-40B4-BE49-F238E27FC236}">
                <a16:creationId xmlns:a16="http://schemas.microsoft.com/office/drawing/2014/main" xmlns="" id="{712D4376-A578-4FF1-94FC-245E7A6A48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28014" y="1835705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9" name="Graphic 15">
            <a:extLst>
              <a:ext uri="{FF2B5EF4-FFF2-40B4-BE49-F238E27FC236}">
                <a16:creationId xmlns:a16="http://schemas.microsoft.com/office/drawing/2014/main" xmlns="" id="{AEA7509D-F04F-40CB-A0B3-EEF16499CC9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53696" y="2060130"/>
            <a:ext cx="127713" cy="127713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xmlns="" id="{56020367-4FD5-4596-8E10-C5F095CD8DB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301262" y="3496322"/>
            <a:ext cx="0" cy="335280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90025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330C0765-5A38-4A34-880C-9CC4C2E14F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A69843A-5634-D4EA-A1FB-BDE258116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964" y="-121968"/>
            <a:ext cx="5865376" cy="2344840"/>
          </a:xfrm>
        </p:spPr>
        <p:txBody>
          <a:bodyPr anchor="b">
            <a:normAutofit/>
          </a:bodyPr>
          <a:lstStyle/>
          <a:p>
            <a:r>
              <a:rPr lang="ru-RU" sz="6000" b="1" dirty="0" smtClean="0">
                <a:latin typeface="Century Gothic"/>
              </a:rPr>
              <a:t>Образование</a:t>
            </a:r>
            <a:endParaRPr lang="ru-RU" sz="6000" b="1" dirty="0">
              <a:latin typeface="Century Gothic"/>
            </a:endParaRPr>
          </a:p>
        </p:txBody>
      </p:sp>
      <p:sp>
        <p:nvSpPr>
          <p:cNvPr id="14" name="Graphic 15">
            <a:extLst>
              <a:ext uri="{FF2B5EF4-FFF2-40B4-BE49-F238E27FC236}">
                <a16:creationId xmlns:a16="http://schemas.microsoft.com/office/drawing/2014/main" xmlns="" id="{B7DA268A-F88C-4936-8401-97C8C98610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041027" y="486731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Graphic 16">
            <a:extLst>
              <a:ext uri="{FF2B5EF4-FFF2-40B4-BE49-F238E27FC236}">
                <a16:creationId xmlns:a16="http://schemas.microsoft.com/office/drawing/2014/main" xmlns="" id="{F66F957D-AE64-4187-90D7-B24F1CC27F6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010654" y="1050106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5487394-B2D0-1DDD-0E25-6E2DC0FECD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708" y="215777"/>
            <a:ext cx="2486972" cy="179637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B23001E-1361-F39B-3A01-2659E5A4DB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303" y="2424461"/>
            <a:ext cx="5190397" cy="293947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ru-RU" sz="1800" dirty="0" smtClean="0">
                <a:latin typeface="Century Gothic"/>
              </a:rPr>
              <a:t>Благодаря волонтерской помощи и поддержке, в </a:t>
            </a:r>
            <a:r>
              <a:rPr lang="ru-RU" sz="1800" dirty="0" err="1" smtClean="0">
                <a:latin typeface="Century Gothic"/>
              </a:rPr>
              <a:t>Грязинском</a:t>
            </a:r>
            <a:r>
              <a:rPr lang="ru-RU" sz="1800" dirty="0" smtClean="0">
                <a:latin typeface="Century Gothic"/>
              </a:rPr>
              <a:t> районе был проведем форум «Территория безопасности»</a:t>
            </a:r>
          </a:p>
          <a:p>
            <a:pPr marL="0" indent="0">
              <a:buNone/>
            </a:pPr>
            <a:r>
              <a:rPr lang="ru-RU" sz="1800" dirty="0" smtClean="0">
                <a:latin typeface="Century Gothic"/>
              </a:rPr>
              <a:t>Идея форума заключалась в знакомстве подрастающего поколения района с основными законодательными и правовыми аспектами, с которыми они могут столкнуться </a:t>
            </a:r>
            <a:br>
              <a:rPr lang="ru-RU" sz="1800" dirty="0" smtClean="0">
                <a:latin typeface="Century Gothic"/>
              </a:rPr>
            </a:br>
            <a:endParaRPr lang="ru-RU" sz="1800" dirty="0">
              <a:latin typeface="Century Gothic"/>
            </a:endParaRPr>
          </a:p>
          <a:p>
            <a:endParaRPr lang="ru-RU" sz="1800" dirty="0">
              <a:latin typeface="Century Gothic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C6C2D96-3195-7676-53AF-67B9F7A974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533" y="4141747"/>
            <a:ext cx="3792629" cy="252743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9D58932-2D3A-7FAB-D8F6-A65618BC5B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299" y="2240828"/>
            <a:ext cx="2852493" cy="190091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C49DA8F6-BCC1-4447-B54C-57856834B9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1580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5111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xmlns="" id="{552166BF-0946-419E-A3F5-F3510C5B2A7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!!Rectangle">
            <a:extLst>
              <a:ext uri="{FF2B5EF4-FFF2-40B4-BE49-F238E27FC236}">
                <a16:creationId xmlns:a16="http://schemas.microsoft.com/office/drawing/2014/main" xmlns="" id="{1E902070-A0E4-4756-B623-BA0AC4066F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2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14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nivers"/>
              <a:ea typeface="+mn-ea"/>
              <a:cs typeface="+mn-cs"/>
            </a:endParaRPr>
          </a:p>
        </p:txBody>
      </p:sp>
      <p:pic>
        <p:nvPicPr>
          <p:cNvPr id="4" name="Объект 3" descr="Изображение выглядит как одежда, человек, обувь, улыбка&#10;&#10;Автоматически созданное описание">
            <a:extLst>
              <a:ext uri="{FF2B5EF4-FFF2-40B4-BE49-F238E27FC236}">
                <a16:creationId xmlns:a16="http://schemas.microsoft.com/office/drawing/2014/main" xmlns="" id="{1FA5AA1D-A4F0-4D88-A32F-90F2EFBE9D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35000"/>
          </a:blip>
          <a:srcRect t="23087" b="1913"/>
          <a:stretch/>
        </p:blipFill>
        <p:spPr>
          <a:xfrm>
            <a:off x="-12270" y="3413"/>
            <a:ext cx="1219198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F8D9E27-CD50-C9A5-8EC4-B3D6255E1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392" y="378719"/>
            <a:ext cx="6444344" cy="5181523"/>
          </a:xfrm>
        </p:spPr>
        <p:txBody>
          <a:bodyPr anchor="b">
            <a:normAutofit/>
          </a:bodyPr>
          <a:lstStyle/>
          <a:p>
            <a:r>
              <a:rPr lang="ru-RU" sz="5600" dirty="0" smtClean="0">
                <a:solidFill>
                  <a:srgbClr val="FFFFFF"/>
                </a:solidFill>
                <a:latin typeface="Century Gothic"/>
              </a:rPr>
              <a:t>Деятельность по развитию волонтерского движения и добровольчества</a:t>
            </a:r>
            <a:endParaRPr lang="ru-RU" sz="5600" dirty="0">
              <a:solidFill>
                <a:srgbClr val="FFFFFF"/>
              </a:solidFill>
              <a:latin typeface="Century Gothic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C49DA8F6-BCC1-4447-B54C-57856834B9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23622" y="373056"/>
            <a:ext cx="0" cy="6476066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Graphic 11">
            <a:extLst>
              <a:ext uri="{FF2B5EF4-FFF2-40B4-BE49-F238E27FC236}">
                <a16:creationId xmlns:a16="http://schemas.microsoft.com/office/drawing/2014/main" xmlns="" id="{6CB927A4-E432-4310-9CD5-E89FF50631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722814" y="740316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vers"/>
              <a:ea typeface="+mn-ea"/>
              <a:cs typeface="+mn-cs"/>
            </a:endParaRPr>
          </a:p>
        </p:txBody>
      </p:sp>
      <p:sp>
        <p:nvSpPr>
          <p:cNvPr id="34" name="Graphic 10">
            <a:extLst>
              <a:ext uri="{FF2B5EF4-FFF2-40B4-BE49-F238E27FC236}">
                <a16:creationId xmlns:a16="http://schemas.microsoft.com/office/drawing/2014/main" xmlns="" id="{E3020543-B24B-4EC4-8FFC-8DD88EEA91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081594" y="969611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vers"/>
              <a:ea typeface="+mn-ea"/>
              <a:cs typeface="+mn-cs"/>
            </a:endParaRPr>
          </a:p>
        </p:txBody>
      </p:sp>
      <p:sp>
        <p:nvSpPr>
          <p:cNvPr id="36" name="Graphic 12">
            <a:extLst>
              <a:ext uri="{FF2B5EF4-FFF2-40B4-BE49-F238E27FC236}">
                <a16:creationId xmlns:a16="http://schemas.microsoft.com/office/drawing/2014/main" xmlns="" id="{1453BF6C-B012-48B7-B4E8-6D7AC7C27D0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707274" y="1484755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vers"/>
              <a:ea typeface="+mn-ea"/>
              <a:cs typeface="+mn-cs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17200EA9-A88A-DAA0-078E-450592F9C7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8888" y="399120"/>
            <a:ext cx="5218595" cy="5301467"/>
          </a:xfrm>
        </p:spPr>
        <p:txBody>
          <a:bodyPr anchor="b">
            <a:normAutofit/>
          </a:bodyPr>
          <a:lstStyle/>
          <a:p>
            <a:pPr marL="0" indent="0" algn="ctr">
              <a:buNone/>
            </a:pPr>
            <a:r>
              <a:rPr lang="ru-RU" sz="2000" dirty="0">
                <a:solidFill>
                  <a:srgbClr val="FFFFFF"/>
                </a:solidFill>
                <a:latin typeface="Century Gothic"/>
              </a:rPr>
              <a:t>В настоящее время в </a:t>
            </a:r>
            <a:r>
              <a:rPr lang="ru-RU" sz="2000" b="1" dirty="0" err="1">
                <a:solidFill>
                  <a:srgbClr val="FFFFFF"/>
                </a:solidFill>
                <a:latin typeface="Century Gothic"/>
              </a:rPr>
              <a:t>Грязинском</a:t>
            </a:r>
            <a:r>
              <a:rPr lang="ru-RU" sz="2000" b="1" dirty="0">
                <a:solidFill>
                  <a:srgbClr val="FFFFFF"/>
                </a:solidFill>
                <a:latin typeface="Century Gothic"/>
              </a:rPr>
              <a:t> районе </a:t>
            </a:r>
            <a:r>
              <a:rPr lang="ru-RU" sz="2000" dirty="0">
                <a:solidFill>
                  <a:srgbClr val="FFFFFF"/>
                </a:solidFill>
                <a:latin typeface="Century Gothic"/>
              </a:rPr>
              <a:t>уделяется большое внимание развитию молодежной политики, так как именно молодежь является мощным </a:t>
            </a:r>
            <a:r>
              <a:rPr lang="ru-RU" sz="2000" b="1" dirty="0">
                <a:solidFill>
                  <a:srgbClr val="FFFFFF"/>
                </a:solidFill>
                <a:latin typeface="Century Gothic"/>
              </a:rPr>
              <a:t>рычагом</a:t>
            </a:r>
            <a:r>
              <a:rPr lang="ru-RU" sz="2000" dirty="0">
                <a:solidFill>
                  <a:srgbClr val="FFFFFF"/>
                </a:solidFill>
                <a:latin typeface="Century Gothic"/>
              </a:rPr>
              <a:t> </a:t>
            </a:r>
            <a:r>
              <a:rPr lang="ru-RU" sz="2000" b="1" dirty="0">
                <a:solidFill>
                  <a:srgbClr val="FFFFFF"/>
                </a:solidFill>
                <a:latin typeface="Century Gothic"/>
              </a:rPr>
              <a:t>поступательного развития современного общества</a:t>
            </a:r>
            <a:r>
              <a:rPr lang="ru-RU" sz="2000" dirty="0">
                <a:solidFill>
                  <a:srgbClr val="FFFFFF"/>
                </a:solidFill>
                <a:latin typeface="Century Gothic"/>
              </a:rPr>
              <a:t>, и именно работа с молодёжью является одним из важных направлений деятельности, поскольку она представляет собой </a:t>
            </a:r>
            <a:r>
              <a:rPr lang="ru-RU" sz="2000" b="1" dirty="0">
                <a:solidFill>
                  <a:srgbClr val="FFFFFF"/>
                </a:solidFill>
                <a:latin typeface="Century Gothic"/>
              </a:rPr>
              <a:t>огромный ресурс для успешного развития, самую активную и динамичную часть социума с жизненной силой и энергией. </a:t>
            </a:r>
            <a:endParaRPr lang="en-US" sz="2000" b="1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785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xmlns="" id="{327D73B4-9F5C-4A64-A179-51B9500CB8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6891E77-D5C0-9F0B-70CF-08B959D11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0971" y="467271"/>
            <a:ext cx="5077771" cy="2052522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z="6000" b="1" dirty="0">
                <a:latin typeface="Century Gothic"/>
              </a:rPr>
              <a:t>Достижения</a:t>
            </a:r>
            <a:r>
              <a:rPr lang="ru-RU" sz="6000" dirty="0">
                <a:latin typeface="Century Gothic"/>
              </a:rPr>
              <a:t> </a:t>
            </a:r>
            <a:r>
              <a:rPr lang="ru-RU" sz="6000" b="1" dirty="0">
                <a:latin typeface="Century Gothic"/>
              </a:rPr>
              <a:t>и заслуги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85D33C90-E0E9-4BCC-847B-53431DF7C73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059864" y="2251328"/>
            <a:ext cx="2404893" cy="2404893"/>
          </a:xfrm>
          <a:prstGeom prst="ellipse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xmlns="" id="{0743BE1B-E693-47F5-A9BA-46D13E0C975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"/>
            <a:ext cx="4154502" cy="3640433"/>
          </a:xfrm>
          <a:custGeom>
            <a:avLst/>
            <a:gdLst>
              <a:gd name="connsiteX0" fmla="*/ 428655 w 4154502"/>
              <a:gd name="connsiteY0" fmla="*/ 0 h 3640433"/>
              <a:gd name="connsiteX1" fmla="*/ 3564192 w 4154502"/>
              <a:gd name="connsiteY1" fmla="*/ 0 h 3640433"/>
              <a:gd name="connsiteX2" fmla="*/ 3593704 w 4154502"/>
              <a:gd name="connsiteY2" fmla="*/ 30225 h 3640433"/>
              <a:gd name="connsiteX3" fmla="*/ 4154502 w 4154502"/>
              <a:gd name="connsiteY3" fmla="*/ 1481705 h 3640433"/>
              <a:gd name="connsiteX4" fmla="*/ 1995774 w 4154502"/>
              <a:gd name="connsiteY4" fmla="*/ 3640433 h 3640433"/>
              <a:gd name="connsiteX5" fmla="*/ 6690 w 4154502"/>
              <a:gd name="connsiteY5" fmla="*/ 2321980 h 3640433"/>
              <a:gd name="connsiteX6" fmla="*/ 0 w 4154502"/>
              <a:gd name="connsiteY6" fmla="*/ 2303703 h 3640433"/>
              <a:gd name="connsiteX7" fmla="*/ 0 w 4154502"/>
              <a:gd name="connsiteY7" fmla="*/ 659708 h 3640433"/>
              <a:gd name="connsiteX8" fmla="*/ 6690 w 4154502"/>
              <a:gd name="connsiteY8" fmla="*/ 641431 h 3640433"/>
              <a:gd name="connsiteX9" fmla="*/ 329995 w 4154502"/>
              <a:gd name="connsiteY9" fmla="*/ 108554 h 3640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54502" h="3640433">
                <a:moveTo>
                  <a:pt x="428655" y="0"/>
                </a:moveTo>
                <a:lnTo>
                  <a:pt x="3564192" y="0"/>
                </a:lnTo>
                <a:lnTo>
                  <a:pt x="3593704" y="30225"/>
                </a:lnTo>
                <a:cubicBezTo>
                  <a:pt x="3942138" y="413587"/>
                  <a:pt x="4154502" y="922846"/>
                  <a:pt x="4154502" y="1481705"/>
                </a:cubicBezTo>
                <a:cubicBezTo>
                  <a:pt x="4154502" y="2673938"/>
                  <a:pt x="3188007" y="3640433"/>
                  <a:pt x="1995774" y="3640433"/>
                </a:cubicBezTo>
                <a:cubicBezTo>
                  <a:pt x="1101599" y="3640433"/>
                  <a:pt x="334402" y="3096780"/>
                  <a:pt x="6690" y="2321980"/>
                </a:cubicBezTo>
                <a:lnTo>
                  <a:pt x="0" y="2303703"/>
                </a:lnTo>
                <a:lnTo>
                  <a:pt x="0" y="659708"/>
                </a:lnTo>
                <a:lnTo>
                  <a:pt x="6690" y="641431"/>
                </a:lnTo>
                <a:cubicBezTo>
                  <a:pt x="88618" y="447731"/>
                  <a:pt x="198014" y="268477"/>
                  <a:pt x="329995" y="108554"/>
                </a:cubicBezTo>
                <a:close/>
              </a:path>
            </a:pathLst>
          </a:cu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27" name="Рисунок 26" descr="Изображение выглядит как текст, в помещении, мебель, Устройство отображения&#10;&#10;Автоматически созданное описание">
            <a:extLst>
              <a:ext uri="{FF2B5EF4-FFF2-40B4-BE49-F238E27FC236}">
                <a16:creationId xmlns:a16="http://schemas.microsoft.com/office/drawing/2014/main" xmlns="" id="{27B86BE1-A0F2-19EA-148C-11DD68C50C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779" r="3" b="29984"/>
          <a:stretch/>
        </p:blipFill>
        <p:spPr>
          <a:xfrm>
            <a:off x="69408" y="10"/>
            <a:ext cx="4317456" cy="3640423"/>
          </a:xfrm>
          <a:custGeom>
            <a:avLst/>
            <a:gdLst/>
            <a:ahLst/>
            <a:cxnLst/>
            <a:rect l="l" t="t" r="r" b="b"/>
            <a:pathLst>
              <a:path w="4317456" h="3640433">
                <a:moveTo>
                  <a:pt x="590312" y="0"/>
                </a:moveTo>
                <a:lnTo>
                  <a:pt x="3727144" y="0"/>
                </a:lnTo>
                <a:lnTo>
                  <a:pt x="3756657" y="30226"/>
                </a:lnTo>
                <a:cubicBezTo>
                  <a:pt x="4105091" y="413588"/>
                  <a:pt x="4317456" y="922847"/>
                  <a:pt x="4317456" y="1481705"/>
                </a:cubicBezTo>
                <a:cubicBezTo>
                  <a:pt x="4317456" y="2673937"/>
                  <a:pt x="3350960" y="3640433"/>
                  <a:pt x="2158728" y="3640433"/>
                </a:cubicBezTo>
                <a:cubicBezTo>
                  <a:pt x="966497" y="3640433"/>
                  <a:pt x="0" y="2673937"/>
                  <a:pt x="0" y="1481705"/>
                </a:cubicBezTo>
                <a:cubicBezTo>
                  <a:pt x="0" y="922847"/>
                  <a:pt x="212365" y="413588"/>
                  <a:pt x="560799" y="30226"/>
                </a:cubicBezTo>
                <a:close/>
              </a:path>
            </a:pathLst>
          </a:custGeom>
        </p:spPr>
      </p:pic>
      <p:sp>
        <p:nvSpPr>
          <p:cNvPr id="40" name="Graphic 11">
            <a:extLst>
              <a:ext uri="{FF2B5EF4-FFF2-40B4-BE49-F238E27FC236}">
                <a16:creationId xmlns:a16="http://schemas.microsoft.com/office/drawing/2014/main" xmlns="" id="{6CB927A4-E432-4310-9CD5-E89FF50631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32067" y="294578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2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2" name="Graphic 10">
            <a:extLst>
              <a:ext uri="{FF2B5EF4-FFF2-40B4-BE49-F238E27FC236}">
                <a16:creationId xmlns:a16="http://schemas.microsoft.com/office/drawing/2014/main" xmlns="" id="{E3020543-B24B-4EC4-8FFC-8DD88EEA91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21893" y="1295837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2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xmlns="" id="{D0F14822-B1F1-4730-A131-C3416A790B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37441" y="3942512"/>
            <a:ext cx="3238728" cy="2915488"/>
          </a:xfrm>
          <a:custGeom>
            <a:avLst/>
            <a:gdLst>
              <a:gd name="connsiteX0" fmla="*/ 1619364 w 3238728"/>
              <a:gd name="connsiteY0" fmla="*/ 0 h 2915488"/>
              <a:gd name="connsiteX1" fmla="*/ 3238728 w 3238728"/>
              <a:gd name="connsiteY1" fmla="*/ 1619364 h 2915488"/>
              <a:gd name="connsiteX2" fmla="*/ 2649430 w 3238728"/>
              <a:gd name="connsiteY2" fmla="*/ 2868944 h 2915488"/>
              <a:gd name="connsiteX3" fmla="*/ 2587188 w 3238728"/>
              <a:gd name="connsiteY3" fmla="*/ 2915488 h 2915488"/>
              <a:gd name="connsiteX4" fmla="*/ 651541 w 3238728"/>
              <a:gd name="connsiteY4" fmla="*/ 2915488 h 2915488"/>
              <a:gd name="connsiteX5" fmla="*/ 589298 w 3238728"/>
              <a:gd name="connsiteY5" fmla="*/ 2868944 h 2915488"/>
              <a:gd name="connsiteX6" fmla="*/ 0 w 3238728"/>
              <a:gd name="connsiteY6" fmla="*/ 1619364 h 2915488"/>
              <a:gd name="connsiteX7" fmla="*/ 1619364 w 3238728"/>
              <a:gd name="connsiteY7" fmla="*/ 0 h 2915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38728" h="2915488">
                <a:moveTo>
                  <a:pt x="1619364" y="0"/>
                </a:moveTo>
                <a:cubicBezTo>
                  <a:pt x="2513714" y="0"/>
                  <a:pt x="3238728" y="725014"/>
                  <a:pt x="3238728" y="1619364"/>
                </a:cubicBezTo>
                <a:cubicBezTo>
                  <a:pt x="3238728" y="2122436"/>
                  <a:pt x="3009329" y="2571929"/>
                  <a:pt x="2649430" y="2868944"/>
                </a:cubicBezTo>
                <a:lnTo>
                  <a:pt x="2587188" y="2915488"/>
                </a:lnTo>
                <a:lnTo>
                  <a:pt x="651541" y="2915488"/>
                </a:lnTo>
                <a:lnTo>
                  <a:pt x="589298" y="2868944"/>
                </a:lnTo>
                <a:cubicBezTo>
                  <a:pt x="229399" y="2571929"/>
                  <a:pt x="0" y="2122436"/>
                  <a:pt x="0" y="1619364"/>
                </a:cubicBezTo>
                <a:cubicBezTo>
                  <a:pt x="0" y="725014"/>
                  <a:pt x="725014" y="0"/>
                  <a:pt x="1619364" y="0"/>
                </a:cubicBezTo>
                <a:close/>
              </a:path>
            </a:pathLst>
          </a:cu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xmlns="" id="{FF5238A9-3523-8BFC-1FD4-5DD0CA2884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1745" y="2990818"/>
            <a:ext cx="4475547" cy="2913872"/>
          </a:xfrm>
        </p:spPr>
        <p:txBody>
          <a:bodyPr anchor="t">
            <a:noAutofit/>
          </a:bodyPr>
          <a:lstStyle/>
          <a:p>
            <a:pPr marL="0" indent="0" algn="ctr">
              <a:buNone/>
            </a:pPr>
            <a:r>
              <a:rPr lang="en-US" sz="3200" dirty="0" err="1">
                <a:solidFill>
                  <a:srgbClr val="000000"/>
                </a:solidFill>
                <a:latin typeface="Century Gothic"/>
                <a:ea typeface="+mn-lt"/>
                <a:cs typeface="+mn-lt"/>
              </a:rPr>
              <a:t>Одни</a:t>
            </a:r>
            <a:r>
              <a:rPr lang="en-US" sz="3200" dirty="0">
                <a:solidFill>
                  <a:srgbClr val="000000"/>
                </a:solidFill>
                <a:latin typeface="Century Gothic"/>
                <a:ea typeface="+mn-lt"/>
                <a:cs typeface="+mn-l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entury Gothic"/>
                <a:ea typeface="+mn-lt"/>
                <a:cs typeface="+mn-lt"/>
              </a:rPr>
              <a:t>из</a:t>
            </a:r>
            <a:r>
              <a:rPr lang="en-US" sz="3200" dirty="0">
                <a:solidFill>
                  <a:srgbClr val="000000"/>
                </a:solidFill>
                <a:latin typeface="Century Gothic"/>
                <a:ea typeface="+mn-lt"/>
                <a:cs typeface="+mn-l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entury Gothic"/>
                <a:ea typeface="+mn-lt"/>
                <a:cs typeface="+mn-lt"/>
              </a:rPr>
              <a:t>главных</a:t>
            </a:r>
            <a:r>
              <a:rPr lang="en-US" sz="3200" dirty="0">
                <a:solidFill>
                  <a:srgbClr val="000000"/>
                </a:solidFill>
                <a:latin typeface="Century Gothic"/>
                <a:ea typeface="+mn-lt"/>
                <a:cs typeface="+mn-lt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entury Gothic"/>
                <a:ea typeface="+mn-lt"/>
                <a:cs typeface="+mn-lt"/>
              </a:rPr>
              <a:t>качеств</a:t>
            </a:r>
            <a:r>
              <a:rPr lang="en-US" sz="3200" dirty="0">
                <a:solidFill>
                  <a:srgbClr val="000000"/>
                </a:solidFill>
                <a:latin typeface="Century Gothic"/>
                <a:ea typeface="+mn-lt"/>
                <a:cs typeface="+mn-lt"/>
              </a:rPr>
              <a:t> </a:t>
            </a:r>
            <a:r>
              <a:rPr lang="ru-RU" sz="3200" dirty="0" smtClean="0">
                <a:solidFill>
                  <a:srgbClr val="000000"/>
                </a:solidFill>
                <a:latin typeface="Century Gothic"/>
                <a:ea typeface="+mn-lt"/>
                <a:cs typeface="+mn-lt"/>
              </a:rPr>
              <a:t>добровольческого и волонтерских движений района </a:t>
            </a:r>
            <a:r>
              <a:rPr lang="en-US" sz="3200" dirty="0" smtClean="0">
                <a:solidFill>
                  <a:srgbClr val="000000"/>
                </a:solidFill>
                <a:latin typeface="Century Gothic"/>
                <a:ea typeface="+mn-lt"/>
                <a:cs typeface="+mn-lt"/>
              </a:rPr>
              <a:t>- </a:t>
            </a:r>
            <a:r>
              <a:rPr lang="en-US" sz="3200" i="1" dirty="0" err="1">
                <a:solidFill>
                  <a:srgbClr val="000000"/>
                </a:solidFill>
                <a:latin typeface="Century Gothic"/>
                <a:ea typeface="+mn-lt"/>
                <a:cs typeface="+mn-lt"/>
              </a:rPr>
              <a:t>продуктивность</a:t>
            </a:r>
            <a:r>
              <a:rPr lang="en-US" sz="3200" i="1" dirty="0">
                <a:solidFill>
                  <a:srgbClr val="000000"/>
                </a:solidFill>
                <a:latin typeface="Century Gothic"/>
                <a:ea typeface="+mn-lt"/>
                <a:cs typeface="+mn-lt"/>
              </a:rPr>
              <a:t> и </a:t>
            </a:r>
            <a:r>
              <a:rPr lang="en-US" sz="3200" i="1" dirty="0" err="1">
                <a:solidFill>
                  <a:srgbClr val="000000"/>
                </a:solidFill>
                <a:latin typeface="Century Gothic"/>
                <a:ea typeface="+mn-lt"/>
                <a:cs typeface="+mn-lt"/>
              </a:rPr>
              <a:t>саморазвитие</a:t>
            </a:r>
            <a:r>
              <a:rPr lang="en-US" sz="3200" dirty="0">
                <a:solidFill>
                  <a:srgbClr val="000000"/>
                </a:solidFill>
                <a:latin typeface="Century Gothic"/>
                <a:ea typeface="+mn-lt"/>
                <a:cs typeface="+mn-lt"/>
              </a:rPr>
              <a:t>. </a:t>
            </a:r>
            <a:endParaRPr lang="en-US" sz="3200" dirty="0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46" name="Graphic 12">
            <a:extLst>
              <a:ext uri="{FF2B5EF4-FFF2-40B4-BE49-F238E27FC236}">
                <a16:creationId xmlns:a16="http://schemas.microsoft.com/office/drawing/2014/main" xmlns="" id="{1453BF6C-B012-48B7-B4E8-6D7AC7C27D0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29914" y="4368981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2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7" name="Объект 6" descr="Изображение выглядит как одежда, текст, человек, улыбка&#10;&#10;Автоматически созданное описание">
            <a:extLst>
              <a:ext uri="{FF2B5EF4-FFF2-40B4-BE49-F238E27FC236}">
                <a16:creationId xmlns:a16="http://schemas.microsoft.com/office/drawing/2014/main" xmlns="" id="{7711132E-9605-B510-7671-0E506D61ED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004" r="10843" b="-4"/>
          <a:stretch/>
        </p:blipFill>
        <p:spPr>
          <a:xfrm>
            <a:off x="1354013" y="3942512"/>
            <a:ext cx="3238727" cy="2915488"/>
          </a:xfrm>
          <a:custGeom>
            <a:avLst/>
            <a:gdLst/>
            <a:ahLst/>
            <a:cxnLst/>
            <a:rect l="l" t="t" r="r" b="b"/>
            <a:pathLst>
              <a:path w="3238727" h="2915488">
                <a:moveTo>
                  <a:pt x="1619364" y="0"/>
                </a:moveTo>
                <a:cubicBezTo>
                  <a:pt x="2513714" y="0"/>
                  <a:pt x="3238727" y="725014"/>
                  <a:pt x="3238727" y="1619364"/>
                </a:cubicBezTo>
                <a:cubicBezTo>
                  <a:pt x="3238727" y="2122436"/>
                  <a:pt x="3009328" y="2571928"/>
                  <a:pt x="2649429" y="2868943"/>
                </a:cubicBezTo>
                <a:lnTo>
                  <a:pt x="2587186" y="2915488"/>
                </a:lnTo>
                <a:lnTo>
                  <a:pt x="651541" y="2915488"/>
                </a:lnTo>
                <a:lnTo>
                  <a:pt x="589298" y="2868943"/>
                </a:lnTo>
                <a:cubicBezTo>
                  <a:pt x="229399" y="2571928"/>
                  <a:pt x="0" y="2122436"/>
                  <a:pt x="0" y="1619364"/>
                </a:cubicBezTo>
                <a:cubicBezTo>
                  <a:pt x="0" y="725014"/>
                  <a:pt x="725014" y="0"/>
                  <a:pt x="1619364" y="0"/>
                </a:cubicBezTo>
                <a:close/>
              </a:path>
            </a:pathLst>
          </a:custGeom>
        </p:spPr>
      </p:pic>
      <p:pic>
        <p:nvPicPr>
          <p:cNvPr id="17" name="Рисунок 16" descr="Изображение выглядит как одежда, человек, в помещении, стена&#10;&#10;Автоматически созданное описание">
            <a:extLst>
              <a:ext uri="{FF2B5EF4-FFF2-40B4-BE49-F238E27FC236}">
                <a16:creationId xmlns:a16="http://schemas.microsoft.com/office/drawing/2014/main" xmlns="" id="{5412EC3D-602D-56ED-259D-DF65714AF0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667" r="24580" b="-5"/>
          <a:stretch/>
        </p:blipFill>
        <p:spPr>
          <a:xfrm>
            <a:off x="4175869" y="2271459"/>
            <a:ext cx="2367798" cy="2367798"/>
          </a:xfrm>
          <a:custGeom>
            <a:avLst/>
            <a:gdLst/>
            <a:ahLst/>
            <a:cxnLst/>
            <a:rect l="l" t="t" r="r" b="b"/>
            <a:pathLst>
              <a:path w="2367798" h="2367798">
                <a:moveTo>
                  <a:pt x="1183899" y="0"/>
                </a:moveTo>
                <a:cubicBezTo>
                  <a:pt x="1837748" y="0"/>
                  <a:pt x="2367798" y="530050"/>
                  <a:pt x="2367798" y="1183899"/>
                </a:cubicBezTo>
                <a:cubicBezTo>
                  <a:pt x="2367798" y="1837748"/>
                  <a:pt x="1837748" y="2367798"/>
                  <a:pt x="1183899" y="2367798"/>
                </a:cubicBezTo>
                <a:cubicBezTo>
                  <a:pt x="530050" y="2367798"/>
                  <a:pt x="0" y="1837748"/>
                  <a:pt x="0" y="1183899"/>
                </a:cubicBezTo>
                <a:cubicBezTo>
                  <a:pt x="0" y="530050"/>
                  <a:pt x="530050" y="0"/>
                  <a:pt x="1183899" y="0"/>
                </a:cubicBezTo>
                <a:close/>
              </a:path>
            </a:pathLst>
          </a:custGeom>
        </p:spPr>
      </p:pic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xmlns="" id="{C49DA8F6-BCC1-4447-B54C-57856834B9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750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19">
            <a:extLst>
              <a:ext uri="{FF2B5EF4-FFF2-40B4-BE49-F238E27FC236}">
                <a16:creationId xmlns:a16="http://schemas.microsoft.com/office/drawing/2014/main" xmlns="" id="{BB7169B8-2507-43F4-A148-FA791CD9C67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8B4CDE7-AE03-9B95-EE57-F334277DA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5070" y="4074708"/>
            <a:ext cx="5552633" cy="1344714"/>
          </a:xfrm>
        </p:spPr>
        <p:txBody>
          <a:bodyPr anchor="b">
            <a:normAutofit fontScale="90000"/>
          </a:bodyPr>
          <a:lstStyle/>
          <a:p>
            <a:r>
              <a:rPr lang="ru-RU" sz="6100" b="1" err="1">
                <a:latin typeface="Century Gothic"/>
              </a:rPr>
              <a:t>Волонтёрство</a:t>
            </a:r>
            <a:endParaRPr lang="ru-RU" sz="6100" b="1">
              <a:latin typeface="Century Gothic"/>
            </a:endParaRPr>
          </a:p>
        </p:txBody>
      </p:sp>
      <p:cxnSp>
        <p:nvCxnSpPr>
          <p:cNvPr id="43" name="Straight Connector 21">
            <a:extLst>
              <a:ext uri="{FF2B5EF4-FFF2-40B4-BE49-F238E27FC236}">
                <a16:creationId xmlns:a16="http://schemas.microsoft.com/office/drawing/2014/main" xmlns="" id="{C49DA8F6-BCC1-4447-B54C-57856834B9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23622" y="370504"/>
            <a:ext cx="0" cy="6476066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 descr="Изображение выглядит как одежда, человек, обувь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xmlns="" id="{DAA8C231-5C3F-1DB8-AD4C-E3185F91DD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43" r="15390" b="3"/>
          <a:stretch/>
        </p:blipFill>
        <p:spPr>
          <a:xfrm>
            <a:off x="838195" y="1239876"/>
            <a:ext cx="2814534" cy="2747868"/>
          </a:xfrm>
          <a:prstGeom prst="rect">
            <a:avLst/>
          </a:prstGeom>
        </p:spPr>
      </p:pic>
      <p:pic>
        <p:nvPicPr>
          <p:cNvPr id="4" name="Рисунок 3" descr="Изображение выглядит как одежда, человек, небо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xmlns="" id="{3140E9FB-9540-DA35-153F-E1F5533A69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91" r="4" b="20357"/>
          <a:stretch/>
        </p:blipFill>
        <p:spPr>
          <a:xfrm>
            <a:off x="3648640" y="1239875"/>
            <a:ext cx="2742195" cy="2747868"/>
          </a:xfrm>
          <a:prstGeom prst="rect">
            <a:avLst/>
          </a:prstGeom>
        </p:spPr>
      </p:pic>
      <p:sp>
        <p:nvSpPr>
          <p:cNvPr id="44" name="Graphic 11">
            <a:extLst>
              <a:ext uri="{FF2B5EF4-FFF2-40B4-BE49-F238E27FC236}">
                <a16:creationId xmlns:a16="http://schemas.microsoft.com/office/drawing/2014/main" xmlns="" id="{6CB927A4-E432-4310-9CD5-E89FF50631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368120" y="3658404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4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Graphic 10">
            <a:extLst>
              <a:ext uri="{FF2B5EF4-FFF2-40B4-BE49-F238E27FC236}">
                <a16:creationId xmlns:a16="http://schemas.microsoft.com/office/drawing/2014/main" xmlns="" id="{E3020543-B24B-4EC4-8FFC-8DD88EEA91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769233" y="3792019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6" name="Graphic 12">
            <a:extLst>
              <a:ext uri="{FF2B5EF4-FFF2-40B4-BE49-F238E27FC236}">
                <a16:creationId xmlns:a16="http://schemas.microsoft.com/office/drawing/2014/main" xmlns="" id="{1453BF6C-B012-48B7-B4E8-6D7AC7C27D0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548370" y="4382231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4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EB6B0FE-9983-65B7-EADA-1A9511D579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0945" y="3264902"/>
            <a:ext cx="4776145" cy="2575435"/>
          </a:xfrm>
        </p:spPr>
        <p:txBody>
          <a:bodyPr vert="horz" lIns="91440" tIns="45720" rIns="91440" bIns="45720" rtlCol="0" anchor="b">
            <a:noAutofit/>
          </a:bodyPr>
          <a:lstStyle/>
          <a:p>
            <a:pPr marL="0" indent="0" algn="ctr">
              <a:buNone/>
            </a:pPr>
            <a:r>
              <a:rPr lang="ru-RU" sz="3200" dirty="0">
                <a:latin typeface="Century Gothic"/>
                <a:ea typeface="+mn-lt"/>
                <a:cs typeface="+mn-lt"/>
              </a:rPr>
              <a:t>Каждую субботу у реки Матыра наши активисты участвуют в качестве волонтёров на старте "5 </a:t>
            </a:r>
            <a:r>
              <a:rPr lang="ru-RU" sz="3200" err="1">
                <a:latin typeface="Century Gothic"/>
                <a:ea typeface="+mn-lt"/>
                <a:cs typeface="+mn-lt"/>
              </a:rPr>
              <a:t>Вëрст</a:t>
            </a:r>
            <a:r>
              <a:rPr lang="ru-RU" sz="3200" dirty="0">
                <a:latin typeface="Century Gothic"/>
                <a:ea typeface="+mn-lt"/>
                <a:cs typeface="+mn-lt"/>
              </a:rPr>
              <a:t>“. Спортивные жители города собираются, чтобы преодолеть дистанцию в пять километров. </a:t>
            </a:r>
          </a:p>
        </p:txBody>
      </p:sp>
    </p:spTree>
    <p:extLst>
      <p:ext uri="{BB962C8B-B14F-4D97-AF65-F5344CB8AC3E}">
        <p14:creationId xmlns:p14="http://schemas.microsoft.com/office/powerpoint/2010/main" val="4090408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13">
            <a:extLst>
              <a:ext uri="{FF2B5EF4-FFF2-40B4-BE49-F238E27FC236}">
                <a16:creationId xmlns:a16="http://schemas.microsoft.com/office/drawing/2014/main" xmlns="" id="{D9A7F3BF-8763-4074-AD77-92790AF314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196E3BD-547B-096A-C87A-AFC6207B1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9357" y="-279017"/>
            <a:ext cx="5250263" cy="2344840"/>
          </a:xfrm>
        </p:spPr>
        <p:txBody>
          <a:bodyPr anchor="b">
            <a:normAutofit/>
          </a:bodyPr>
          <a:lstStyle/>
          <a:p>
            <a:r>
              <a:rPr lang="ru-RU" sz="4800" b="1" err="1">
                <a:latin typeface="Century Gothic"/>
              </a:rPr>
              <a:t>Волонтёрство</a:t>
            </a:r>
            <a:endParaRPr lang="ru-RU" sz="4800" b="1">
              <a:latin typeface="Century Gothic"/>
            </a:endParaRPr>
          </a:p>
        </p:txBody>
      </p:sp>
      <p:pic>
        <p:nvPicPr>
          <p:cNvPr id="6" name="Рисунок 5" descr="Изображение выглядит как на открытом воздухе, одежда, человек, небо&#10;&#10;Автоматически созданное описание">
            <a:extLst>
              <a:ext uri="{FF2B5EF4-FFF2-40B4-BE49-F238E27FC236}">
                <a16:creationId xmlns:a16="http://schemas.microsoft.com/office/drawing/2014/main" xmlns="" id="{8FACDB67-F5A0-CC5D-E920-7248812B80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36" t="11445" r="7143" b="29412"/>
          <a:stretch/>
        </p:blipFill>
        <p:spPr>
          <a:xfrm>
            <a:off x="1057159" y="451983"/>
            <a:ext cx="2737461" cy="2706006"/>
          </a:xfrm>
          <a:prstGeom prst="rect">
            <a:avLst/>
          </a:prstGeom>
        </p:spPr>
      </p:pic>
      <p:sp>
        <p:nvSpPr>
          <p:cNvPr id="27" name="Graphic 11">
            <a:extLst>
              <a:ext uri="{FF2B5EF4-FFF2-40B4-BE49-F238E27FC236}">
                <a16:creationId xmlns:a16="http://schemas.microsoft.com/office/drawing/2014/main" xmlns="" id="{6CB927A4-E432-4310-9CD5-E89FF50631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45182" y="816972"/>
            <a:ext cx="171514" cy="171514"/>
          </a:xfrm>
          <a:custGeom>
            <a:avLst/>
            <a:gdLst>
              <a:gd name="connsiteX0" fmla="*/ 159873 w 171514"/>
              <a:gd name="connsiteY0" fmla="*/ 74116 h 171514"/>
              <a:gd name="connsiteX1" fmla="*/ 97398 w 171514"/>
              <a:gd name="connsiteY1" fmla="*/ 74116 h 171514"/>
              <a:gd name="connsiteX2" fmla="*/ 97398 w 171514"/>
              <a:gd name="connsiteY2" fmla="*/ 11641 h 171514"/>
              <a:gd name="connsiteX3" fmla="*/ 85757 w 171514"/>
              <a:gd name="connsiteY3" fmla="*/ 0 h 171514"/>
              <a:gd name="connsiteX4" fmla="*/ 74116 w 171514"/>
              <a:gd name="connsiteY4" fmla="*/ 11641 h 171514"/>
              <a:gd name="connsiteX5" fmla="*/ 74116 w 171514"/>
              <a:gd name="connsiteY5" fmla="*/ 74116 h 171514"/>
              <a:gd name="connsiteX6" fmla="*/ 11641 w 171514"/>
              <a:gd name="connsiteY6" fmla="*/ 74116 h 171514"/>
              <a:gd name="connsiteX7" fmla="*/ 0 w 171514"/>
              <a:gd name="connsiteY7" fmla="*/ 85757 h 171514"/>
              <a:gd name="connsiteX8" fmla="*/ 11641 w 171514"/>
              <a:gd name="connsiteY8" fmla="*/ 97398 h 171514"/>
              <a:gd name="connsiteX9" fmla="*/ 74116 w 171514"/>
              <a:gd name="connsiteY9" fmla="*/ 97398 h 171514"/>
              <a:gd name="connsiteX10" fmla="*/ 74116 w 171514"/>
              <a:gd name="connsiteY10" fmla="*/ 159873 h 171514"/>
              <a:gd name="connsiteX11" fmla="*/ 85757 w 171514"/>
              <a:gd name="connsiteY11" fmla="*/ 171514 h 171514"/>
              <a:gd name="connsiteX12" fmla="*/ 97398 w 171514"/>
              <a:gd name="connsiteY12" fmla="*/ 159873 h 171514"/>
              <a:gd name="connsiteX13" fmla="*/ 97398 w 171514"/>
              <a:gd name="connsiteY13" fmla="*/ 97398 h 171514"/>
              <a:gd name="connsiteX14" fmla="*/ 159873 w 171514"/>
              <a:gd name="connsiteY14" fmla="*/ 97398 h 171514"/>
              <a:gd name="connsiteX15" fmla="*/ 171514 w 171514"/>
              <a:gd name="connsiteY15" fmla="*/ 85757 h 171514"/>
              <a:gd name="connsiteX16" fmla="*/ 159873 w 171514"/>
              <a:gd name="connsiteY16" fmla="*/ 74116 h 171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4" h="171514">
                <a:moveTo>
                  <a:pt x="159873" y="74116"/>
                </a:moveTo>
                <a:lnTo>
                  <a:pt x="97398" y="74116"/>
                </a:lnTo>
                <a:lnTo>
                  <a:pt x="97398" y="11641"/>
                </a:lnTo>
                <a:cubicBezTo>
                  <a:pt x="97398" y="5212"/>
                  <a:pt x="92186" y="0"/>
                  <a:pt x="85757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7"/>
                </a:cubicBezTo>
                <a:cubicBezTo>
                  <a:pt x="0" y="92186"/>
                  <a:pt x="5212" y="97398"/>
                  <a:pt x="11641" y="97398"/>
                </a:cubicBezTo>
                <a:lnTo>
                  <a:pt x="74116" y="97398"/>
                </a:lnTo>
                <a:lnTo>
                  <a:pt x="74116" y="159873"/>
                </a:lnTo>
                <a:cubicBezTo>
                  <a:pt x="74116" y="166302"/>
                  <a:pt x="79328" y="171514"/>
                  <a:pt x="85757" y="171514"/>
                </a:cubicBezTo>
                <a:cubicBezTo>
                  <a:pt x="92186" y="171514"/>
                  <a:pt x="97398" y="166302"/>
                  <a:pt x="97398" y="159873"/>
                </a:cubicBezTo>
                <a:lnTo>
                  <a:pt x="97398" y="97398"/>
                </a:lnTo>
                <a:lnTo>
                  <a:pt x="159873" y="97398"/>
                </a:lnTo>
                <a:cubicBezTo>
                  <a:pt x="166302" y="97398"/>
                  <a:pt x="171514" y="92186"/>
                  <a:pt x="171514" y="85757"/>
                </a:cubicBezTo>
                <a:cubicBezTo>
                  <a:pt x="171514" y="79328"/>
                  <a:pt x="166302" y="74116"/>
                  <a:pt x="159873" y="74116"/>
                </a:cubicBezTo>
                <a:close/>
              </a:path>
            </a:pathLst>
          </a:custGeom>
          <a:solidFill>
            <a:schemeClr val="accent4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8" name="Graphic 10">
            <a:extLst>
              <a:ext uri="{FF2B5EF4-FFF2-40B4-BE49-F238E27FC236}">
                <a16:creationId xmlns:a16="http://schemas.microsoft.com/office/drawing/2014/main" xmlns="" id="{E3020543-B24B-4EC4-8FFC-8DD88EEA91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087763" y="1099825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4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9" name="Graphic 12">
            <a:extLst>
              <a:ext uri="{FF2B5EF4-FFF2-40B4-BE49-F238E27FC236}">
                <a16:creationId xmlns:a16="http://schemas.microsoft.com/office/drawing/2014/main" xmlns="" id="{1453BF6C-B012-48B7-B4E8-6D7AC7C27D0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87637" y="1470997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4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30" name="Straight Connector 21">
            <a:extLst>
              <a:ext uri="{FF2B5EF4-FFF2-40B4-BE49-F238E27FC236}">
                <a16:creationId xmlns:a16="http://schemas.microsoft.com/office/drawing/2014/main" xmlns="" id="{C49DA8F6-BCC1-4447-B54C-57856834B9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2362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 descr="Изображение выглядит как на открытом воздухе, одежда, человек, дерево&#10;&#10;Автоматически созданное описание">
            <a:extLst>
              <a:ext uri="{FF2B5EF4-FFF2-40B4-BE49-F238E27FC236}">
                <a16:creationId xmlns:a16="http://schemas.microsoft.com/office/drawing/2014/main" xmlns="" id="{E8EA1F22-2CAE-9ACB-E2CA-55205DBC37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136" y="3118778"/>
            <a:ext cx="4874551" cy="3268786"/>
          </a:xfrm>
          <a:prstGeom prst="rect">
            <a:avLst/>
          </a:prstGeom>
        </p:spPr>
      </p:pic>
      <p:pic>
        <p:nvPicPr>
          <p:cNvPr id="9" name="Рисунок 8" descr="Изображение выглядит как одежда, небо, человек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xmlns="" id="{2BF46F23-07B3-6C5B-3351-70B69C0E7C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637" t="6385" r="694" b="12093"/>
          <a:stretch/>
        </p:blipFill>
        <p:spPr>
          <a:xfrm>
            <a:off x="3738666" y="463146"/>
            <a:ext cx="2195669" cy="268583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74187FD-4023-B87F-1354-18BF48ECA2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466" y="2409093"/>
            <a:ext cx="6023989" cy="282083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buNone/>
            </a:pPr>
            <a:r>
              <a:rPr lang="ru-RU" dirty="0">
                <a:latin typeface="Century Gothic"/>
                <a:ea typeface="+mn-lt"/>
                <a:cs typeface="+mn-lt"/>
              </a:rPr>
              <a:t>Волонтёры поддерживают дружескую атмосферу, предлагают и продвигают свои инициативы для совершенствования проекта. </a:t>
            </a:r>
            <a:br>
              <a:rPr lang="ru-RU" dirty="0">
                <a:latin typeface="Century Gothic"/>
                <a:ea typeface="+mn-lt"/>
                <a:cs typeface="+mn-lt"/>
              </a:rPr>
            </a:br>
            <a:r>
              <a:rPr lang="ru-RU" dirty="0">
                <a:latin typeface="Century Gothic"/>
                <a:ea typeface="+mn-lt"/>
                <a:cs typeface="+mn-lt"/>
              </a:rPr>
              <a:t>Также команда не осталась равнодушной и приняла участие в сборе гуманитарной помощи для участников СВО. </a:t>
            </a:r>
            <a:endParaRPr lang="ru-RU"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085668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xmlns="" id="{A2679492-7988-4050-9056-5424444524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A1AF03C-9969-37B4-A354-F093CA862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7384" y="255466"/>
            <a:ext cx="4434720" cy="1716255"/>
          </a:xfrm>
        </p:spPr>
        <p:txBody>
          <a:bodyPr anchor="b">
            <a:normAutofit/>
          </a:bodyPr>
          <a:lstStyle/>
          <a:p>
            <a:r>
              <a:rPr lang="ru-RU" sz="8000" b="1" dirty="0">
                <a:latin typeface="Century Gothic"/>
              </a:rPr>
              <a:t>Спорт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B5ABDEAA-B248-4182-B67C-A925338E77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23008" y="252743"/>
            <a:ext cx="4739619" cy="304261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 descr="Изображение выглядит как небо, на открытом воздухе, одежда, человек&#10;&#10;Автоматически созданное описание">
            <a:extLst>
              <a:ext uri="{FF2B5EF4-FFF2-40B4-BE49-F238E27FC236}">
                <a16:creationId xmlns:a16="http://schemas.microsoft.com/office/drawing/2014/main" xmlns="" id="{472C47C1-3C0C-5AF9-2A5F-7CC0772CC1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056" b="10074"/>
          <a:stretch/>
        </p:blipFill>
        <p:spPr>
          <a:xfrm>
            <a:off x="1281572" y="481147"/>
            <a:ext cx="4410767" cy="257408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B091B163-7D61-4891-ABCF-5C13D9C418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25449" y="3548095"/>
            <a:ext cx="4739619" cy="304261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 descr="Изображение выглядит как на открытом воздухе, дорога, человек, небо&#10;&#10;Автоматически созданное описание">
            <a:extLst>
              <a:ext uri="{FF2B5EF4-FFF2-40B4-BE49-F238E27FC236}">
                <a16:creationId xmlns:a16="http://schemas.microsoft.com/office/drawing/2014/main" xmlns="" id="{D32B41E0-CFA9-1257-6B40-7B002C6B44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794" b="4835"/>
          <a:stretch/>
        </p:blipFill>
        <p:spPr>
          <a:xfrm>
            <a:off x="572295" y="3776499"/>
            <a:ext cx="4457649" cy="257408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70157E0-41B0-9279-47C7-83C6264F50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3292" y="2071491"/>
            <a:ext cx="4434721" cy="371042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buNone/>
            </a:pPr>
            <a:r>
              <a:rPr lang="ru-RU" dirty="0">
                <a:latin typeface="Century Gothic"/>
                <a:ea typeface="+mn-lt"/>
                <a:cs typeface="+mn-lt"/>
              </a:rPr>
              <a:t>Проходили и совместные забеги по улицам города Грязи</a:t>
            </a:r>
            <a:r>
              <a:rPr lang="ru-RU" dirty="0" smtClean="0">
                <a:latin typeface="Century Gothic"/>
                <a:ea typeface="+mn-lt"/>
                <a:cs typeface="+mn-lt"/>
              </a:rPr>
              <a:t>, которые проходили при помощи, поддержке и координации волонтеров </a:t>
            </a:r>
            <a:endParaRPr lang="ru-RU" i="1" dirty="0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C49DA8F6-BCC1-4447-B54C-57856834B9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8424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D9A7F3BF-8763-4074-AD77-92790AF314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CE9F1BA-2523-9BE6-B031-F7378A64E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746" y="241258"/>
            <a:ext cx="4806742" cy="2344840"/>
          </a:xfrm>
        </p:spPr>
        <p:txBody>
          <a:bodyPr anchor="b">
            <a:normAutofit/>
          </a:bodyPr>
          <a:lstStyle/>
          <a:p>
            <a:r>
              <a:rPr lang="ru-RU" sz="7200" b="1" dirty="0">
                <a:latin typeface="Century Gothic"/>
              </a:rPr>
              <a:t>Культура</a:t>
            </a:r>
          </a:p>
        </p:txBody>
      </p:sp>
      <p:pic>
        <p:nvPicPr>
          <p:cNvPr id="5" name="Рисунок 4" descr="Изображение выглядит как человек, одежда, на открытом воздухе, небо&#10;&#10;Автоматически созданное описание">
            <a:extLst>
              <a:ext uri="{FF2B5EF4-FFF2-40B4-BE49-F238E27FC236}">
                <a16:creationId xmlns:a16="http://schemas.microsoft.com/office/drawing/2014/main" xmlns="" id="{574B6204-3C7E-56A5-C1E8-AFFFCB29E4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75" r="4" b="28877"/>
          <a:stretch/>
        </p:blipFill>
        <p:spPr>
          <a:xfrm>
            <a:off x="5321061" y="323857"/>
            <a:ext cx="3190436" cy="3225605"/>
          </a:xfrm>
          <a:custGeom>
            <a:avLst/>
            <a:gdLst/>
            <a:ahLst/>
            <a:cxnLst/>
            <a:rect l="l" t="t" r="r" b="b"/>
            <a:pathLst>
              <a:path w="2582956" h="2582956">
                <a:moveTo>
                  <a:pt x="1291478" y="0"/>
                </a:moveTo>
                <a:cubicBezTo>
                  <a:pt x="2004742" y="0"/>
                  <a:pt x="2582956" y="578214"/>
                  <a:pt x="2582956" y="1291478"/>
                </a:cubicBezTo>
                <a:cubicBezTo>
                  <a:pt x="2582956" y="2004742"/>
                  <a:pt x="2004742" y="2582956"/>
                  <a:pt x="1291478" y="2582956"/>
                </a:cubicBezTo>
                <a:cubicBezTo>
                  <a:pt x="578214" y="2582956"/>
                  <a:pt x="0" y="2004742"/>
                  <a:pt x="0" y="1291478"/>
                </a:cubicBezTo>
                <a:cubicBezTo>
                  <a:pt x="0" y="578214"/>
                  <a:pt x="578214" y="0"/>
                  <a:pt x="1291478" y="0"/>
                </a:cubicBezTo>
                <a:close/>
              </a:path>
            </a:pathLst>
          </a:cu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C49DA8F6-BCC1-4447-B54C-57856834B9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2362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68CE260-FC23-3504-1E99-9752D8085F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2592" y="2870752"/>
            <a:ext cx="5123266" cy="280911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buNone/>
            </a:pPr>
            <a:r>
              <a:rPr lang="ru-RU" sz="1800" dirty="0">
                <a:latin typeface="Century Gothic"/>
                <a:ea typeface="+mn-lt"/>
                <a:cs typeface="+mn-lt"/>
              </a:rPr>
              <a:t>На </a:t>
            </a:r>
            <a:r>
              <a:rPr lang="ru-RU" sz="1800" i="1" dirty="0">
                <a:latin typeface="Century Gothic"/>
                <a:ea typeface="+mn-lt"/>
                <a:cs typeface="+mn-lt"/>
              </a:rPr>
              <a:t>Всемирный день эколога</a:t>
            </a:r>
            <a:r>
              <a:rPr lang="ru-RU" sz="1800" dirty="0">
                <a:latin typeface="Century Gothic"/>
                <a:ea typeface="+mn-lt"/>
                <a:cs typeface="+mn-lt"/>
              </a:rPr>
              <a:t> было организовано много интерактивных площадок, где участники соревновались в знании экологии, общались, знакомились и фотографировались. Активными участниками </a:t>
            </a:r>
            <a:r>
              <a:rPr lang="ru-RU" sz="1800" err="1">
                <a:latin typeface="Century Gothic"/>
                <a:ea typeface="+mn-lt"/>
                <a:cs typeface="+mn-lt"/>
              </a:rPr>
              <a:t>экофестиваля</a:t>
            </a:r>
            <a:r>
              <a:rPr lang="ru-RU" sz="1800" dirty="0">
                <a:latin typeface="Century Gothic"/>
                <a:ea typeface="+mn-lt"/>
                <a:cs typeface="+mn-lt"/>
              </a:rPr>
              <a:t> стали ученики и их наставники из разных школ. </a:t>
            </a:r>
            <a:br>
              <a:rPr lang="ru-RU" sz="1800" dirty="0">
                <a:latin typeface="Century Gothic"/>
                <a:ea typeface="+mn-lt"/>
                <a:cs typeface="+mn-lt"/>
              </a:rPr>
            </a:br>
            <a:r>
              <a:rPr lang="ru-RU" sz="1800" dirty="0">
                <a:latin typeface="Century Gothic"/>
                <a:ea typeface="+mn-lt"/>
                <a:cs typeface="+mn-lt"/>
              </a:rPr>
              <a:t>  Наше событие не обошлось без гостей. Ими стали волонтеры-экологи Всероссийской общественной организации «ДЕЛАЙ!». </a:t>
            </a:r>
            <a:endParaRPr lang="ru-RU" sz="1800">
              <a:latin typeface="Century Gothic"/>
            </a:endParaRPr>
          </a:p>
        </p:txBody>
      </p:sp>
      <p:sp>
        <p:nvSpPr>
          <p:cNvPr id="15" name="Graphic 11">
            <a:extLst>
              <a:ext uri="{FF2B5EF4-FFF2-40B4-BE49-F238E27FC236}">
                <a16:creationId xmlns:a16="http://schemas.microsoft.com/office/drawing/2014/main" xmlns="" id="{6CB927A4-E432-4310-9CD5-E89FF50631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419541" y="3187989"/>
            <a:ext cx="171515" cy="171514"/>
          </a:xfrm>
          <a:custGeom>
            <a:avLst/>
            <a:gdLst>
              <a:gd name="connsiteX0" fmla="*/ 159874 w 171515"/>
              <a:gd name="connsiteY0" fmla="*/ 74116 h 171514"/>
              <a:gd name="connsiteX1" fmla="*/ 97399 w 171515"/>
              <a:gd name="connsiteY1" fmla="*/ 74116 h 171514"/>
              <a:gd name="connsiteX2" fmla="*/ 97399 w 171515"/>
              <a:gd name="connsiteY2" fmla="*/ 11641 h 171514"/>
              <a:gd name="connsiteX3" fmla="*/ 85758 w 171515"/>
              <a:gd name="connsiteY3" fmla="*/ 0 h 171514"/>
              <a:gd name="connsiteX4" fmla="*/ 74116 w 171515"/>
              <a:gd name="connsiteY4" fmla="*/ 11641 h 171514"/>
              <a:gd name="connsiteX5" fmla="*/ 74116 w 171515"/>
              <a:gd name="connsiteY5" fmla="*/ 74116 h 171514"/>
              <a:gd name="connsiteX6" fmla="*/ 11641 w 171515"/>
              <a:gd name="connsiteY6" fmla="*/ 74116 h 171514"/>
              <a:gd name="connsiteX7" fmla="*/ 0 w 171515"/>
              <a:gd name="connsiteY7" fmla="*/ 85757 h 171514"/>
              <a:gd name="connsiteX8" fmla="*/ 11641 w 171515"/>
              <a:gd name="connsiteY8" fmla="*/ 97398 h 171514"/>
              <a:gd name="connsiteX9" fmla="*/ 74116 w 171515"/>
              <a:gd name="connsiteY9" fmla="*/ 97398 h 171514"/>
              <a:gd name="connsiteX10" fmla="*/ 74116 w 171515"/>
              <a:gd name="connsiteY10" fmla="*/ 159873 h 171514"/>
              <a:gd name="connsiteX11" fmla="*/ 85758 w 171515"/>
              <a:gd name="connsiteY11" fmla="*/ 171514 h 171514"/>
              <a:gd name="connsiteX12" fmla="*/ 97399 w 171515"/>
              <a:gd name="connsiteY12" fmla="*/ 159873 h 171514"/>
              <a:gd name="connsiteX13" fmla="*/ 97399 w 171515"/>
              <a:gd name="connsiteY13" fmla="*/ 97398 h 171514"/>
              <a:gd name="connsiteX14" fmla="*/ 159874 w 171515"/>
              <a:gd name="connsiteY14" fmla="*/ 97398 h 171514"/>
              <a:gd name="connsiteX15" fmla="*/ 171515 w 171515"/>
              <a:gd name="connsiteY15" fmla="*/ 85757 h 171514"/>
              <a:gd name="connsiteX16" fmla="*/ 159874 w 171515"/>
              <a:gd name="connsiteY16" fmla="*/ 74116 h 171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4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7"/>
                </a:cubicBezTo>
                <a:cubicBezTo>
                  <a:pt x="0" y="92186"/>
                  <a:pt x="5212" y="97398"/>
                  <a:pt x="11641" y="97398"/>
                </a:cubicBezTo>
                <a:lnTo>
                  <a:pt x="74116" y="97398"/>
                </a:lnTo>
                <a:lnTo>
                  <a:pt x="74116" y="159873"/>
                </a:lnTo>
                <a:cubicBezTo>
                  <a:pt x="74116" y="166302"/>
                  <a:pt x="79328" y="171514"/>
                  <a:pt x="85758" y="171514"/>
                </a:cubicBezTo>
                <a:cubicBezTo>
                  <a:pt x="92187" y="171514"/>
                  <a:pt x="97399" y="166302"/>
                  <a:pt x="97399" y="159873"/>
                </a:cubicBezTo>
                <a:lnTo>
                  <a:pt x="97399" y="97398"/>
                </a:lnTo>
                <a:lnTo>
                  <a:pt x="159874" y="97398"/>
                </a:lnTo>
                <a:cubicBezTo>
                  <a:pt x="166303" y="97398"/>
                  <a:pt x="171515" y="92186"/>
                  <a:pt x="171515" y="85757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4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Graphic 10">
            <a:extLst>
              <a:ext uri="{FF2B5EF4-FFF2-40B4-BE49-F238E27FC236}">
                <a16:creationId xmlns:a16="http://schemas.microsoft.com/office/drawing/2014/main" xmlns="" id="{E3020543-B24B-4EC4-8FFC-8DD88EEA91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307865" y="3977257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4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6" name="Рисунок 5" descr="Изображение выглядит как одежда, на открытом воздухе, человек, небо&#10;&#10;Автоматически созданное описание">
            <a:extLst>
              <a:ext uri="{FF2B5EF4-FFF2-40B4-BE49-F238E27FC236}">
                <a16:creationId xmlns:a16="http://schemas.microsoft.com/office/drawing/2014/main" xmlns="" id="{1D97D56A-1075-3599-A872-7C46307EF3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41" r="1" b="3851"/>
          <a:stretch/>
        </p:blipFill>
        <p:spPr>
          <a:xfrm>
            <a:off x="9138890" y="643116"/>
            <a:ext cx="3053110" cy="4167318"/>
          </a:xfrm>
          <a:custGeom>
            <a:avLst/>
            <a:gdLst/>
            <a:ahLst/>
            <a:cxnLst/>
            <a:rect l="l" t="t" r="r" b="b"/>
            <a:pathLst>
              <a:path w="3053110" h="4167318">
                <a:moveTo>
                  <a:pt x="2083659" y="0"/>
                </a:moveTo>
                <a:cubicBezTo>
                  <a:pt x="2371352" y="0"/>
                  <a:pt x="2645428" y="58305"/>
                  <a:pt x="2894714" y="163744"/>
                </a:cubicBezTo>
                <a:lnTo>
                  <a:pt x="3053110" y="240048"/>
                </a:lnTo>
                <a:lnTo>
                  <a:pt x="3053110" y="3927271"/>
                </a:lnTo>
                <a:lnTo>
                  <a:pt x="2894714" y="4003574"/>
                </a:lnTo>
                <a:cubicBezTo>
                  <a:pt x="2645428" y="4109013"/>
                  <a:pt x="2371352" y="4167318"/>
                  <a:pt x="2083659" y="4167318"/>
                </a:cubicBezTo>
                <a:cubicBezTo>
                  <a:pt x="932885" y="4167318"/>
                  <a:pt x="0" y="3234433"/>
                  <a:pt x="0" y="2083659"/>
                </a:cubicBezTo>
                <a:cubicBezTo>
                  <a:pt x="0" y="932885"/>
                  <a:pt x="932885" y="0"/>
                  <a:pt x="2083659" y="0"/>
                </a:cubicBezTo>
                <a:close/>
              </a:path>
            </a:pathLst>
          </a:custGeom>
        </p:spPr>
      </p:pic>
      <p:pic>
        <p:nvPicPr>
          <p:cNvPr id="4" name="Рисунок 3" descr="Изображение выглядит как одежда, на открытом воздухе, небо, человек&#10;&#10;Автоматически созданное описание">
            <a:extLst>
              <a:ext uri="{FF2B5EF4-FFF2-40B4-BE49-F238E27FC236}">
                <a16:creationId xmlns:a16="http://schemas.microsoft.com/office/drawing/2014/main" xmlns="" id="{1DBD6CD3-0F96-E2D3-5781-B010BBDA25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00" r="8838"/>
          <a:stretch/>
        </p:blipFill>
        <p:spPr>
          <a:xfrm>
            <a:off x="6711424" y="4275044"/>
            <a:ext cx="3419243" cy="2582956"/>
          </a:xfrm>
          <a:custGeom>
            <a:avLst/>
            <a:gdLst/>
            <a:ahLst/>
            <a:cxnLst/>
            <a:rect l="l" t="t" r="r" b="b"/>
            <a:pathLst>
              <a:path w="3419243" h="2582956">
                <a:moveTo>
                  <a:pt x="1709622" y="0"/>
                </a:moveTo>
                <a:cubicBezTo>
                  <a:pt x="2653819" y="0"/>
                  <a:pt x="3419243" y="765424"/>
                  <a:pt x="3419243" y="1709622"/>
                </a:cubicBezTo>
                <a:cubicBezTo>
                  <a:pt x="3419243" y="2004683"/>
                  <a:pt x="3344495" y="2282287"/>
                  <a:pt x="3212901" y="2524529"/>
                </a:cubicBezTo>
                <a:lnTo>
                  <a:pt x="3177405" y="2582956"/>
                </a:lnTo>
                <a:lnTo>
                  <a:pt x="241838" y="2582956"/>
                </a:lnTo>
                <a:lnTo>
                  <a:pt x="206343" y="2524529"/>
                </a:lnTo>
                <a:cubicBezTo>
                  <a:pt x="74749" y="2282287"/>
                  <a:pt x="0" y="2004683"/>
                  <a:pt x="0" y="1709622"/>
                </a:cubicBezTo>
                <a:cubicBezTo>
                  <a:pt x="0" y="765424"/>
                  <a:pt x="765424" y="0"/>
                  <a:pt x="1709622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02385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327D73B4-9F5C-4A64-A179-51B9500CB8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20AEB2D-291D-0D32-E669-74B3703A5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9683" y="-1652"/>
            <a:ext cx="4639858" cy="2052522"/>
          </a:xfrm>
        </p:spPr>
        <p:txBody>
          <a:bodyPr anchor="b">
            <a:normAutofit/>
          </a:bodyPr>
          <a:lstStyle/>
          <a:p>
            <a:r>
              <a:rPr lang="ru-RU" sz="6600" b="1" dirty="0">
                <a:latin typeface="Century Gothic"/>
              </a:rPr>
              <a:t>Культура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85D33C90-E0E9-4BCC-847B-53431DF7C73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059864" y="2251328"/>
            <a:ext cx="2404893" cy="2404893"/>
          </a:xfrm>
          <a:prstGeom prst="ellipse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0743BE1B-E693-47F5-A9BA-46D13E0C975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"/>
            <a:ext cx="4154502" cy="3640433"/>
          </a:xfrm>
          <a:custGeom>
            <a:avLst/>
            <a:gdLst>
              <a:gd name="connsiteX0" fmla="*/ 428655 w 4154502"/>
              <a:gd name="connsiteY0" fmla="*/ 0 h 3640433"/>
              <a:gd name="connsiteX1" fmla="*/ 3564192 w 4154502"/>
              <a:gd name="connsiteY1" fmla="*/ 0 h 3640433"/>
              <a:gd name="connsiteX2" fmla="*/ 3593704 w 4154502"/>
              <a:gd name="connsiteY2" fmla="*/ 30225 h 3640433"/>
              <a:gd name="connsiteX3" fmla="*/ 4154502 w 4154502"/>
              <a:gd name="connsiteY3" fmla="*/ 1481705 h 3640433"/>
              <a:gd name="connsiteX4" fmla="*/ 1995774 w 4154502"/>
              <a:gd name="connsiteY4" fmla="*/ 3640433 h 3640433"/>
              <a:gd name="connsiteX5" fmla="*/ 6690 w 4154502"/>
              <a:gd name="connsiteY5" fmla="*/ 2321980 h 3640433"/>
              <a:gd name="connsiteX6" fmla="*/ 0 w 4154502"/>
              <a:gd name="connsiteY6" fmla="*/ 2303703 h 3640433"/>
              <a:gd name="connsiteX7" fmla="*/ 0 w 4154502"/>
              <a:gd name="connsiteY7" fmla="*/ 659708 h 3640433"/>
              <a:gd name="connsiteX8" fmla="*/ 6690 w 4154502"/>
              <a:gd name="connsiteY8" fmla="*/ 641431 h 3640433"/>
              <a:gd name="connsiteX9" fmla="*/ 329995 w 4154502"/>
              <a:gd name="connsiteY9" fmla="*/ 108554 h 3640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54502" h="3640433">
                <a:moveTo>
                  <a:pt x="428655" y="0"/>
                </a:moveTo>
                <a:lnTo>
                  <a:pt x="3564192" y="0"/>
                </a:lnTo>
                <a:lnTo>
                  <a:pt x="3593704" y="30225"/>
                </a:lnTo>
                <a:cubicBezTo>
                  <a:pt x="3942138" y="413587"/>
                  <a:pt x="4154502" y="922846"/>
                  <a:pt x="4154502" y="1481705"/>
                </a:cubicBezTo>
                <a:cubicBezTo>
                  <a:pt x="4154502" y="2673938"/>
                  <a:pt x="3188007" y="3640433"/>
                  <a:pt x="1995774" y="3640433"/>
                </a:cubicBezTo>
                <a:cubicBezTo>
                  <a:pt x="1101599" y="3640433"/>
                  <a:pt x="334402" y="3096780"/>
                  <a:pt x="6690" y="2321980"/>
                </a:cubicBezTo>
                <a:lnTo>
                  <a:pt x="0" y="2303703"/>
                </a:lnTo>
                <a:lnTo>
                  <a:pt x="0" y="659708"/>
                </a:lnTo>
                <a:lnTo>
                  <a:pt x="6690" y="641431"/>
                </a:lnTo>
                <a:cubicBezTo>
                  <a:pt x="88618" y="447731"/>
                  <a:pt x="198014" y="268477"/>
                  <a:pt x="329995" y="108554"/>
                </a:cubicBezTo>
                <a:close/>
              </a:path>
            </a:pathLst>
          </a:cu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Рисунок 3" descr="Изображение выглядит как одежда, человек, концерт, дерево&#10;&#10;Автоматически созданное описание">
            <a:extLst>
              <a:ext uri="{FF2B5EF4-FFF2-40B4-BE49-F238E27FC236}">
                <a16:creationId xmlns:a16="http://schemas.microsoft.com/office/drawing/2014/main" xmlns="" id="{04760EC2-42C4-67E5-AE84-F76CA656F1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65" r="9574" b="3"/>
          <a:stretch/>
        </p:blipFill>
        <p:spPr>
          <a:xfrm>
            <a:off x="69408" y="10"/>
            <a:ext cx="4317456" cy="3640423"/>
          </a:xfrm>
          <a:custGeom>
            <a:avLst/>
            <a:gdLst/>
            <a:ahLst/>
            <a:cxnLst/>
            <a:rect l="l" t="t" r="r" b="b"/>
            <a:pathLst>
              <a:path w="4317456" h="3640433">
                <a:moveTo>
                  <a:pt x="590312" y="0"/>
                </a:moveTo>
                <a:lnTo>
                  <a:pt x="3727144" y="0"/>
                </a:lnTo>
                <a:lnTo>
                  <a:pt x="3756657" y="30226"/>
                </a:lnTo>
                <a:cubicBezTo>
                  <a:pt x="4105091" y="413588"/>
                  <a:pt x="4317456" y="922847"/>
                  <a:pt x="4317456" y="1481705"/>
                </a:cubicBezTo>
                <a:cubicBezTo>
                  <a:pt x="4317456" y="2673937"/>
                  <a:pt x="3350960" y="3640433"/>
                  <a:pt x="2158728" y="3640433"/>
                </a:cubicBezTo>
                <a:cubicBezTo>
                  <a:pt x="966497" y="3640433"/>
                  <a:pt x="0" y="2673937"/>
                  <a:pt x="0" y="1481705"/>
                </a:cubicBezTo>
                <a:cubicBezTo>
                  <a:pt x="0" y="922847"/>
                  <a:pt x="212365" y="413588"/>
                  <a:pt x="560799" y="30226"/>
                </a:cubicBezTo>
                <a:close/>
              </a:path>
            </a:pathLst>
          </a:custGeom>
        </p:spPr>
      </p:pic>
      <p:sp>
        <p:nvSpPr>
          <p:cNvPr id="17" name="Graphic 11">
            <a:extLst>
              <a:ext uri="{FF2B5EF4-FFF2-40B4-BE49-F238E27FC236}">
                <a16:creationId xmlns:a16="http://schemas.microsoft.com/office/drawing/2014/main" xmlns="" id="{6CB927A4-E432-4310-9CD5-E89FF50631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532067" y="294578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2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Graphic 10">
            <a:extLst>
              <a:ext uri="{FF2B5EF4-FFF2-40B4-BE49-F238E27FC236}">
                <a16:creationId xmlns:a16="http://schemas.microsoft.com/office/drawing/2014/main" xmlns="" id="{E3020543-B24B-4EC4-8FFC-8DD88EEA91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21893" y="1295837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2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xmlns="" id="{D0F14822-B1F1-4730-A131-C3416A790B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37441" y="3942512"/>
            <a:ext cx="3238728" cy="2915488"/>
          </a:xfrm>
          <a:custGeom>
            <a:avLst/>
            <a:gdLst>
              <a:gd name="connsiteX0" fmla="*/ 1619364 w 3238728"/>
              <a:gd name="connsiteY0" fmla="*/ 0 h 2915488"/>
              <a:gd name="connsiteX1" fmla="*/ 3238728 w 3238728"/>
              <a:gd name="connsiteY1" fmla="*/ 1619364 h 2915488"/>
              <a:gd name="connsiteX2" fmla="*/ 2649430 w 3238728"/>
              <a:gd name="connsiteY2" fmla="*/ 2868944 h 2915488"/>
              <a:gd name="connsiteX3" fmla="*/ 2587188 w 3238728"/>
              <a:gd name="connsiteY3" fmla="*/ 2915488 h 2915488"/>
              <a:gd name="connsiteX4" fmla="*/ 651541 w 3238728"/>
              <a:gd name="connsiteY4" fmla="*/ 2915488 h 2915488"/>
              <a:gd name="connsiteX5" fmla="*/ 589298 w 3238728"/>
              <a:gd name="connsiteY5" fmla="*/ 2868944 h 2915488"/>
              <a:gd name="connsiteX6" fmla="*/ 0 w 3238728"/>
              <a:gd name="connsiteY6" fmla="*/ 1619364 h 2915488"/>
              <a:gd name="connsiteX7" fmla="*/ 1619364 w 3238728"/>
              <a:gd name="connsiteY7" fmla="*/ 0 h 2915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38728" h="2915488">
                <a:moveTo>
                  <a:pt x="1619364" y="0"/>
                </a:moveTo>
                <a:cubicBezTo>
                  <a:pt x="2513714" y="0"/>
                  <a:pt x="3238728" y="725014"/>
                  <a:pt x="3238728" y="1619364"/>
                </a:cubicBezTo>
                <a:cubicBezTo>
                  <a:pt x="3238728" y="2122436"/>
                  <a:pt x="3009329" y="2571929"/>
                  <a:pt x="2649430" y="2868944"/>
                </a:cubicBezTo>
                <a:lnTo>
                  <a:pt x="2587188" y="2915488"/>
                </a:lnTo>
                <a:lnTo>
                  <a:pt x="651541" y="2915488"/>
                </a:lnTo>
                <a:lnTo>
                  <a:pt x="589298" y="2868944"/>
                </a:lnTo>
                <a:cubicBezTo>
                  <a:pt x="229399" y="2571929"/>
                  <a:pt x="0" y="2122436"/>
                  <a:pt x="0" y="1619364"/>
                </a:cubicBezTo>
                <a:cubicBezTo>
                  <a:pt x="0" y="725014"/>
                  <a:pt x="725014" y="0"/>
                  <a:pt x="1619364" y="0"/>
                </a:cubicBezTo>
                <a:close/>
              </a:path>
            </a:pathLst>
          </a:cu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5EF4FEC-2F5B-91D6-6B29-5FC8445EDB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9007" y="2099864"/>
            <a:ext cx="4909490" cy="290214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buNone/>
            </a:pPr>
            <a:r>
              <a:rPr lang="ru-RU" sz="1800" dirty="0">
                <a:latin typeface="Century Gothic"/>
                <a:ea typeface="+mn-lt"/>
                <a:cs typeface="+mn-lt"/>
              </a:rPr>
              <a:t>Несмотря на все преграды, наша команда смогла провести и День молодёжи! Местом проведения стал гостеприимный парк имени героя Российской Федерации Ивана Андреевича Флёрова. </a:t>
            </a:r>
            <a:br>
              <a:rPr lang="ru-RU" sz="1800" dirty="0">
                <a:latin typeface="Century Gothic"/>
                <a:ea typeface="+mn-lt"/>
                <a:cs typeface="+mn-lt"/>
              </a:rPr>
            </a:br>
            <a:r>
              <a:rPr lang="ru-RU" sz="1800" dirty="0" smtClean="0">
                <a:latin typeface="Century Gothic"/>
                <a:ea typeface="+mn-lt"/>
                <a:cs typeface="+mn-lt"/>
              </a:rPr>
              <a:t>Силами волонтеров подготовлены </a:t>
            </a:r>
            <a:r>
              <a:rPr lang="ru-RU" sz="1800" dirty="0">
                <a:latin typeface="Century Gothic"/>
                <a:ea typeface="+mn-lt"/>
                <a:cs typeface="+mn-lt"/>
              </a:rPr>
              <a:t>увлекательные интерактивные площадки </a:t>
            </a:r>
            <a:r>
              <a:rPr lang="ru-RU" sz="1800" dirty="0" smtClean="0">
                <a:latin typeface="Century Gothic"/>
                <a:ea typeface="+mn-lt"/>
                <a:cs typeface="+mn-lt"/>
              </a:rPr>
              <a:t>в последствии они </a:t>
            </a:r>
            <a:r>
              <a:rPr lang="ru-RU" sz="1800" dirty="0">
                <a:latin typeface="Century Gothic"/>
                <a:ea typeface="+mn-lt"/>
                <a:cs typeface="+mn-lt"/>
              </a:rPr>
              <a:t>были награждены почетными грамотами за вклад в развитие и реализацию проектов и программ в сфере молодежной политики, активную работу по повышению социальной активности молодежи, продвижение добровольческой деятельности на территории Грязинского муниципального района.</a:t>
            </a:r>
            <a:endParaRPr lang="ru-RU" sz="1800" dirty="0">
              <a:latin typeface="Century Gothic"/>
            </a:endParaRPr>
          </a:p>
        </p:txBody>
      </p:sp>
      <p:sp>
        <p:nvSpPr>
          <p:cNvPr id="23" name="Graphic 12">
            <a:extLst>
              <a:ext uri="{FF2B5EF4-FFF2-40B4-BE49-F238E27FC236}">
                <a16:creationId xmlns:a16="http://schemas.microsoft.com/office/drawing/2014/main" xmlns="" id="{1453BF6C-B012-48B7-B4E8-6D7AC7C27D0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29914" y="4368981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2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6" name="Рисунок 5" descr="Изображение выглядит как одежда, на открытом воздухе, дерево, человек&#10;&#10;Автоматически созданное описание">
            <a:extLst>
              <a:ext uri="{FF2B5EF4-FFF2-40B4-BE49-F238E27FC236}">
                <a16:creationId xmlns:a16="http://schemas.microsoft.com/office/drawing/2014/main" xmlns="" id="{9B5C28CE-6375-F5CB-EE86-B7C2D5805F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090" r="592" b="-3"/>
          <a:stretch/>
        </p:blipFill>
        <p:spPr>
          <a:xfrm>
            <a:off x="1354013" y="3942512"/>
            <a:ext cx="3238727" cy="2915488"/>
          </a:xfrm>
          <a:custGeom>
            <a:avLst/>
            <a:gdLst/>
            <a:ahLst/>
            <a:cxnLst/>
            <a:rect l="l" t="t" r="r" b="b"/>
            <a:pathLst>
              <a:path w="3238727" h="2915488">
                <a:moveTo>
                  <a:pt x="1619364" y="0"/>
                </a:moveTo>
                <a:cubicBezTo>
                  <a:pt x="2513714" y="0"/>
                  <a:pt x="3238727" y="725014"/>
                  <a:pt x="3238727" y="1619364"/>
                </a:cubicBezTo>
                <a:cubicBezTo>
                  <a:pt x="3238727" y="2122436"/>
                  <a:pt x="3009328" y="2571928"/>
                  <a:pt x="2649429" y="2868943"/>
                </a:cubicBezTo>
                <a:lnTo>
                  <a:pt x="2587186" y="2915488"/>
                </a:lnTo>
                <a:lnTo>
                  <a:pt x="651541" y="2915488"/>
                </a:lnTo>
                <a:lnTo>
                  <a:pt x="589298" y="2868943"/>
                </a:lnTo>
                <a:cubicBezTo>
                  <a:pt x="229399" y="2571928"/>
                  <a:pt x="0" y="2122436"/>
                  <a:pt x="0" y="1619364"/>
                </a:cubicBezTo>
                <a:cubicBezTo>
                  <a:pt x="0" y="725014"/>
                  <a:pt x="725014" y="0"/>
                  <a:pt x="1619364" y="0"/>
                </a:cubicBezTo>
                <a:close/>
              </a:path>
            </a:pathLst>
          </a:custGeom>
        </p:spPr>
      </p:pic>
      <p:pic>
        <p:nvPicPr>
          <p:cNvPr id="5" name="Рисунок 4" descr="Изображение выглядит как одежда, на открытом воздухе, обувь, дерево&#10;&#10;Автоматически созданное описание">
            <a:extLst>
              <a:ext uri="{FF2B5EF4-FFF2-40B4-BE49-F238E27FC236}">
                <a16:creationId xmlns:a16="http://schemas.microsoft.com/office/drawing/2014/main" xmlns="" id="{ECA3F11A-057D-C46C-8522-BB6ACC03FE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143" r="8105" b="-2"/>
          <a:stretch/>
        </p:blipFill>
        <p:spPr>
          <a:xfrm>
            <a:off x="4175869" y="2271459"/>
            <a:ext cx="2367798" cy="2367798"/>
          </a:xfrm>
          <a:custGeom>
            <a:avLst/>
            <a:gdLst/>
            <a:ahLst/>
            <a:cxnLst/>
            <a:rect l="l" t="t" r="r" b="b"/>
            <a:pathLst>
              <a:path w="2367798" h="2367798">
                <a:moveTo>
                  <a:pt x="1183899" y="0"/>
                </a:moveTo>
                <a:cubicBezTo>
                  <a:pt x="1837748" y="0"/>
                  <a:pt x="2367798" y="530050"/>
                  <a:pt x="2367798" y="1183899"/>
                </a:cubicBezTo>
                <a:cubicBezTo>
                  <a:pt x="2367798" y="1837748"/>
                  <a:pt x="1837748" y="2367798"/>
                  <a:pt x="1183899" y="2367798"/>
                </a:cubicBezTo>
                <a:cubicBezTo>
                  <a:pt x="530050" y="2367798"/>
                  <a:pt x="0" y="1837748"/>
                  <a:pt x="0" y="1183899"/>
                </a:cubicBezTo>
                <a:cubicBezTo>
                  <a:pt x="0" y="530050"/>
                  <a:pt x="530050" y="0"/>
                  <a:pt x="1183899" y="0"/>
                </a:cubicBezTo>
                <a:close/>
              </a:path>
            </a:pathLst>
          </a:cu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C49DA8F6-BCC1-4447-B54C-57856834B9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50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A2679492-7988-4050-9056-5424444524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CFC00A4-C4C6-BB4A-0383-61B7B3A5D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7044" y="501651"/>
            <a:ext cx="4434720" cy="1716255"/>
          </a:xfrm>
        </p:spPr>
        <p:txBody>
          <a:bodyPr anchor="b">
            <a:normAutofit/>
          </a:bodyPr>
          <a:lstStyle/>
          <a:p>
            <a:r>
              <a:rPr lang="ru-RU" sz="5400" b="1" dirty="0">
                <a:latin typeface="Century Gothic"/>
              </a:rPr>
              <a:t>Культура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091B163-7D61-4891-ABCF-5C13D9C418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 descr="Изображение выглядит как одежда, человек, на открытом воздухе, обувь&#10;&#10;Автоматически созданное описание">
            <a:extLst>
              <a:ext uri="{FF2B5EF4-FFF2-40B4-BE49-F238E27FC236}">
                <a16:creationId xmlns:a16="http://schemas.microsoft.com/office/drawing/2014/main" xmlns="" id="{2E19A16D-54A8-C7BF-81D1-C06B38CF2C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629"/>
          <a:stretch/>
        </p:blipFill>
        <p:spPr>
          <a:xfrm>
            <a:off x="279143" y="299508"/>
            <a:ext cx="5221625" cy="3010397"/>
          </a:xfrm>
          <a:prstGeom prst="rect">
            <a:avLst/>
          </a:prstGeom>
        </p:spPr>
      </p:pic>
      <p:pic>
        <p:nvPicPr>
          <p:cNvPr id="5" name="Рисунок 4" descr="Изображение выглядит как одежда, обувь, человек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xmlns="" id="{CFBAAD9A-4B47-5E69-16DA-4E5A5353B1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316" b="4313"/>
          <a:stretch/>
        </p:blipFill>
        <p:spPr>
          <a:xfrm>
            <a:off x="279143" y="3548095"/>
            <a:ext cx="5221625" cy="3010397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6EC479F-42B2-AAC3-25EA-DF0843069F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9506" y="2446630"/>
            <a:ext cx="4786413" cy="3710427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dirty="0">
                <a:latin typeface="Century Gothic"/>
                <a:ea typeface="+mn-lt"/>
                <a:cs typeface="+mn-lt"/>
              </a:rPr>
              <a:t>Также было организовано мероприятие "Свеча памяти", которое прошло на Мемориале воинской славы Грязинского района. Все присутствующие зажгли свечи и почтили память погибших во время Великой Отечественной войны минутой молчания</a:t>
            </a:r>
            <a:r>
              <a:rPr lang="ru-RU" dirty="0" smtClean="0">
                <a:latin typeface="Century Gothic"/>
                <a:ea typeface="+mn-lt"/>
                <a:cs typeface="+mn-lt"/>
              </a:rPr>
              <a:t>.</a:t>
            </a:r>
            <a:endParaRPr lang="ru-RU" dirty="0">
              <a:latin typeface="Century Gothic"/>
            </a:endParaRPr>
          </a:p>
          <a:p>
            <a:pPr marL="0" indent="0" algn="ctr">
              <a:buNone/>
            </a:pPr>
            <a:r>
              <a:rPr lang="en-US" sz="1800" dirty="0"/>
              <a:t/>
            </a:r>
            <a:br>
              <a:rPr lang="en-US" sz="1800" dirty="0"/>
            </a:br>
            <a:endParaRPr lang="en-US" dirty="0">
              <a:latin typeface="Century Gothic"/>
            </a:endParaRPr>
          </a:p>
          <a:p>
            <a:pPr algn="ctr"/>
            <a:endParaRPr lang="ru-RU" dirty="0">
              <a:latin typeface="Century Gothic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C49DA8F6-BCC1-4447-B54C-57856834B9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1586162" y="3613893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3157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radientVTI">
  <a:themeElements>
    <a:clrScheme name="Quotable">
      <a:dk1>
        <a:srgbClr val="000000"/>
      </a:dk1>
      <a:lt1>
        <a:srgbClr val="FFFFFF"/>
      </a:lt1>
      <a:dk2>
        <a:srgbClr val="10013F"/>
      </a:dk2>
      <a:lt2>
        <a:srgbClr val="F2F0FF"/>
      </a:lt2>
      <a:accent1>
        <a:srgbClr val="814DFF"/>
      </a:accent1>
      <a:accent2>
        <a:srgbClr val="243FFF"/>
      </a:accent2>
      <a:accent3>
        <a:srgbClr val="FF83B6"/>
      </a:accent3>
      <a:accent4>
        <a:srgbClr val="FF9022"/>
      </a:accent4>
      <a:accent5>
        <a:srgbClr val="FF1F85"/>
      </a:accent5>
      <a:accent6>
        <a:srgbClr val="1A98FF"/>
      </a:accent6>
      <a:hlink>
        <a:srgbClr val="0563C1"/>
      </a:hlink>
      <a:folHlink>
        <a:srgbClr val="954F72"/>
      </a:folHlink>
    </a:clrScheme>
    <a:fontScheme name="Univers">
      <a:majorFont>
        <a:latin typeface="Univers"/>
        <a:ea typeface=""/>
        <a:cs typeface=""/>
      </a:majorFont>
      <a:minorFont>
        <a:latin typeface="Univer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GradientVTI" id="{605F9078-86F9-4258-A3E1-F8EFF02AE8CC}" vid="{4848699B-BB01-41E3-9EC4-3D97DFE5292B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Quotable</Template>
  <TotalTime>135</TotalTime>
  <Words>290</Words>
  <Application>Microsoft Office PowerPoint</Application>
  <PresentationFormat>Произвольный</PresentationFormat>
  <Paragraphs>22</Paragraphs>
  <Slides>10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GradientVTI</vt:lpstr>
      <vt:lpstr>Отдел физической культуры, спорта и молодежной политики</vt:lpstr>
      <vt:lpstr>Деятельность по развитию волонтерского движения и добровольчества</vt:lpstr>
      <vt:lpstr>Достижения и заслуги</vt:lpstr>
      <vt:lpstr>Волонтёрство</vt:lpstr>
      <vt:lpstr>Волонтёрство</vt:lpstr>
      <vt:lpstr>Спорт</vt:lpstr>
      <vt:lpstr>Культура</vt:lpstr>
      <vt:lpstr>Культура</vt:lpstr>
      <vt:lpstr>Культура</vt:lpstr>
      <vt:lpstr>Образование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Трофимов Александр Владимирович</dc:creator>
  <cp:lastModifiedBy>Трофимов Александр Владимирович</cp:lastModifiedBy>
  <cp:revision>657</cp:revision>
  <dcterms:created xsi:type="dcterms:W3CDTF">2024-01-23T20:11:46Z</dcterms:created>
  <dcterms:modified xsi:type="dcterms:W3CDTF">2024-02-20T10:53:23Z</dcterms:modified>
</cp:coreProperties>
</file>