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2" r:id="rId2"/>
    <p:sldId id="296" r:id="rId3"/>
    <p:sldId id="289" r:id="rId4"/>
    <p:sldId id="293" r:id="rId5"/>
    <p:sldId id="298" r:id="rId6"/>
    <p:sldId id="295" r:id="rId7"/>
    <p:sldId id="29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5F6"/>
    <a:srgbClr val="FFD1D3"/>
    <a:srgbClr val="FFE5E6"/>
    <a:srgbClr val="FFAFB1"/>
    <a:srgbClr val="D1A575"/>
    <a:srgbClr val="6FC3D5"/>
    <a:srgbClr val="2480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/>
    <p:restoredTop sz="94399"/>
  </p:normalViewPr>
  <p:slideViewPr>
    <p:cSldViewPr snapToGrid="0" snapToObjects="1">
      <p:cViewPr>
        <p:scale>
          <a:sx n="68" d="100"/>
          <a:sy n="68" d="100"/>
        </p:scale>
        <p:origin x="-19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A1D81-B070-42DB-A53B-C0FD3A7BCF20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0770B4D-AFAE-4D0B-B17D-7518ECCE6720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2"/>
              </a:solidFill>
            </a:rPr>
            <a:t>Взаимодействие с общественной организацией ветеранов, некоммерческими организациями</a:t>
          </a:r>
          <a:endParaRPr lang="ru-RU" sz="2400" b="1" dirty="0">
            <a:solidFill>
              <a:schemeClr val="tx2"/>
            </a:solidFill>
          </a:endParaRPr>
        </a:p>
      </dgm:t>
    </dgm:pt>
    <dgm:pt modelId="{C1445EAC-B8B6-4247-B711-4AB15BBA833E}" type="parTrans" cxnId="{4BD17109-981B-479A-806A-E74E86607565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6300E22F-3961-4AEC-88F0-4D466126FA4F}" type="sibTrans" cxnId="{4BD17109-981B-479A-806A-E74E86607565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4000">
            <a:solidFill>
              <a:schemeClr val="tx2"/>
            </a:solidFill>
          </a:endParaRPr>
        </a:p>
      </dgm:t>
    </dgm:pt>
    <dgm:pt modelId="{FA057BD4-1D69-4396-9A69-0235FA051732}">
      <dgm:prSet phldrT="[Текст]" custT="1"/>
      <dgm:spPr>
        <a:solidFill>
          <a:schemeClr val="accent1">
            <a:lumMod val="40000"/>
            <a:lumOff val="60000"/>
            <a:alpha val="7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2"/>
              </a:solidFill>
            </a:rPr>
            <a:t>Работа с вышедшими на пенсию социальными  работниками Центра</a:t>
          </a:r>
          <a:endParaRPr lang="ru-RU" sz="2400" b="1" dirty="0">
            <a:solidFill>
              <a:schemeClr val="tx2"/>
            </a:solidFill>
          </a:endParaRPr>
        </a:p>
      </dgm:t>
    </dgm:pt>
    <dgm:pt modelId="{25589EF8-DF65-4CCC-B9BF-AC5EA5B9ED3B}" type="parTrans" cxnId="{3F6BBA49-CC5C-40AC-BB71-75A8AD71CB1F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29F791C9-F538-4E58-86E7-24FFB794525F}" type="sibTrans" cxnId="{3F6BBA49-CC5C-40AC-BB71-75A8AD71CB1F}">
      <dgm:prSet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endParaRPr lang="ru-RU" sz="4000">
            <a:solidFill>
              <a:schemeClr val="tx2"/>
            </a:solidFill>
          </a:endParaRPr>
        </a:p>
      </dgm:t>
    </dgm:pt>
    <dgm:pt modelId="{5FF55973-8E46-497E-A1D1-DFDCB8946B1D}">
      <dgm:prSet phldrT="[Текст]" custT="1"/>
      <dgm:spPr>
        <a:solidFill>
          <a:schemeClr val="accent1">
            <a:lumMod val="40000"/>
            <a:lumOff val="60000"/>
            <a:alpha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2"/>
              </a:solidFill>
            </a:rPr>
            <a:t>Привлечение активных клиентов Центра, посещающих дневное отделение и готовых быть волонтерами</a:t>
          </a:r>
          <a:endParaRPr lang="ru-RU" sz="2400" b="1" dirty="0">
            <a:solidFill>
              <a:schemeClr val="tx2"/>
            </a:solidFill>
          </a:endParaRPr>
        </a:p>
      </dgm:t>
    </dgm:pt>
    <dgm:pt modelId="{108F8A89-9C42-48A5-8318-C6A055F6F393}" type="parTrans" cxnId="{A089A1F9-9A07-410E-B141-BDEBF0D6A8C3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37AA50F2-06FD-4074-A817-D65F7F489685}" type="sibTrans" cxnId="{A089A1F9-9A07-410E-B141-BDEBF0D6A8C3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9252A38F-8E95-40AF-8F6C-7CA1CAF1B155}" type="pres">
      <dgm:prSet presAssocID="{F33A1D81-B070-42DB-A53B-C0FD3A7BCF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179C2E-7B15-4772-BAC3-9BEA29ACFEA7}" type="pres">
      <dgm:prSet presAssocID="{F33A1D81-B070-42DB-A53B-C0FD3A7BCF20}" presName="dummyMaxCanvas" presStyleCnt="0">
        <dgm:presLayoutVars/>
      </dgm:prSet>
      <dgm:spPr/>
    </dgm:pt>
    <dgm:pt modelId="{216BB29E-2580-4CA7-A590-A66B59795C59}" type="pres">
      <dgm:prSet presAssocID="{F33A1D81-B070-42DB-A53B-C0FD3A7BCF2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EC021-F2B9-4D8B-BDB6-5E841E9DA744}" type="pres">
      <dgm:prSet presAssocID="{F33A1D81-B070-42DB-A53B-C0FD3A7BCF2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1F32D-6583-4935-B9F9-70A8362598CE}" type="pres">
      <dgm:prSet presAssocID="{F33A1D81-B070-42DB-A53B-C0FD3A7BCF2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7EF87-E101-4168-9751-CF3AA9E66765}" type="pres">
      <dgm:prSet presAssocID="{F33A1D81-B070-42DB-A53B-C0FD3A7BCF2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B4AE3-44AA-46B5-A46B-D26F2C863077}" type="pres">
      <dgm:prSet presAssocID="{F33A1D81-B070-42DB-A53B-C0FD3A7BCF2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7A347-2B2E-457D-A53C-29C96110677F}" type="pres">
      <dgm:prSet presAssocID="{F33A1D81-B070-42DB-A53B-C0FD3A7BCF2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0E16F-28A8-4950-9B80-A170405B5C16}" type="pres">
      <dgm:prSet presAssocID="{F33A1D81-B070-42DB-A53B-C0FD3A7BCF2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3DE8D-374A-4C56-B80D-60C483F0FB1A}" type="pres">
      <dgm:prSet presAssocID="{F33A1D81-B070-42DB-A53B-C0FD3A7BCF2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00F04B-CEE3-4468-9D4D-A8F901B11DF2}" type="presOf" srcId="{6300E22F-3961-4AEC-88F0-4D466126FA4F}" destId="{6437EF87-E101-4168-9751-CF3AA9E66765}" srcOrd="0" destOrd="0" presId="urn:microsoft.com/office/officeart/2005/8/layout/vProcess5"/>
    <dgm:cxn modelId="{34FCB262-2DDA-463C-8523-6474E62DAAFF}" type="presOf" srcId="{5FF55973-8E46-497E-A1D1-DFDCB8946B1D}" destId="{88E3DE8D-374A-4C56-B80D-60C483F0FB1A}" srcOrd="1" destOrd="0" presId="urn:microsoft.com/office/officeart/2005/8/layout/vProcess5"/>
    <dgm:cxn modelId="{EAC0ABCF-FD72-4B68-A875-CDDBAA4D6BED}" type="presOf" srcId="{50770B4D-AFAE-4D0B-B17D-7518ECCE6720}" destId="{27E7A347-2B2E-457D-A53C-29C96110677F}" srcOrd="1" destOrd="0" presId="urn:microsoft.com/office/officeart/2005/8/layout/vProcess5"/>
    <dgm:cxn modelId="{EA566E3A-FAAD-4568-BE03-004195B52301}" type="presOf" srcId="{FA057BD4-1D69-4396-9A69-0235FA051732}" destId="{91B0E16F-28A8-4950-9B80-A170405B5C16}" srcOrd="1" destOrd="0" presId="urn:microsoft.com/office/officeart/2005/8/layout/vProcess5"/>
    <dgm:cxn modelId="{3F6BBA49-CC5C-40AC-BB71-75A8AD71CB1F}" srcId="{F33A1D81-B070-42DB-A53B-C0FD3A7BCF20}" destId="{FA057BD4-1D69-4396-9A69-0235FA051732}" srcOrd="1" destOrd="0" parTransId="{25589EF8-DF65-4CCC-B9BF-AC5EA5B9ED3B}" sibTransId="{29F791C9-F538-4E58-86E7-24FFB794525F}"/>
    <dgm:cxn modelId="{A089A1F9-9A07-410E-B141-BDEBF0D6A8C3}" srcId="{F33A1D81-B070-42DB-A53B-C0FD3A7BCF20}" destId="{5FF55973-8E46-497E-A1D1-DFDCB8946B1D}" srcOrd="2" destOrd="0" parTransId="{108F8A89-9C42-48A5-8318-C6A055F6F393}" sibTransId="{37AA50F2-06FD-4074-A817-D65F7F489685}"/>
    <dgm:cxn modelId="{0AFD2BB7-3717-4B11-8604-A35C04C92446}" type="presOf" srcId="{FA057BD4-1D69-4396-9A69-0235FA051732}" destId="{6A2EC021-F2B9-4D8B-BDB6-5E841E9DA744}" srcOrd="0" destOrd="0" presId="urn:microsoft.com/office/officeart/2005/8/layout/vProcess5"/>
    <dgm:cxn modelId="{0F69DE83-1463-458F-8761-29D3EF1D504A}" type="presOf" srcId="{29F791C9-F538-4E58-86E7-24FFB794525F}" destId="{9E5B4AE3-44AA-46B5-A46B-D26F2C863077}" srcOrd="0" destOrd="0" presId="urn:microsoft.com/office/officeart/2005/8/layout/vProcess5"/>
    <dgm:cxn modelId="{A295D3AD-3D64-41CB-A1E7-EC9DC1EB0E87}" type="presOf" srcId="{50770B4D-AFAE-4D0B-B17D-7518ECCE6720}" destId="{216BB29E-2580-4CA7-A590-A66B59795C59}" srcOrd="0" destOrd="0" presId="urn:microsoft.com/office/officeart/2005/8/layout/vProcess5"/>
    <dgm:cxn modelId="{25DFF8AF-AAE9-4137-9953-E1A792685504}" type="presOf" srcId="{F33A1D81-B070-42DB-A53B-C0FD3A7BCF20}" destId="{9252A38F-8E95-40AF-8F6C-7CA1CAF1B155}" srcOrd="0" destOrd="0" presId="urn:microsoft.com/office/officeart/2005/8/layout/vProcess5"/>
    <dgm:cxn modelId="{4A0A4479-802B-4675-9E51-73C5BC78B00F}" type="presOf" srcId="{5FF55973-8E46-497E-A1D1-DFDCB8946B1D}" destId="{77F1F32D-6583-4935-B9F9-70A8362598CE}" srcOrd="0" destOrd="0" presId="urn:microsoft.com/office/officeart/2005/8/layout/vProcess5"/>
    <dgm:cxn modelId="{4BD17109-981B-479A-806A-E74E86607565}" srcId="{F33A1D81-B070-42DB-A53B-C0FD3A7BCF20}" destId="{50770B4D-AFAE-4D0B-B17D-7518ECCE6720}" srcOrd="0" destOrd="0" parTransId="{C1445EAC-B8B6-4247-B711-4AB15BBA833E}" sibTransId="{6300E22F-3961-4AEC-88F0-4D466126FA4F}"/>
    <dgm:cxn modelId="{17918686-C26D-4F1E-BE66-79D3A4CD063C}" type="presParOf" srcId="{9252A38F-8E95-40AF-8F6C-7CA1CAF1B155}" destId="{B2179C2E-7B15-4772-BAC3-9BEA29ACFEA7}" srcOrd="0" destOrd="0" presId="urn:microsoft.com/office/officeart/2005/8/layout/vProcess5"/>
    <dgm:cxn modelId="{4D566968-44AC-4C07-B8C9-AD12D1B56D67}" type="presParOf" srcId="{9252A38F-8E95-40AF-8F6C-7CA1CAF1B155}" destId="{216BB29E-2580-4CA7-A590-A66B59795C59}" srcOrd="1" destOrd="0" presId="urn:microsoft.com/office/officeart/2005/8/layout/vProcess5"/>
    <dgm:cxn modelId="{01D9ED7C-B28F-4FE5-9882-358973105C19}" type="presParOf" srcId="{9252A38F-8E95-40AF-8F6C-7CA1CAF1B155}" destId="{6A2EC021-F2B9-4D8B-BDB6-5E841E9DA744}" srcOrd="2" destOrd="0" presId="urn:microsoft.com/office/officeart/2005/8/layout/vProcess5"/>
    <dgm:cxn modelId="{26B7EDAF-E056-4687-AB39-09D6E085CFCF}" type="presParOf" srcId="{9252A38F-8E95-40AF-8F6C-7CA1CAF1B155}" destId="{77F1F32D-6583-4935-B9F9-70A8362598CE}" srcOrd="3" destOrd="0" presId="urn:microsoft.com/office/officeart/2005/8/layout/vProcess5"/>
    <dgm:cxn modelId="{A6FB6218-72D0-412E-BA64-9678751C1AE1}" type="presParOf" srcId="{9252A38F-8E95-40AF-8F6C-7CA1CAF1B155}" destId="{6437EF87-E101-4168-9751-CF3AA9E66765}" srcOrd="4" destOrd="0" presId="urn:microsoft.com/office/officeart/2005/8/layout/vProcess5"/>
    <dgm:cxn modelId="{040A2F98-450E-4411-A185-C472B4FBF782}" type="presParOf" srcId="{9252A38F-8E95-40AF-8F6C-7CA1CAF1B155}" destId="{9E5B4AE3-44AA-46B5-A46B-D26F2C863077}" srcOrd="5" destOrd="0" presId="urn:microsoft.com/office/officeart/2005/8/layout/vProcess5"/>
    <dgm:cxn modelId="{DA9390D0-F5A2-4383-81E5-4E9AF938ADED}" type="presParOf" srcId="{9252A38F-8E95-40AF-8F6C-7CA1CAF1B155}" destId="{27E7A347-2B2E-457D-A53C-29C96110677F}" srcOrd="6" destOrd="0" presId="urn:microsoft.com/office/officeart/2005/8/layout/vProcess5"/>
    <dgm:cxn modelId="{D3B2022F-E609-4D69-96EC-A96B4207D9EE}" type="presParOf" srcId="{9252A38F-8E95-40AF-8F6C-7CA1CAF1B155}" destId="{91B0E16F-28A8-4950-9B80-A170405B5C16}" srcOrd="7" destOrd="0" presId="urn:microsoft.com/office/officeart/2005/8/layout/vProcess5"/>
    <dgm:cxn modelId="{8510B4DE-958C-4373-8C5B-11EF397EEC6A}" type="presParOf" srcId="{9252A38F-8E95-40AF-8F6C-7CA1CAF1B155}" destId="{88E3DE8D-374A-4C56-B80D-60C483F0FB1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9A3E46-CAA5-433A-814C-B5329CF4C6A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7366CE-7FC4-4353-B662-0613A48DB667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Создание </a:t>
          </a:r>
          <a:r>
            <a:rPr lang="ru-RU" sz="1800" b="1" dirty="0" smtClean="0">
              <a:solidFill>
                <a:schemeClr val="tx2"/>
              </a:solidFill>
            </a:rPr>
            <a:t>                 информационного </a:t>
          </a:r>
          <a:r>
            <a:rPr lang="ru-RU" sz="1800" b="1" dirty="0" smtClean="0">
              <a:solidFill>
                <a:schemeClr val="tx2"/>
              </a:solidFill>
            </a:rPr>
            <a:t>поля</a:t>
          </a:r>
          <a:endParaRPr lang="ru-RU" sz="1800" b="1" dirty="0">
            <a:solidFill>
              <a:schemeClr val="tx2"/>
            </a:solidFill>
          </a:endParaRPr>
        </a:p>
      </dgm:t>
    </dgm:pt>
    <dgm:pt modelId="{8C60D80D-0898-479C-B364-4FE68F4444F5}" type="parTrans" cxnId="{04793F17-D0F9-45B2-BB01-6A80195362F8}">
      <dgm:prSet/>
      <dgm:spPr/>
      <dgm:t>
        <a:bodyPr/>
        <a:lstStyle/>
        <a:p>
          <a:endParaRPr lang="ru-RU" sz="2800" b="1">
            <a:solidFill>
              <a:schemeClr val="tx2"/>
            </a:solidFill>
          </a:endParaRPr>
        </a:p>
      </dgm:t>
    </dgm:pt>
    <dgm:pt modelId="{6745A030-6516-4F87-83FF-571B3EC0A102}" type="sibTrans" cxnId="{04793F17-D0F9-45B2-BB01-6A80195362F8}">
      <dgm:prSet/>
      <dgm:spPr/>
      <dgm:t>
        <a:bodyPr/>
        <a:lstStyle/>
        <a:p>
          <a:endParaRPr lang="ru-RU" sz="2800" b="1">
            <a:solidFill>
              <a:schemeClr val="tx2"/>
            </a:solidFill>
          </a:endParaRPr>
        </a:p>
      </dgm:t>
    </dgm:pt>
    <dgm:pt modelId="{C267BBBB-DC8B-4ACB-A9B6-2587825B8788}">
      <dgm:prSet phldrT="[Текст]" custT="1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Диагностика волонтеров</a:t>
          </a:r>
          <a:endParaRPr lang="ru-RU" sz="1800" b="1" dirty="0">
            <a:solidFill>
              <a:schemeClr val="tx2"/>
            </a:solidFill>
          </a:endParaRPr>
        </a:p>
      </dgm:t>
    </dgm:pt>
    <dgm:pt modelId="{CEDFDD02-5BF2-46AA-8B9A-A3FADB26C809}" type="parTrans" cxnId="{044F5A87-670E-4A6C-A26F-8BFECED932FE}">
      <dgm:prSet/>
      <dgm:spPr/>
      <dgm:t>
        <a:bodyPr/>
        <a:lstStyle/>
        <a:p>
          <a:endParaRPr lang="ru-RU" sz="2800" b="1">
            <a:solidFill>
              <a:schemeClr val="tx2"/>
            </a:solidFill>
          </a:endParaRPr>
        </a:p>
      </dgm:t>
    </dgm:pt>
    <dgm:pt modelId="{062FF371-74A6-450A-BF15-403CE815C826}" type="sibTrans" cxnId="{044F5A87-670E-4A6C-A26F-8BFECED932FE}">
      <dgm:prSet/>
      <dgm:spPr/>
      <dgm:t>
        <a:bodyPr/>
        <a:lstStyle/>
        <a:p>
          <a:endParaRPr lang="ru-RU" sz="2800" b="1">
            <a:solidFill>
              <a:schemeClr val="tx2"/>
            </a:solidFill>
          </a:endParaRPr>
        </a:p>
      </dgm:t>
    </dgm:pt>
    <dgm:pt modelId="{2A7DA461-8FF6-4E96-8767-B3DFF6C649BC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Обучение волонтеров</a:t>
          </a:r>
          <a:endParaRPr lang="ru-RU" sz="1800" b="1" dirty="0">
            <a:solidFill>
              <a:schemeClr val="tx2"/>
            </a:solidFill>
          </a:endParaRPr>
        </a:p>
      </dgm:t>
    </dgm:pt>
    <dgm:pt modelId="{34FCF619-51EA-4421-BB18-D25787738C9A}" type="parTrans" cxnId="{F81BF58B-3F45-4250-90BF-49C99D8A0CDB}">
      <dgm:prSet/>
      <dgm:spPr/>
      <dgm:t>
        <a:bodyPr/>
        <a:lstStyle/>
        <a:p>
          <a:endParaRPr lang="ru-RU" sz="2800" b="1">
            <a:solidFill>
              <a:schemeClr val="tx2"/>
            </a:solidFill>
          </a:endParaRPr>
        </a:p>
      </dgm:t>
    </dgm:pt>
    <dgm:pt modelId="{0B55BE62-AF5E-491D-B879-1495AB3002CA}" type="sibTrans" cxnId="{F81BF58B-3F45-4250-90BF-49C99D8A0CDB}">
      <dgm:prSet/>
      <dgm:spPr/>
      <dgm:t>
        <a:bodyPr/>
        <a:lstStyle/>
        <a:p>
          <a:endParaRPr lang="ru-RU" sz="2800" b="1">
            <a:solidFill>
              <a:schemeClr val="tx2"/>
            </a:solidFill>
          </a:endParaRPr>
        </a:p>
      </dgm:t>
    </dgm:pt>
    <dgm:pt modelId="{E5B87E87-7648-4829-AA0F-D685EAE1A22B}" type="pres">
      <dgm:prSet presAssocID="{ED9A3E46-CAA5-433A-814C-B5329CF4C6A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6079A4-6FAC-495D-90A8-C164499F5BA6}" type="pres">
      <dgm:prSet presAssocID="{8C7366CE-7FC4-4353-B662-0613A48DB667}" presName="composite" presStyleCnt="0"/>
      <dgm:spPr/>
    </dgm:pt>
    <dgm:pt modelId="{83AD540C-9C91-449D-AC6A-AF6C22E3E503}" type="pres">
      <dgm:prSet presAssocID="{8C7366CE-7FC4-4353-B662-0613A48DB667}" presName="imgShp" presStyleLbl="fgImgPlace1" presStyleIdx="0" presStyleCnt="3" custFlipVert="1" custScaleX="5292" custScaleY="5533"/>
      <dgm:spPr/>
      <dgm:t>
        <a:bodyPr/>
        <a:lstStyle/>
        <a:p>
          <a:endParaRPr lang="ru-RU"/>
        </a:p>
      </dgm:t>
    </dgm:pt>
    <dgm:pt modelId="{397A2A10-8D7C-4BCF-A7D3-A27D0F3EA1D0}" type="pres">
      <dgm:prSet presAssocID="{8C7366CE-7FC4-4353-B662-0613A48DB66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B40E0-91BB-43C1-98C3-89C8458A11B3}" type="pres">
      <dgm:prSet presAssocID="{6745A030-6516-4F87-83FF-571B3EC0A102}" presName="spacing" presStyleCnt="0"/>
      <dgm:spPr/>
    </dgm:pt>
    <dgm:pt modelId="{85B39EBD-37C0-4F0C-84EA-69CA26C65E4B}" type="pres">
      <dgm:prSet presAssocID="{C267BBBB-DC8B-4ACB-A9B6-2587825B8788}" presName="composite" presStyleCnt="0"/>
      <dgm:spPr/>
    </dgm:pt>
    <dgm:pt modelId="{25EA01BA-BDDC-41EC-BE8A-EDB8333FD7BB}" type="pres">
      <dgm:prSet presAssocID="{C267BBBB-DC8B-4ACB-A9B6-2587825B8788}" presName="imgShp" presStyleLbl="fgImgPlace1" presStyleIdx="1" presStyleCnt="3" custFlipVert="0" custFlipHor="0" custScaleX="4483" custScaleY="4483"/>
      <dgm:spPr/>
      <dgm:t>
        <a:bodyPr/>
        <a:lstStyle/>
        <a:p>
          <a:endParaRPr lang="ru-RU"/>
        </a:p>
      </dgm:t>
    </dgm:pt>
    <dgm:pt modelId="{1DB9990E-8CE8-4EAF-B7AC-D1F0C24BD32B}" type="pres">
      <dgm:prSet presAssocID="{C267BBBB-DC8B-4ACB-A9B6-2587825B878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7166F-3968-4F39-8C06-12CBB8DBDA76}" type="pres">
      <dgm:prSet presAssocID="{062FF371-74A6-450A-BF15-403CE815C826}" presName="spacing" presStyleCnt="0"/>
      <dgm:spPr/>
    </dgm:pt>
    <dgm:pt modelId="{59F0FD8B-4146-4A20-9E3A-946C6A89523B}" type="pres">
      <dgm:prSet presAssocID="{2A7DA461-8FF6-4E96-8767-B3DFF6C649BC}" presName="composite" presStyleCnt="0"/>
      <dgm:spPr/>
    </dgm:pt>
    <dgm:pt modelId="{9E2872ED-0164-45CF-B042-42C4C34E9768}" type="pres">
      <dgm:prSet presAssocID="{2A7DA461-8FF6-4E96-8767-B3DFF6C649BC}" presName="imgShp" presStyleLbl="fgImgPlace1" presStyleIdx="2" presStyleCnt="3" custFlipVert="0" custScaleX="4483" custScaleY="4483"/>
      <dgm:spPr/>
    </dgm:pt>
    <dgm:pt modelId="{C52DF7D7-9BCE-4AE2-BC61-DBDB3AE6740F}" type="pres">
      <dgm:prSet presAssocID="{2A7DA461-8FF6-4E96-8767-B3DFF6C649B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02FD7E-54CF-44AF-B3D6-C49E0096B792}" type="presOf" srcId="{2A7DA461-8FF6-4E96-8767-B3DFF6C649BC}" destId="{C52DF7D7-9BCE-4AE2-BC61-DBDB3AE6740F}" srcOrd="0" destOrd="0" presId="urn:microsoft.com/office/officeart/2005/8/layout/vList3"/>
    <dgm:cxn modelId="{06317638-88C3-4143-AED3-6CBED89CBF2B}" type="presOf" srcId="{C267BBBB-DC8B-4ACB-A9B6-2587825B8788}" destId="{1DB9990E-8CE8-4EAF-B7AC-D1F0C24BD32B}" srcOrd="0" destOrd="0" presId="urn:microsoft.com/office/officeart/2005/8/layout/vList3"/>
    <dgm:cxn modelId="{044F5A87-670E-4A6C-A26F-8BFECED932FE}" srcId="{ED9A3E46-CAA5-433A-814C-B5329CF4C6A1}" destId="{C267BBBB-DC8B-4ACB-A9B6-2587825B8788}" srcOrd="1" destOrd="0" parTransId="{CEDFDD02-5BF2-46AA-8B9A-A3FADB26C809}" sibTransId="{062FF371-74A6-450A-BF15-403CE815C826}"/>
    <dgm:cxn modelId="{04793F17-D0F9-45B2-BB01-6A80195362F8}" srcId="{ED9A3E46-CAA5-433A-814C-B5329CF4C6A1}" destId="{8C7366CE-7FC4-4353-B662-0613A48DB667}" srcOrd="0" destOrd="0" parTransId="{8C60D80D-0898-479C-B364-4FE68F4444F5}" sibTransId="{6745A030-6516-4F87-83FF-571B3EC0A102}"/>
    <dgm:cxn modelId="{ACFF1377-9CC2-4C67-8036-BD904E6B0791}" type="presOf" srcId="{ED9A3E46-CAA5-433A-814C-B5329CF4C6A1}" destId="{E5B87E87-7648-4829-AA0F-D685EAE1A22B}" srcOrd="0" destOrd="0" presId="urn:microsoft.com/office/officeart/2005/8/layout/vList3"/>
    <dgm:cxn modelId="{3A04C7E5-DB76-42A0-810A-6840B6F34223}" type="presOf" srcId="{8C7366CE-7FC4-4353-B662-0613A48DB667}" destId="{397A2A10-8D7C-4BCF-A7D3-A27D0F3EA1D0}" srcOrd="0" destOrd="0" presId="urn:microsoft.com/office/officeart/2005/8/layout/vList3"/>
    <dgm:cxn modelId="{F81BF58B-3F45-4250-90BF-49C99D8A0CDB}" srcId="{ED9A3E46-CAA5-433A-814C-B5329CF4C6A1}" destId="{2A7DA461-8FF6-4E96-8767-B3DFF6C649BC}" srcOrd="2" destOrd="0" parTransId="{34FCF619-51EA-4421-BB18-D25787738C9A}" sibTransId="{0B55BE62-AF5E-491D-B879-1495AB3002CA}"/>
    <dgm:cxn modelId="{026A7159-7D63-45C6-8EB0-6398E086AF87}" type="presParOf" srcId="{E5B87E87-7648-4829-AA0F-D685EAE1A22B}" destId="{2E6079A4-6FAC-495D-90A8-C164499F5BA6}" srcOrd="0" destOrd="0" presId="urn:microsoft.com/office/officeart/2005/8/layout/vList3"/>
    <dgm:cxn modelId="{4B9DC1D0-D1A5-4FFD-B6B0-F93B06E239CA}" type="presParOf" srcId="{2E6079A4-6FAC-495D-90A8-C164499F5BA6}" destId="{83AD540C-9C91-449D-AC6A-AF6C22E3E503}" srcOrd="0" destOrd="0" presId="urn:microsoft.com/office/officeart/2005/8/layout/vList3"/>
    <dgm:cxn modelId="{2DC7A8C6-964D-43BE-B05A-9D326364BE41}" type="presParOf" srcId="{2E6079A4-6FAC-495D-90A8-C164499F5BA6}" destId="{397A2A10-8D7C-4BCF-A7D3-A27D0F3EA1D0}" srcOrd="1" destOrd="0" presId="urn:microsoft.com/office/officeart/2005/8/layout/vList3"/>
    <dgm:cxn modelId="{AF160229-C8C6-4911-9FE3-7F565E3008BE}" type="presParOf" srcId="{E5B87E87-7648-4829-AA0F-D685EAE1A22B}" destId="{EB5B40E0-91BB-43C1-98C3-89C8458A11B3}" srcOrd="1" destOrd="0" presId="urn:microsoft.com/office/officeart/2005/8/layout/vList3"/>
    <dgm:cxn modelId="{40AE93FE-96DE-41A2-8882-B4A8F9FA671A}" type="presParOf" srcId="{E5B87E87-7648-4829-AA0F-D685EAE1A22B}" destId="{85B39EBD-37C0-4F0C-84EA-69CA26C65E4B}" srcOrd="2" destOrd="0" presId="urn:microsoft.com/office/officeart/2005/8/layout/vList3"/>
    <dgm:cxn modelId="{A07C9FA7-3CE1-47F9-9807-DF393D848D55}" type="presParOf" srcId="{85B39EBD-37C0-4F0C-84EA-69CA26C65E4B}" destId="{25EA01BA-BDDC-41EC-BE8A-EDB8333FD7BB}" srcOrd="0" destOrd="0" presId="urn:microsoft.com/office/officeart/2005/8/layout/vList3"/>
    <dgm:cxn modelId="{DD3EE2CA-8715-4553-91D1-AA8521359BDD}" type="presParOf" srcId="{85B39EBD-37C0-4F0C-84EA-69CA26C65E4B}" destId="{1DB9990E-8CE8-4EAF-B7AC-D1F0C24BD32B}" srcOrd="1" destOrd="0" presId="urn:microsoft.com/office/officeart/2005/8/layout/vList3"/>
    <dgm:cxn modelId="{C4F08EFA-F016-4FA6-81A8-1E9A744846A4}" type="presParOf" srcId="{E5B87E87-7648-4829-AA0F-D685EAE1A22B}" destId="{6FA7166F-3968-4F39-8C06-12CBB8DBDA76}" srcOrd="3" destOrd="0" presId="urn:microsoft.com/office/officeart/2005/8/layout/vList3"/>
    <dgm:cxn modelId="{8DDAAF16-7C4A-48A6-8413-CCDF4073DA1B}" type="presParOf" srcId="{E5B87E87-7648-4829-AA0F-D685EAE1A22B}" destId="{59F0FD8B-4146-4A20-9E3A-946C6A89523B}" srcOrd="4" destOrd="0" presId="urn:microsoft.com/office/officeart/2005/8/layout/vList3"/>
    <dgm:cxn modelId="{ECE8893E-1DF6-45F7-9DCB-12E7DA936C00}" type="presParOf" srcId="{59F0FD8B-4146-4A20-9E3A-946C6A89523B}" destId="{9E2872ED-0164-45CF-B042-42C4C34E9768}" srcOrd="0" destOrd="0" presId="urn:microsoft.com/office/officeart/2005/8/layout/vList3"/>
    <dgm:cxn modelId="{0A20BE4A-6F9A-4807-BED7-F92486A8431C}" type="presParOf" srcId="{59F0FD8B-4146-4A20-9E3A-946C6A89523B}" destId="{C52DF7D7-9BCE-4AE2-BC61-DBDB3AE6740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9A3E46-CAA5-433A-814C-B5329CF4C6A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7366CE-7FC4-4353-B662-0613A48DB667}">
      <dgm:prSet phldrT="[Текст]" custT="1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«Школа родственного ухода»</a:t>
          </a:r>
          <a:endParaRPr lang="ru-RU" sz="1800" b="1" dirty="0">
            <a:solidFill>
              <a:schemeClr val="tx2"/>
            </a:solidFill>
          </a:endParaRPr>
        </a:p>
      </dgm:t>
    </dgm:pt>
    <dgm:pt modelId="{8C60D80D-0898-479C-B364-4FE68F4444F5}" type="parTrans" cxnId="{04793F17-D0F9-45B2-BB01-6A80195362F8}">
      <dgm:prSet/>
      <dgm:spPr/>
      <dgm:t>
        <a:bodyPr/>
        <a:lstStyle/>
        <a:p>
          <a:endParaRPr lang="ru-RU" sz="2800" b="1">
            <a:solidFill>
              <a:schemeClr val="tx2"/>
            </a:solidFill>
          </a:endParaRPr>
        </a:p>
      </dgm:t>
    </dgm:pt>
    <dgm:pt modelId="{6745A030-6516-4F87-83FF-571B3EC0A102}" type="sibTrans" cxnId="{04793F17-D0F9-45B2-BB01-6A80195362F8}">
      <dgm:prSet/>
      <dgm:spPr/>
      <dgm:t>
        <a:bodyPr/>
        <a:lstStyle/>
        <a:p>
          <a:endParaRPr lang="ru-RU" sz="2800" b="1">
            <a:solidFill>
              <a:schemeClr val="tx2"/>
            </a:solidFill>
          </a:endParaRPr>
        </a:p>
      </dgm:t>
    </dgm:pt>
    <dgm:pt modelId="{C267BBBB-DC8B-4ACB-A9B6-2587825B8788}">
      <dgm:prSet phldrT="[Текст]" custT="1"/>
      <dgm:spPr>
        <a:solidFill>
          <a:schemeClr val="bg1">
            <a:lumMod val="8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Профилактика депрессий у пожилых</a:t>
          </a:r>
          <a:endParaRPr lang="ru-RU" sz="1800" b="1" dirty="0">
            <a:solidFill>
              <a:schemeClr val="tx2"/>
            </a:solidFill>
          </a:endParaRPr>
        </a:p>
      </dgm:t>
    </dgm:pt>
    <dgm:pt modelId="{CEDFDD02-5BF2-46AA-8B9A-A3FADB26C809}" type="parTrans" cxnId="{044F5A87-670E-4A6C-A26F-8BFECED932FE}">
      <dgm:prSet/>
      <dgm:spPr/>
      <dgm:t>
        <a:bodyPr/>
        <a:lstStyle/>
        <a:p>
          <a:endParaRPr lang="ru-RU" sz="2800" b="1">
            <a:solidFill>
              <a:schemeClr val="tx2"/>
            </a:solidFill>
          </a:endParaRPr>
        </a:p>
      </dgm:t>
    </dgm:pt>
    <dgm:pt modelId="{062FF371-74A6-450A-BF15-403CE815C826}" type="sibTrans" cxnId="{044F5A87-670E-4A6C-A26F-8BFECED932FE}">
      <dgm:prSet/>
      <dgm:spPr/>
      <dgm:t>
        <a:bodyPr/>
        <a:lstStyle/>
        <a:p>
          <a:endParaRPr lang="ru-RU" sz="2800" b="1">
            <a:solidFill>
              <a:schemeClr val="tx2"/>
            </a:solidFill>
          </a:endParaRPr>
        </a:p>
      </dgm:t>
    </dgm:pt>
    <dgm:pt modelId="{2A7DA461-8FF6-4E96-8767-B3DFF6C649BC}">
      <dgm:prSet phldrT="[Текст]"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Привлечение трудных подростков к оказанию помощи пожилым</a:t>
          </a:r>
          <a:endParaRPr lang="ru-RU" sz="1800" b="1" dirty="0">
            <a:solidFill>
              <a:schemeClr val="tx2"/>
            </a:solidFill>
          </a:endParaRPr>
        </a:p>
      </dgm:t>
    </dgm:pt>
    <dgm:pt modelId="{34FCF619-51EA-4421-BB18-D25787738C9A}" type="parTrans" cxnId="{F81BF58B-3F45-4250-90BF-49C99D8A0CDB}">
      <dgm:prSet/>
      <dgm:spPr/>
      <dgm:t>
        <a:bodyPr/>
        <a:lstStyle/>
        <a:p>
          <a:endParaRPr lang="ru-RU" sz="2800" b="1">
            <a:solidFill>
              <a:schemeClr val="tx2"/>
            </a:solidFill>
          </a:endParaRPr>
        </a:p>
      </dgm:t>
    </dgm:pt>
    <dgm:pt modelId="{0B55BE62-AF5E-491D-B879-1495AB3002CA}" type="sibTrans" cxnId="{F81BF58B-3F45-4250-90BF-49C99D8A0CDB}">
      <dgm:prSet/>
      <dgm:spPr/>
      <dgm:t>
        <a:bodyPr/>
        <a:lstStyle/>
        <a:p>
          <a:endParaRPr lang="ru-RU" sz="2800" b="1">
            <a:solidFill>
              <a:schemeClr val="tx2"/>
            </a:solidFill>
          </a:endParaRPr>
        </a:p>
      </dgm:t>
    </dgm:pt>
    <dgm:pt modelId="{E5B87E87-7648-4829-AA0F-D685EAE1A22B}" type="pres">
      <dgm:prSet presAssocID="{ED9A3E46-CAA5-433A-814C-B5329CF4C6A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6079A4-6FAC-495D-90A8-C164499F5BA6}" type="pres">
      <dgm:prSet presAssocID="{8C7366CE-7FC4-4353-B662-0613A48DB667}" presName="composite" presStyleCnt="0"/>
      <dgm:spPr/>
    </dgm:pt>
    <dgm:pt modelId="{83AD540C-9C91-449D-AC6A-AF6C22E3E503}" type="pres">
      <dgm:prSet presAssocID="{8C7366CE-7FC4-4353-B662-0613A48DB667}" presName="imgShp" presStyleLbl="fgImgPlace1" presStyleIdx="0" presStyleCnt="3" custFlipVert="1" custScaleX="5292" custScaleY="5533"/>
      <dgm:spPr/>
      <dgm:t>
        <a:bodyPr/>
        <a:lstStyle/>
        <a:p>
          <a:endParaRPr lang="ru-RU"/>
        </a:p>
      </dgm:t>
    </dgm:pt>
    <dgm:pt modelId="{397A2A10-8D7C-4BCF-A7D3-A27D0F3EA1D0}" type="pres">
      <dgm:prSet presAssocID="{8C7366CE-7FC4-4353-B662-0613A48DB66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B40E0-91BB-43C1-98C3-89C8458A11B3}" type="pres">
      <dgm:prSet presAssocID="{6745A030-6516-4F87-83FF-571B3EC0A102}" presName="spacing" presStyleCnt="0"/>
      <dgm:spPr/>
    </dgm:pt>
    <dgm:pt modelId="{85B39EBD-37C0-4F0C-84EA-69CA26C65E4B}" type="pres">
      <dgm:prSet presAssocID="{C267BBBB-DC8B-4ACB-A9B6-2587825B8788}" presName="composite" presStyleCnt="0"/>
      <dgm:spPr/>
    </dgm:pt>
    <dgm:pt modelId="{25EA01BA-BDDC-41EC-BE8A-EDB8333FD7BB}" type="pres">
      <dgm:prSet presAssocID="{C267BBBB-DC8B-4ACB-A9B6-2587825B8788}" presName="imgShp" presStyleLbl="fgImgPlace1" presStyleIdx="1" presStyleCnt="3" custFlipVert="0" custFlipHor="0" custScaleX="4483" custScaleY="4483"/>
      <dgm:spPr/>
      <dgm:t>
        <a:bodyPr/>
        <a:lstStyle/>
        <a:p>
          <a:endParaRPr lang="ru-RU"/>
        </a:p>
      </dgm:t>
    </dgm:pt>
    <dgm:pt modelId="{1DB9990E-8CE8-4EAF-B7AC-D1F0C24BD32B}" type="pres">
      <dgm:prSet presAssocID="{C267BBBB-DC8B-4ACB-A9B6-2587825B878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7166F-3968-4F39-8C06-12CBB8DBDA76}" type="pres">
      <dgm:prSet presAssocID="{062FF371-74A6-450A-BF15-403CE815C826}" presName="spacing" presStyleCnt="0"/>
      <dgm:spPr/>
    </dgm:pt>
    <dgm:pt modelId="{59F0FD8B-4146-4A20-9E3A-946C6A89523B}" type="pres">
      <dgm:prSet presAssocID="{2A7DA461-8FF6-4E96-8767-B3DFF6C649BC}" presName="composite" presStyleCnt="0"/>
      <dgm:spPr/>
    </dgm:pt>
    <dgm:pt modelId="{9E2872ED-0164-45CF-B042-42C4C34E9768}" type="pres">
      <dgm:prSet presAssocID="{2A7DA461-8FF6-4E96-8767-B3DFF6C649BC}" presName="imgShp" presStyleLbl="fgImgPlace1" presStyleIdx="2" presStyleCnt="3" custFlipVert="0" custScaleX="4483" custScaleY="4483"/>
      <dgm:spPr/>
    </dgm:pt>
    <dgm:pt modelId="{C52DF7D7-9BCE-4AE2-BC61-DBDB3AE6740F}" type="pres">
      <dgm:prSet presAssocID="{2A7DA461-8FF6-4E96-8767-B3DFF6C649B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F8C6BF-FAAD-4791-8141-2F6A6EF11627}" type="presOf" srcId="{8C7366CE-7FC4-4353-B662-0613A48DB667}" destId="{397A2A10-8D7C-4BCF-A7D3-A27D0F3EA1D0}" srcOrd="0" destOrd="0" presId="urn:microsoft.com/office/officeart/2005/8/layout/vList3"/>
    <dgm:cxn modelId="{044F5A87-670E-4A6C-A26F-8BFECED932FE}" srcId="{ED9A3E46-CAA5-433A-814C-B5329CF4C6A1}" destId="{C267BBBB-DC8B-4ACB-A9B6-2587825B8788}" srcOrd="1" destOrd="0" parTransId="{CEDFDD02-5BF2-46AA-8B9A-A3FADB26C809}" sibTransId="{062FF371-74A6-450A-BF15-403CE815C826}"/>
    <dgm:cxn modelId="{04793F17-D0F9-45B2-BB01-6A80195362F8}" srcId="{ED9A3E46-CAA5-433A-814C-B5329CF4C6A1}" destId="{8C7366CE-7FC4-4353-B662-0613A48DB667}" srcOrd="0" destOrd="0" parTransId="{8C60D80D-0898-479C-B364-4FE68F4444F5}" sibTransId="{6745A030-6516-4F87-83FF-571B3EC0A102}"/>
    <dgm:cxn modelId="{C57CC89B-6042-49D8-9F98-DB715AE82C26}" type="presOf" srcId="{2A7DA461-8FF6-4E96-8767-B3DFF6C649BC}" destId="{C52DF7D7-9BCE-4AE2-BC61-DBDB3AE6740F}" srcOrd="0" destOrd="0" presId="urn:microsoft.com/office/officeart/2005/8/layout/vList3"/>
    <dgm:cxn modelId="{F81BF58B-3F45-4250-90BF-49C99D8A0CDB}" srcId="{ED9A3E46-CAA5-433A-814C-B5329CF4C6A1}" destId="{2A7DA461-8FF6-4E96-8767-B3DFF6C649BC}" srcOrd="2" destOrd="0" parTransId="{34FCF619-51EA-4421-BB18-D25787738C9A}" sibTransId="{0B55BE62-AF5E-491D-B879-1495AB3002CA}"/>
    <dgm:cxn modelId="{BD605FCD-2B90-4BAC-BF60-642322093C56}" type="presOf" srcId="{ED9A3E46-CAA5-433A-814C-B5329CF4C6A1}" destId="{E5B87E87-7648-4829-AA0F-D685EAE1A22B}" srcOrd="0" destOrd="0" presId="urn:microsoft.com/office/officeart/2005/8/layout/vList3"/>
    <dgm:cxn modelId="{EB204284-D724-4B1F-AC23-A8A6EA1BA768}" type="presOf" srcId="{C267BBBB-DC8B-4ACB-A9B6-2587825B8788}" destId="{1DB9990E-8CE8-4EAF-B7AC-D1F0C24BD32B}" srcOrd="0" destOrd="0" presId="urn:microsoft.com/office/officeart/2005/8/layout/vList3"/>
    <dgm:cxn modelId="{D6F0D5E2-0D0A-4E49-B0B9-C9CABECCEB4A}" type="presParOf" srcId="{E5B87E87-7648-4829-AA0F-D685EAE1A22B}" destId="{2E6079A4-6FAC-495D-90A8-C164499F5BA6}" srcOrd="0" destOrd="0" presId="urn:microsoft.com/office/officeart/2005/8/layout/vList3"/>
    <dgm:cxn modelId="{A59353E3-7954-4CF3-8F30-D537E0FB9553}" type="presParOf" srcId="{2E6079A4-6FAC-495D-90A8-C164499F5BA6}" destId="{83AD540C-9C91-449D-AC6A-AF6C22E3E503}" srcOrd="0" destOrd="0" presId="urn:microsoft.com/office/officeart/2005/8/layout/vList3"/>
    <dgm:cxn modelId="{D0341469-5268-44E7-ABCD-E602070FA81D}" type="presParOf" srcId="{2E6079A4-6FAC-495D-90A8-C164499F5BA6}" destId="{397A2A10-8D7C-4BCF-A7D3-A27D0F3EA1D0}" srcOrd="1" destOrd="0" presId="urn:microsoft.com/office/officeart/2005/8/layout/vList3"/>
    <dgm:cxn modelId="{A14F8666-3B30-42F2-9270-E80744AFDEB7}" type="presParOf" srcId="{E5B87E87-7648-4829-AA0F-D685EAE1A22B}" destId="{EB5B40E0-91BB-43C1-98C3-89C8458A11B3}" srcOrd="1" destOrd="0" presId="urn:microsoft.com/office/officeart/2005/8/layout/vList3"/>
    <dgm:cxn modelId="{F5489B54-9C43-490C-AE4C-C3229073C009}" type="presParOf" srcId="{E5B87E87-7648-4829-AA0F-D685EAE1A22B}" destId="{85B39EBD-37C0-4F0C-84EA-69CA26C65E4B}" srcOrd="2" destOrd="0" presId="urn:microsoft.com/office/officeart/2005/8/layout/vList3"/>
    <dgm:cxn modelId="{A406AB5C-73C5-4C31-903B-278AD661B260}" type="presParOf" srcId="{85B39EBD-37C0-4F0C-84EA-69CA26C65E4B}" destId="{25EA01BA-BDDC-41EC-BE8A-EDB8333FD7BB}" srcOrd="0" destOrd="0" presId="urn:microsoft.com/office/officeart/2005/8/layout/vList3"/>
    <dgm:cxn modelId="{AC37D739-9ADE-4E61-820B-7149CE0F0FB2}" type="presParOf" srcId="{85B39EBD-37C0-4F0C-84EA-69CA26C65E4B}" destId="{1DB9990E-8CE8-4EAF-B7AC-D1F0C24BD32B}" srcOrd="1" destOrd="0" presId="urn:microsoft.com/office/officeart/2005/8/layout/vList3"/>
    <dgm:cxn modelId="{748AB37B-C3BC-4B78-B216-4DEFB66B0BF9}" type="presParOf" srcId="{E5B87E87-7648-4829-AA0F-D685EAE1A22B}" destId="{6FA7166F-3968-4F39-8C06-12CBB8DBDA76}" srcOrd="3" destOrd="0" presId="urn:microsoft.com/office/officeart/2005/8/layout/vList3"/>
    <dgm:cxn modelId="{25808F73-6C93-4065-BF32-BDBF81A21FA6}" type="presParOf" srcId="{E5B87E87-7648-4829-AA0F-D685EAE1A22B}" destId="{59F0FD8B-4146-4A20-9E3A-946C6A89523B}" srcOrd="4" destOrd="0" presId="urn:microsoft.com/office/officeart/2005/8/layout/vList3"/>
    <dgm:cxn modelId="{78FC1450-B9DB-45CB-B820-29E922421871}" type="presParOf" srcId="{59F0FD8B-4146-4A20-9E3A-946C6A89523B}" destId="{9E2872ED-0164-45CF-B042-42C4C34E9768}" srcOrd="0" destOrd="0" presId="urn:microsoft.com/office/officeart/2005/8/layout/vList3"/>
    <dgm:cxn modelId="{B03B17C1-D184-483D-8822-30359AB323F5}" type="presParOf" srcId="{59F0FD8B-4146-4A20-9E3A-946C6A89523B}" destId="{C52DF7D7-9BCE-4AE2-BC61-DBDB3AE6740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6BB29E-2580-4CA7-A590-A66B59795C59}">
      <dsp:nvSpPr>
        <dsp:cNvPr id="0" name=""/>
        <dsp:cNvSpPr/>
      </dsp:nvSpPr>
      <dsp:spPr>
        <a:xfrm>
          <a:off x="0" y="0"/>
          <a:ext cx="7334009" cy="124512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</a:rPr>
            <a:t>Взаимодействие с общественной организацией ветеранов, некоммерческими организациями</a:t>
          </a:r>
          <a:endParaRPr lang="ru-RU" sz="2400" b="1" kern="1200" dirty="0">
            <a:solidFill>
              <a:schemeClr val="tx2"/>
            </a:solidFill>
          </a:endParaRPr>
        </a:p>
      </dsp:txBody>
      <dsp:txXfrm>
        <a:off x="0" y="0"/>
        <a:ext cx="6063357" cy="1245127"/>
      </dsp:txXfrm>
    </dsp:sp>
    <dsp:sp modelId="{6A2EC021-F2B9-4D8B-BDB6-5E841E9DA744}">
      <dsp:nvSpPr>
        <dsp:cNvPr id="0" name=""/>
        <dsp:cNvSpPr/>
      </dsp:nvSpPr>
      <dsp:spPr>
        <a:xfrm>
          <a:off x="647118" y="1452649"/>
          <a:ext cx="7334009" cy="124512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7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</a:rPr>
            <a:t>Работа с вышедшими на пенсию социальными  работниками Центра</a:t>
          </a:r>
          <a:endParaRPr lang="ru-RU" sz="2400" b="1" kern="1200" dirty="0">
            <a:solidFill>
              <a:schemeClr val="tx2"/>
            </a:solidFill>
          </a:endParaRPr>
        </a:p>
      </dsp:txBody>
      <dsp:txXfrm>
        <a:off x="647118" y="1452649"/>
        <a:ext cx="5877558" cy="1245127"/>
      </dsp:txXfrm>
    </dsp:sp>
    <dsp:sp modelId="{77F1F32D-6583-4935-B9F9-70A8362598CE}">
      <dsp:nvSpPr>
        <dsp:cNvPr id="0" name=""/>
        <dsp:cNvSpPr/>
      </dsp:nvSpPr>
      <dsp:spPr>
        <a:xfrm>
          <a:off x="1294237" y="2905298"/>
          <a:ext cx="7334009" cy="124512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5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</a:rPr>
            <a:t>Привлечение активных клиентов Центра, посещающих дневное отделение и готовых быть волонтерами</a:t>
          </a:r>
          <a:endParaRPr lang="ru-RU" sz="2400" b="1" kern="1200" dirty="0">
            <a:solidFill>
              <a:schemeClr val="tx2"/>
            </a:solidFill>
          </a:endParaRPr>
        </a:p>
      </dsp:txBody>
      <dsp:txXfrm>
        <a:off x="1294237" y="2905298"/>
        <a:ext cx="5877558" cy="1245127"/>
      </dsp:txXfrm>
    </dsp:sp>
    <dsp:sp modelId="{6437EF87-E101-4168-9751-CF3AA9E66765}">
      <dsp:nvSpPr>
        <dsp:cNvPr id="0" name=""/>
        <dsp:cNvSpPr/>
      </dsp:nvSpPr>
      <dsp:spPr>
        <a:xfrm>
          <a:off x="6524676" y="944221"/>
          <a:ext cx="809333" cy="8093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>
            <a:solidFill>
              <a:schemeClr val="tx2"/>
            </a:solidFill>
          </a:endParaRPr>
        </a:p>
      </dsp:txBody>
      <dsp:txXfrm>
        <a:off x="6524676" y="944221"/>
        <a:ext cx="809333" cy="809333"/>
      </dsp:txXfrm>
    </dsp:sp>
    <dsp:sp modelId="{9E5B4AE3-44AA-46B5-A46B-D26F2C863077}">
      <dsp:nvSpPr>
        <dsp:cNvPr id="0" name=""/>
        <dsp:cNvSpPr/>
      </dsp:nvSpPr>
      <dsp:spPr>
        <a:xfrm>
          <a:off x="7171795" y="2388570"/>
          <a:ext cx="809333" cy="8093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5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>
            <a:solidFill>
              <a:schemeClr val="tx2"/>
            </a:solidFill>
          </a:endParaRPr>
        </a:p>
      </dsp:txBody>
      <dsp:txXfrm>
        <a:off x="7171795" y="2388570"/>
        <a:ext cx="809333" cy="8093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7A2A10-8D7C-4BCF-A7D3-A27D0F3EA1D0}">
      <dsp:nvSpPr>
        <dsp:cNvPr id="0" name=""/>
        <dsp:cNvSpPr/>
      </dsp:nvSpPr>
      <dsp:spPr>
        <a:xfrm rot="10800000">
          <a:off x="949747" y="3170"/>
          <a:ext cx="3713357" cy="1090596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92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Создание </a:t>
          </a:r>
          <a:r>
            <a:rPr lang="ru-RU" sz="1800" b="1" kern="1200" dirty="0" smtClean="0">
              <a:solidFill>
                <a:schemeClr val="tx2"/>
              </a:solidFill>
            </a:rPr>
            <a:t>                 информационного </a:t>
          </a:r>
          <a:r>
            <a:rPr lang="ru-RU" sz="1800" b="1" kern="1200" dirty="0" smtClean="0">
              <a:solidFill>
                <a:schemeClr val="tx2"/>
              </a:solidFill>
            </a:rPr>
            <a:t>поля</a:t>
          </a:r>
          <a:endParaRPr lang="ru-RU" sz="1800" b="1" kern="1200" dirty="0">
            <a:solidFill>
              <a:schemeClr val="tx2"/>
            </a:solidFill>
          </a:endParaRPr>
        </a:p>
      </dsp:txBody>
      <dsp:txXfrm rot="10800000">
        <a:off x="949747" y="3170"/>
        <a:ext cx="3713357" cy="1090596"/>
      </dsp:txXfrm>
    </dsp:sp>
    <dsp:sp modelId="{83AD540C-9C91-449D-AC6A-AF6C22E3E503}">
      <dsp:nvSpPr>
        <dsp:cNvPr id="0" name=""/>
        <dsp:cNvSpPr/>
      </dsp:nvSpPr>
      <dsp:spPr>
        <a:xfrm flipV="1">
          <a:off x="920890" y="518297"/>
          <a:ext cx="57714" cy="603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9990E-8CE8-4EAF-B7AC-D1F0C24BD32B}">
      <dsp:nvSpPr>
        <dsp:cNvPr id="0" name=""/>
        <dsp:cNvSpPr/>
      </dsp:nvSpPr>
      <dsp:spPr>
        <a:xfrm rot="10800000">
          <a:off x="947542" y="1419318"/>
          <a:ext cx="3713357" cy="109059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92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Диагностика волонтеров</a:t>
          </a:r>
          <a:endParaRPr lang="ru-RU" sz="1800" b="1" kern="1200" dirty="0">
            <a:solidFill>
              <a:schemeClr val="tx2"/>
            </a:solidFill>
          </a:endParaRPr>
        </a:p>
      </dsp:txBody>
      <dsp:txXfrm rot="10800000">
        <a:off x="947542" y="1419318"/>
        <a:ext cx="3713357" cy="1090596"/>
      </dsp:txXfrm>
    </dsp:sp>
    <dsp:sp modelId="{25EA01BA-BDDC-41EC-BE8A-EDB8333FD7BB}">
      <dsp:nvSpPr>
        <dsp:cNvPr id="0" name=""/>
        <dsp:cNvSpPr/>
      </dsp:nvSpPr>
      <dsp:spPr>
        <a:xfrm>
          <a:off x="923096" y="1940171"/>
          <a:ext cx="48891" cy="488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DF7D7-9BCE-4AE2-BC61-DBDB3AE6740F}">
      <dsp:nvSpPr>
        <dsp:cNvPr id="0" name=""/>
        <dsp:cNvSpPr/>
      </dsp:nvSpPr>
      <dsp:spPr>
        <a:xfrm rot="10800000">
          <a:off x="947542" y="2835466"/>
          <a:ext cx="3713357" cy="1090596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92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Обучение волонтеров</a:t>
          </a:r>
          <a:endParaRPr lang="ru-RU" sz="1800" b="1" kern="1200" dirty="0">
            <a:solidFill>
              <a:schemeClr val="tx2"/>
            </a:solidFill>
          </a:endParaRPr>
        </a:p>
      </dsp:txBody>
      <dsp:txXfrm rot="10800000">
        <a:off x="947542" y="2835466"/>
        <a:ext cx="3713357" cy="1090596"/>
      </dsp:txXfrm>
    </dsp:sp>
    <dsp:sp modelId="{9E2872ED-0164-45CF-B042-42C4C34E9768}">
      <dsp:nvSpPr>
        <dsp:cNvPr id="0" name=""/>
        <dsp:cNvSpPr/>
      </dsp:nvSpPr>
      <dsp:spPr>
        <a:xfrm>
          <a:off x="923096" y="3356319"/>
          <a:ext cx="48891" cy="488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7A2A10-8D7C-4BCF-A7D3-A27D0F3EA1D0}">
      <dsp:nvSpPr>
        <dsp:cNvPr id="0" name=""/>
        <dsp:cNvSpPr/>
      </dsp:nvSpPr>
      <dsp:spPr>
        <a:xfrm rot="10800000">
          <a:off x="1046772" y="2780"/>
          <a:ext cx="4098548" cy="109081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01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«Школа родственного ухода»</a:t>
          </a:r>
          <a:endParaRPr lang="ru-RU" sz="1800" b="1" kern="1200" dirty="0">
            <a:solidFill>
              <a:schemeClr val="tx2"/>
            </a:solidFill>
          </a:endParaRPr>
        </a:p>
      </dsp:txBody>
      <dsp:txXfrm rot="10800000">
        <a:off x="1046772" y="2780"/>
        <a:ext cx="4098548" cy="1090813"/>
      </dsp:txXfrm>
    </dsp:sp>
    <dsp:sp modelId="{83AD540C-9C91-449D-AC6A-AF6C22E3E503}">
      <dsp:nvSpPr>
        <dsp:cNvPr id="0" name=""/>
        <dsp:cNvSpPr/>
      </dsp:nvSpPr>
      <dsp:spPr>
        <a:xfrm flipV="1">
          <a:off x="1017909" y="518009"/>
          <a:ext cx="57725" cy="6035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9990E-8CE8-4EAF-B7AC-D1F0C24BD32B}">
      <dsp:nvSpPr>
        <dsp:cNvPr id="0" name=""/>
        <dsp:cNvSpPr/>
      </dsp:nvSpPr>
      <dsp:spPr>
        <a:xfrm rot="10800000">
          <a:off x="1044566" y="1419210"/>
          <a:ext cx="4098548" cy="1090813"/>
        </a:xfrm>
        <a:prstGeom prst="homePlate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01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Профилактика депрессий у пожилых</a:t>
          </a:r>
          <a:endParaRPr lang="ru-RU" sz="1800" b="1" kern="1200" dirty="0">
            <a:solidFill>
              <a:schemeClr val="tx2"/>
            </a:solidFill>
          </a:endParaRPr>
        </a:p>
      </dsp:txBody>
      <dsp:txXfrm rot="10800000">
        <a:off x="1044566" y="1419210"/>
        <a:ext cx="4098548" cy="1090813"/>
      </dsp:txXfrm>
    </dsp:sp>
    <dsp:sp modelId="{25EA01BA-BDDC-41EC-BE8A-EDB8333FD7BB}">
      <dsp:nvSpPr>
        <dsp:cNvPr id="0" name=""/>
        <dsp:cNvSpPr/>
      </dsp:nvSpPr>
      <dsp:spPr>
        <a:xfrm>
          <a:off x="1020115" y="1940166"/>
          <a:ext cx="48901" cy="4890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DF7D7-9BCE-4AE2-BC61-DBDB3AE6740F}">
      <dsp:nvSpPr>
        <dsp:cNvPr id="0" name=""/>
        <dsp:cNvSpPr/>
      </dsp:nvSpPr>
      <dsp:spPr>
        <a:xfrm rot="10800000">
          <a:off x="1044566" y="2835639"/>
          <a:ext cx="4098548" cy="1090813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01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Привлечение трудных подростков к оказанию помощи пожилым</a:t>
          </a:r>
          <a:endParaRPr lang="ru-RU" sz="1800" b="1" kern="1200" dirty="0">
            <a:solidFill>
              <a:schemeClr val="tx2"/>
            </a:solidFill>
          </a:endParaRPr>
        </a:p>
      </dsp:txBody>
      <dsp:txXfrm rot="10800000">
        <a:off x="1044566" y="2835639"/>
        <a:ext cx="4098548" cy="1090813"/>
      </dsp:txXfrm>
    </dsp:sp>
    <dsp:sp modelId="{9E2872ED-0164-45CF-B042-42C4C34E9768}">
      <dsp:nvSpPr>
        <dsp:cNvPr id="0" name=""/>
        <dsp:cNvSpPr/>
      </dsp:nvSpPr>
      <dsp:spPr>
        <a:xfrm>
          <a:off x="1020115" y="3356596"/>
          <a:ext cx="48901" cy="4890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463F9-AC7C-EE41-95DA-6CD77958C203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192B-A7F2-BD4A-B96A-F466A2B56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00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C285-43A3-034E-A1B0-6E99DED76AA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png"/><Relationship Id="rId1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2.xml"/><Relationship Id="rId15" Type="http://schemas.openxmlformats.org/officeDocument/2006/relationships/diagramLayout" Target="../diagrams/layout3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Relationship Id="rId1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0363" y="400936"/>
            <a:ext cx="11967144" cy="3090041"/>
            <a:chOff x="2" y="504037"/>
            <a:chExt cx="2220380" cy="1210381"/>
          </a:xfrm>
          <a:blipFill>
            <a:blip r:embed="rId2"/>
            <a:tile tx="0" ty="0" sx="100000" sy="100000" flip="none" algn="tl"/>
          </a:blip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" y="504037"/>
              <a:ext cx="2220380" cy="1210381"/>
            </a:xfrm>
            <a:prstGeom prst="roundRect">
              <a:avLst/>
            </a:prstGeom>
            <a:grpFill/>
            <a:ln w="571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77224" y="563123"/>
              <a:ext cx="2102208" cy="1092208"/>
            </a:xfrm>
            <a:prstGeom prst="rect">
              <a:avLst/>
            </a:prstGeom>
            <a:grp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b="1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-26275" y="851339"/>
            <a:ext cx="122655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Государственное бюджетное учреждение 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Ямало-Ненецкого автономного округа 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«Центр социального обслуживания населения 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в муниципальном образовании город </a:t>
            </a:r>
            <a:r>
              <a:rPr lang="ru-RU" sz="3200" dirty="0" err="1" smtClean="0">
                <a:solidFill>
                  <a:schemeClr val="tx2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Лабытнанги</a:t>
            </a: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»</a:t>
            </a:r>
            <a:endParaRPr lang="ru-RU" sz="3200" dirty="0">
              <a:solidFill>
                <a:schemeClr val="tx2"/>
              </a:solidFill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099" name="Picture 3" descr="D:\1) Материалы для монтажа\Безымянный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8022" y="2995317"/>
            <a:ext cx="6281026" cy="391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06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grpSp>
        <p:nvGrpSpPr>
          <p:cNvPr id="3" name="Группа 43"/>
          <p:cNvGrpSpPr/>
          <p:nvPr/>
        </p:nvGrpSpPr>
        <p:grpSpPr>
          <a:xfrm>
            <a:off x="3145894" y="2637236"/>
            <a:ext cx="2190750" cy="1483254"/>
            <a:chOff x="4909312" y="0"/>
            <a:chExt cx="2676821" cy="1733973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909312" y="0"/>
              <a:ext cx="2676821" cy="17339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5176994" y="38089"/>
              <a:ext cx="2371048" cy="1224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b="1" kern="1200" dirty="0" smtClean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b="1" kern="1200" dirty="0" smtClean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dirty="0" smtClean="0"/>
                <a:t>и</a:t>
              </a:r>
              <a:r>
                <a:rPr lang="ru-RU" sz="1200" b="1" kern="1200" dirty="0" smtClean="0"/>
                <a:t>ппотренажер</a:t>
              </a:r>
              <a:endParaRPr lang="ru-RU" sz="1200" b="1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dirty="0" smtClean="0"/>
                <a:t>т</a:t>
              </a:r>
              <a:r>
                <a:rPr lang="ru-RU" sz="1200" b="1" kern="1200" dirty="0" smtClean="0"/>
                <a:t>ренажеры для механотерапии</a:t>
              </a:r>
              <a:endParaRPr lang="ru-RU" sz="1200" b="1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dirty="0" smtClean="0"/>
                <a:t>в</a:t>
              </a:r>
              <a:r>
                <a:rPr lang="ru-RU" sz="1200" b="1" kern="1200" dirty="0" smtClean="0"/>
                <a:t>иброплатформа</a:t>
              </a:r>
              <a:endParaRPr lang="ru-RU" sz="1200" b="1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dirty="0" smtClean="0"/>
                <a:t>т</a:t>
              </a:r>
              <a:r>
                <a:rPr lang="ru-RU" sz="1200" b="1" kern="1200" dirty="0" smtClean="0"/>
                <a:t>ренажеры Бубновского</a:t>
              </a:r>
              <a:endParaRPr lang="ru-RU" sz="1200" b="1" kern="1200" dirty="0"/>
            </a:p>
          </p:txBody>
        </p:sp>
      </p:grpSp>
      <p:grpSp>
        <p:nvGrpSpPr>
          <p:cNvPr id="4" name="Группа 49"/>
          <p:cNvGrpSpPr/>
          <p:nvPr/>
        </p:nvGrpSpPr>
        <p:grpSpPr>
          <a:xfrm>
            <a:off x="1172315" y="2673749"/>
            <a:ext cx="1581150" cy="866314"/>
            <a:chOff x="4909312" y="0"/>
            <a:chExt cx="2676821" cy="1733973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909312" y="0"/>
              <a:ext cx="2676821" cy="17339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5750448" y="356558"/>
              <a:ext cx="1797595" cy="1224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b="1" kern="1200" dirty="0" smtClean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/>
                <a:t>150 кв.м.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dirty="0" smtClean="0"/>
                <a:t>782 кв.м.</a:t>
              </a:r>
              <a:endParaRPr lang="ru-RU" sz="1200" b="1" kern="1200" dirty="0"/>
            </a:p>
          </p:txBody>
        </p:sp>
      </p:grpSp>
      <p:sp>
        <p:nvSpPr>
          <p:cNvPr id="65" name="Скругленный прямоугольник 64"/>
          <p:cNvSpPr/>
          <p:nvPr/>
        </p:nvSpPr>
        <p:spPr bwMode="auto">
          <a:xfrm>
            <a:off x="960066" y="2400632"/>
            <a:ext cx="1610718" cy="61288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60038" tIns="0" rIns="160038" bIns="0" numCol="1" spcCol="1268" anchor="ctr" anchorCtr="0"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помещения</a:t>
            </a:r>
            <a:endParaRPr lang="ru-RU" sz="14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2921560" y="2388757"/>
            <a:ext cx="1610718" cy="61288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60038" tIns="0" rIns="160038" bIns="0" numCol="1" spcCol="1268" anchor="ctr" anchorCtr="0"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Зал ЛФК</a:t>
            </a:r>
            <a:endParaRPr lang="ru-RU" sz="14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Группа 67"/>
          <p:cNvGrpSpPr/>
          <p:nvPr/>
        </p:nvGrpSpPr>
        <p:grpSpPr>
          <a:xfrm>
            <a:off x="9154708" y="2560585"/>
            <a:ext cx="2190750" cy="905870"/>
            <a:chOff x="4909312" y="0"/>
            <a:chExt cx="2676821" cy="1733973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4909312" y="0"/>
              <a:ext cx="2676821" cy="17339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Скругленный прямоугольник 4"/>
            <p:cNvSpPr/>
            <p:nvPr/>
          </p:nvSpPr>
          <p:spPr>
            <a:xfrm>
              <a:off x="5176994" y="38089"/>
              <a:ext cx="2371048" cy="1224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b="1" kern="1200" dirty="0" smtClean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b="1" kern="1200" dirty="0" smtClean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/>
                <a:t>с установкой «искусственное солнце»</a:t>
              </a:r>
              <a:endParaRPr lang="ru-RU" sz="1200" b="1" kern="1200" dirty="0"/>
            </a:p>
          </p:txBody>
        </p:sp>
      </p:grpSp>
      <p:sp>
        <p:nvSpPr>
          <p:cNvPr id="71" name="Скругленный прямоугольник 70"/>
          <p:cNvSpPr/>
          <p:nvPr/>
        </p:nvSpPr>
        <p:spPr bwMode="auto">
          <a:xfrm>
            <a:off x="8575609" y="2363374"/>
            <a:ext cx="1610718" cy="61288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60038" tIns="0" rIns="160038" bIns="0" numCol="1" spcCol="1268" anchor="ctr" anchorCtr="0"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Галокамера</a:t>
            </a:r>
            <a:endParaRPr lang="ru-RU" sz="14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5511775" y="2363374"/>
            <a:ext cx="2509446" cy="650146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60038" tIns="0" rIns="160038" bIns="0" numCol="1" spcCol="1268" anchor="ctr" anchorCtr="0"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Медицинский кабинет с массажными столами</a:t>
            </a:r>
            <a:endParaRPr lang="ru-RU" sz="14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 bwMode="auto">
          <a:xfrm>
            <a:off x="8575609" y="3540063"/>
            <a:ext cx="1928123" cy="61288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60038" tIns="0" rIns="160038" bIns="0" numCol="1" spcCol="1268" anchor="ctr" anchorCtr="0"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Оздоровительная фитобочка</a:t>
            </a:r>
            <a:endParaRPr lang="ru-RU" sz="14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 bwMode="auto">
          <a:xfrm>
            <a:off x="5511775" y="4269111"/>
            <a:ext cx="1928123" cy="61288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60038" tIns="0" rIns="160038" bIns="0" numCol="1" spcCol="1268" anchor="ctr" anchorCtr="0"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Сенсорная комната</a:t>
            </a:r>
            <a:endParaRPr lang="ru-RU" sz="14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 bwMode="auto">
          <a:xfrm>
            <a:off x="5511775" y="3183590"/>
            <a:ext cx="1928123" cy="933669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60038" tIns="0" rIns="160038" bIns="0" numCol="1" spcCol="1268" anchor="ctr" anchorCtr="0"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Кабинет психологической разгрузки</a:t>
            </a:r>
            <a:endParaRPr lang="ru-RU" sz="14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 bwMode="auto">
          <a:xfrm>
            <a:off x="960067" y="4277171"/>
            <a:ext cx="1610717" cy="61288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60038" tIns="0" rIns="160038" bIns="0" numCol="1" spcCol="1268" anchor="ctr" anchorCtr="0"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Кабинет труда</a:t>
            </a:r>
            <a:endParaRPr lang="ru-RU" sz="14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2921560" y="4277170"/>
            <a:ext cx="2147197" cy="90968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60038" tIns="0" rIns="160038" bIns="0" numCol="1" spcCol="1268" anchor="ctr" anchorCtr="0"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Пункт проката технических средств реабилитации</a:t>
            </a:r>
            <a:endParaRPr lang="ru-RU" sz="14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 bwMode="auto">
          <a:xfrm>
            <a:off x="8575609" y="4277171"/>
            <a:ext cx="1928123" cy="61288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60038" tIns="0" rIns="160038" bIns="0" numCol="1" spcCol="1268" anchor="ctr" anchorCtr="0"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Инфракрасная сауна</a:t>
            </a:r>
            <a:endParaRPr lang="ru-RU" sz="14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94596" y="289927"/>
            <a:ext cx="11967145" cy="1294430"/>
            <a:chOff x="2" y="504037"/>
            <a:chExt cx="2220380" cy="1210381"/>
          </a:xfrm>
          <a:blipFill>
            <a:blip r:embed="rId3"/>
            <a:tile tx="0" ty="0" sx="100000" sy="100000" flip="none" algn="tl"/>
          </a:blip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" y="504037"/>
              <a:ext cx="2220380" cy="1210381"/>
            </a:xfrm>
            <a:prstGeom prst="roundRect">
              <a:avLst/>
            </a:prstGeom>
            <a:grpFill/>
            <a:ln w="571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77224" y="563123"/>
              <a:ext cx="2102208" cy="1092208"/>
            </a:xfrm>
            <a:prstGeom prst="rect">
              <a:avLst/>
            </a:prstGeom>
            <a:grp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 smtClean="0">
                  <a:solidFill>
                    <a:schemeClr val="tx2"/>
                  </a:solidFill>
                  <a:latin typeface="Arial Black" pitchFamily="34" charset="0"/>
                  <a:ea typeface="Arial" charset="0"/>
                  <a:cs typeface="Arial" charset="0"/>
                </a:rPr>
                <a:t>Материально-технические ресурсы</a:t>
              </a:r>
              <a:endParaRPr lang="ru-RU" sz="3200" b="1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206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94596" y="289927"/>
            <a:ext cx="11967145" cy="1294430"/>
            <a:chOff x="2" y="504037"/>
            <a:chExt cx="2220380" cy="1210381"/>
          </a:xfrm>
          <a:blipFill>
            <a:blip r:embed="rId3"/>
            <a:tile tx="0" ty="0" sx="100000" sy="100000" flip="none" algn="tl"/>
          </a:blip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" y="504037"/>
              <a:ext cx="2220380" cy="1210381"/>
            </a:xfrm>
            <a:prstGeom prst="roundRect">
              <a:avLst/>
            </a:prstGeom>
            <a:grpFill/>
            <a:ln w="571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77224" y="563123"/>
              <a:ext cx="2102208" cy="1092208"/>
            </a:xfrm>
            <a:prstGeom prst="rect">
              <a:avLst/>
            </a:prstGeom>
            <a:grp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 smtClean="0">
                  <a:solidFill>
                    <a:schemeClr val="tx2"/>
                  </a:solidFill>
                  <a:latin typeface="Arial Black" pitchFamily="34" charset="0"/>
                  <a:ea typeface="Arial" charset="0"/>
                  <a:cs typeface="Arial" charset="0"/>
                </a:rPr>
                <a:t>Опыт работы с «серебряными» волонтёрами</a:t>
              </a:r>
            </a:p>
          </p:txBody>
        </p:sp>
      </p:grpSp>
      <p:grpSp>
        <p:nvGrpSpPr>
          <p:cNvPr id="19" name="Схема 11"/>
          <p:cNvGrpSpPr/>
          <p:nvPr/>
        </p:nvGrpSpPr>
        <p:grpSpPr bwMode="auto">
          <a:xfrm>
            <a:off x="1578677" y="1981542"/>
            <a:ext cx="5225504" cy="3958921"/>
            <a:chOff x="-614874" y="234091"/>
            <a:chExt cx="5225504" cy="3958921"/>
          </a:xfrm>
        </p:grpSpPr>
        <p:sp>
          <p:nvSpPr>
            <p:cNvPr id="20" name="Скругленный прямоугольник 4294967295"/>
            <p:cNvSpPr/>
            <p:nvPr/>
          </p:nvSpPr>
          <p:spPr bwMode="auto">
            <a:xfrm>
              <a:off x="-614874" y="234091"/>
              <a:ext cx="2271697" cy="1135848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2"/>
                  </a:solidFill>
                  <a:latin typeface="Arial Black"/>
                </a:rPr>
                <a:t>Планируемое количество волонтёров - 60</a:t>
              </a:r>
              <a:endParaRPr lang="ru-RU" sz="1600" b="0" dirty="0">
                <a:latin typeface="Arial Black"/>
              </a:endParaRPr>
            </a:p>
          </p:txBody>
        </p:sp>
        <p:sp>
          <p:nvSpPr>
            <p:cNvPr id="21" name="Полилиния 4294967295"/>
            <p:cNvSpPr/>
            <p:nvPr/>
          </p:nvSpPr>
          <p:spPr bwMode="auto">
            <a:xfrm>
              <a:off x="-387705" y="1369940"/>
              <a:ext cx="227793" cy="835337"/>
            </a:xfrm>
            <a:custGeom>
              <a:avLst/>
              <a:gdLst/>
              <a:ahLst/>
              <a:cxnLst/>
              <a:rect l="0" t="0" r="0" b="0"/>
              <a:pathLst>
                <a:path w="227793" h="835337" extrusionOk="0">
                  <a:moveTo>
                    <a:pt x="0" y="0"/>
                  </a:moveTo>
                  <a:lnTo>
                    <a:pt x="0" y="835337"/>
                  </a:lnTo>
                  <a:lnTo>
                    <a:pt x="227793" y="835337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2" name="Скругленный прямоугольник 4294967295"/>
            <p:cNvSpPr/>
            <p:nvPr/>
          </p:nvSpPr>
          <p:spPr bwMode="auto">
            <a:xfrm>
              <a:off x="-159911" y="1637353"/>
              <a:ext cx="1817358" cy="1135848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0" dirty="0" smtClean="0">
                  <a:solidFill>
                    <a:schemeClr val="tx2"/>
                  </a:solidFill>
                  <a:latin typeface="Arial Black"/>
                </a:rPr>
                <a:t>40 </a:t>
              </a:r>
            </a:p>
            <a:p>
              <a:pPr lvl="0" algn="ctr" defTabSz="4889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0" dirty="0" smtClean="0">
                  <a:solidFill>
                    <a:schemeClr val="tx2"/>
                  </a:solidFill>
                  <a:latin typeface="Arial Black"/>
                </a:rPr>
                <a:t>серебряных волонтёров</a:t>
              </a:r>
              <a:endParaRPr lang="ru-RU" sz="1400" dirty="0"/>
            </a:p>
          </p:txBody>
        </p:sp>
        <p:sp>
          <p:nvSpPr>
            <p:cNvPr id="23" name="Полилиния 4294967295"/>
            <p:cNvSpPr/>
            <p:nvPr/>
          </p:nvSpPr>
          <p:spPr bwMode="auto">
            <a:xfrm>
              <a:off x="-387705" y="1369940"/>
              <a:ext cx="227793" cy="2255148"/>
            </a:xfrm>
            <a:custGeom>
              <a:avLst/>
              <a:gdLst/>
              <a:ahLst/>
              <a:cxnLst/>
              <a:rect l="0" t="0" r="0" b="0"/>
              <a:pathLst>
                <a:path w="227793" h="2255148" extrusionOk="0">
                  <a:moveTo>
                    <a:pt x="0" y="0"/>
                  </a:moveTo>
                  <a:lnTo>
                    <a:pt x="0" y="2255148"/>
                  </a:lnTo>
                  <a:lnTo>
                    <a:pt x="227793" y="2255148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4" name="Скругленный прямоугольник 4294967295"/>
            <p:cNvSpPr/>
            <p:nvPr/>
          </p:nvSpPr>
          <p:spPr bwMode="auto">
            <a:xfrm>
              <a:off x="-159911" y="3057164"/>
              <a:ext cx="1817358" cy="1135848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0" dirty="0">
                  <a:solidFill>
                    <a:schemeClr val="tx2"/>
                  </a:solidFill>
                  <a:latin typeface="Arial Black"/>
                </a:rPr>
                <a:t>20 </a:t>
              </a:r>
              <a:endParaRPr sz="1400" dirty="0"/>
            </a:p>
            <a:p>
              <a:pPr lvl="0" algn="ctr" defTabSz="4889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0" dirty="0" smtClean="0">
                  <a:solidFill>
                    <a:schemeClr val="tx2"/>
                  </a:solidFill>
                  <a:latin typeface="Arial Black"/>
                </a:rPr>
                <a:t>подростков-волонтеров</a:t>
              </a:r>
              <a:endParaRPr lang="ru-RU" sz="1400" dirty="0"/>
            </a:p>
          </p:txBody>
        </p:sp>
        <p:sp>
          <p:nvSpPr>
            <p:cNvPr id="25" name="Скругленный прямоугольник 4294967295"/>
            <p:cNvSpPr/>
            <p:nvPr/>
          </p:nvSpPr>
          <p:spPr bwMode="auto">
            <a:xfrm>
              <a:off x="2266933" y="234091"/>
              <a:ext cx="2271697" cy="113584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0" dirty="0" smtClean="0">
                  <a:solidFill>
                    <a:schemeClr val="tx2"/>
                  </a:solidFill>
                  <a:latin typeface="Arial Black"/>
                </a:rPr>
                <a:t>Количество волонтёров на платформе Добро.ру</a:t>
              </a:r>
              <a:endParaRPr lang="ru-RU" sz="1600" b="0" dirty="0">
                <a:latin typeface="Arial Black"/>
              </a:endParaRPr>
            </a:p>
          </p:txBody>
        </p:sp>
        <p:sp>
          <p:nvSpPr>
            <p:cNvPr id="26" name="Полилиния 4294967295"/>
            <p:cNvSpPr/>
            <p:nvPr/>
          </p:nvSpPr>
          <p:spPr bwMode="auto">
            <a:xfrm>
              <a:off x="2494103" y="1369940"/>
              <a:ext cx="227165" cy="872229"/>
            </a:xfrm>
            <a:custGeom>
              <a:avLst/>
              <a:gdLst/>
              <a:ahLst/>
              <a:cxnLst/>
              <a:rect l="0" t="0" r="0" b="0"/>
              <a:pathLst>
                <a:path w="227165" h="872229" extrusionOk="0">
                  <a:moveTo>
                    <a:pt x="0" y="0"/>
                  </a:moveTo>
                  <a:lnTo>
                    <a:pt x="0" y="872229"/>
                  </a:lnTo>
                  <a:lnTo>
                    <a:pt x="227165" y="872229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7" name="Скругленный прямоугольник 4294967295"/>
            <p:cNvSpPr/>
            <p:nvPr/>
          </p:nvSpPr>
          <p:spPr bwMode="auto">
            <a:xfrm>
              <a:off x="2721269" y="1674245"/>
              <a:ext cx="1817358" cy="113584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9050" tIns="12700" rIns="1905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schemeClr val="tx2"/>
                  </a:solidFill>
                  <a:latin typeface="Arial Black"/>
                </a:rPr>
                <a:t>2</a:t>
              </a:r>
              <a:r>
                <a:rPr lang="en-US" sz="1400" dirty="0" smtClean="0">
                  <a:solidFill>
                    <a:schemeClr val="tx2"/>
                  </a:solidFill>
                  <a:latin typeface="Arial Black"/>
                </a:rPr>
                <a:t>2</a:t>
              </a:r>
              <a:r>
                <a:rPr lang="ru-RU" sz="1400" dirty="0" smtClean="0">
                  <a:solidFill>
                    <a:schemeClr val="tx2"/>
                  </a:solidFill>
                  <a:latin typeface="Arial Black"/>
                </a:rPr>
                <a:t> волонтера</a:t>
              </a:r>
              <a:endParaRPr lang="ru-RU" sz="1400" dirty="0"/>
            </a:p>
          </p:txBody>
        </p:sp>
        <p:sp>
          <p:nvSpPr>
            <p:cNvPr id="28" name="Полилиния 4294967295"/>
            <p:cNvSpPr/>
            <p:nvPr/>
          </p:nvSpPr>
          <p:spPr bwMode="auto">
            <a:xfrm>
              <a:off x="2494103" y="1369940"/>
              <a:ext cx="299168" cy="2240382"/>
            </a:xfrm>
            <a:custGeom>
              <a:avLst/>
              <a:gdLst/>
              <a:ahLst/>
              <a:cxnLst/>
              <a:rect l="0" t="0" r="0" b="0"/>
              <a:pathLst>
                <a:path w="299168" h="2240382" extrusionOk="0">
                  <a:moveTo>
                    <a:pt x="0" y="0"/>
                  </a:moveTo>
                  <a:lnTo>
                    <a:pt x="0" y="2240382"/>
                  </a:lnTo>
                  <a:lnTo>
                    <a:pt x="299168" y="2240382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9" name="Скругленный прямоугольник 4294967295"/>
            <p:cNvSpPr/>
            <p:nvPr/>
          </p:nvSpPr>
          <p:spPr bwMode="auto">
            <a:xfrm>
              <a:off x="2793272" y="3042398"/>
              <a:ext cx="1817358" cy="113584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schemeClr val="tx2"/>
                  </a:solidFill>
                  <a:latin typeface="Arial Black"/>
                </a:rPr>
                <a:t>6 серебряных волонтеров</a:t>
              </a:r>
              <a:endParaRPr lang="ru-RU" sz="1400" dirty="0"/>
            </a:p>
          </p:txBody>
        </p:sp>
      </p:grpSp>
      <p:grpSp>
        <p:nvGrpSpPr>
          <p:cNvPr id="30" name="Схема 11"/>
          <p:cNvGrpSpPr/>
          <p:nvPr/>
        </p:nvGrpSpPr>
        <p:grpSpPr bwMode="auto">
          <a:xfrm>
            <a:off x="7177361" y="1974272"/>
            <a:ext cx="3091257" cy="3944155"/>
            <a:chOff x="2771445" y="123729"/>
            <a:chExt cx="3091257" cy="3944155"/>
          </a:xfrm>
        </p:grpSpPr>
        <p:sp>
          <p:nvSpPr>
            <p:cNvPr id="36" name="Скругленный прямоугольник 4294967295"/>
            <p:cNvSpPr/>
            <p:nvPr/>
          </p:nvSpPr>
          <p:spPr bwMode="auto">
            <a:xfrm>
              <a:off x="2771445" y="123729"/>
              <a:ext cx="2626140" cy="1135848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0" dirty="0" smtClean="0">
                  <a:solidFill>
                    <a:schemeClr val="tx2"/>
                  </a:solidFill>
                  <a:latin typeface="Arial Black"/>
                </a:rPr>
                <a:t>Ключевые направления работы</a:t>
              </a:r>
              <a:endParaRPr lang="ru-RU" sz="1600" b="0" dirty="0">
                <a:latin typeface="Arial Black"/>
              </a:endParaRPr>
            </a:p>
          </p:txBody>
        </p:sp>
        <p:sp>
          <p:nvSpPr>
            <p:cNvPr id="37" name="Полилиния 4294967295"/>
            <p:cNvSpPr/>
            <p:nvPr/>
          </p:nvSpPr>
          <p:spPr bwMode="auto">
            <a:xfrm>
              <a:off x="2998615" y="1306876"/>
              <a:ext cx="227165" cy="872229"/>
            </a:xfrm>
            <a:custGeom>
              <a:avLst/>
              <a:gdLst/>
              <a:ahLst/>
              <a:cxnLst/>
              <a:rect l="0" t="0" r="0" b="0"/>
              <a:pathLst>
                <a:path w="227165" h="872229" extrusionOk="0">
                  <a:moveTo>
                    <a:pt x="0" y="0"/>
                  </a:moveTo>
                  <a:lnTo>
                    <a:pt x="0" y="872229"/>
                  </a:lnTo>
                  <a:lnTo>
                    <a:pt x="227165" y="872229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38" name="Скругленный прямоугольник 4294967295"/>
            <p:cNvSpPr/>
            <p:nvPr/>
          </p:nvSpPr>
          <p:spPr bwMode="auto">
            <a:xfrm>
              <a:off x="3225780" y="1563883"/>
              <a:ext cx="2636922" cy="1135848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9050" tIns="12700" rIns="1905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schemeClr val="tx2"/>
                  </a:solidFill>
                  <a:latin typeface="Arial Black"/>
                </a:rPr>
                <a:t>Помощь пожилым в преодолении одиночества</a:t>
              </a:r>
              <a:endParaRPr lang="ru-RU" sz="1400" dirty="0"/>
            </a:p>
          </p:txBody>
        </p:sp>
        <p:sp>
          <p:nvSpPr>
            <p:cNvPr id="39" name="Полилиния 4294967295"/>
            <p:cNvSpPr/>
            <p:nvPr/>
          </p:nvSpPr>
          <p:spPr bwMode="auto">
            <a:xfrm>
              <a:off x="2998615" y="1259578"/>
              <a:ext cx="299168" cy="2240382"/>
            </a:xfrm>
            <a:custGeom>
              <a:avLst/>
              <a:gdLst/>
              <a:ahLst/>
              <a:cxnLst/>
              <a:rect l="0" t="0" r="0" b="0"/>
              <a:pathLst>
                <a:path w="299168" h="2240382" extrusionOk="0">
                  <a:moveTo>
                    <a:pt x="0" y="0"/>
                  </a:moveTo>
                  <a:lnTo>
                    <a:pt x="0" y="2240382"/>
                  </a:lnTo>
                  <a:lnTo>
                    <a:pt x="299168" y="2240382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40" name="Скругленный прямоугольник 4294967295"/>
            <p:cNvSpPr/>
            <p:nvPr/>
          </p:nvSpPr>
          <p:spPr bwMode="auto">
            <a:xfrm>
              <a:off x="3297783" y="2932036"/>
              <a:ext cx="2564919" cy="1135848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0" dirty="0" smtClean="0">
                  <a:solidFill>
                    <a:schemeClr val="tx2"/>
                  </a:solidFill>
                  <a:latin typeface="Arial Black"/>
                </a:rPr>
                <a:t>Вовлечение подростков из </a:t>
              </a:r>
            </a:p>
            <a:p>
              <a:pPr lvl="0" algn="ctr" defTabSz="4889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0" dirty="0" smtClean="0">
                  <a:solidFill>
                    <a:schemeClr val="tx2"/>
                  </a:solidFill>
                  <a:latin typeface="Arial Black"/>
                </a:rPr>
                <a:t>«трудных» семей 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350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4596" y="353116"/>
            <a:ext cx="11981793" cy="1294430"/>
            <a:chOff x="2" y="504037"/>
            <a:chExt cx="2220380" cy="1210381"/>
          </a:xfrm>
          <a:blipFill>
            <a:blip r:embed="rId3"/>
            <a:tile tx="0" ty="0" sx="100000" sy="100000" flip="none" algn="tl"/>
          </a:blip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" y="504037"/>
              <a:ext cx="2220380" cy="1210381"/>
            </a:xfrm>
            <a:prstGeom prst="roundRect">
              <a:avLst/>
            </a:prstGeom>
            <a:grpFill/>
            <a:ln w="571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0284" y="563123"/>
              <a:ext cx="2102208" cy="1092208"/>
            </a:xfrm>
            <a:prstGeom prst="rect">
              <a:avLst/>
            </a:prstGeom>
            <a:grp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dirty="0" smtClean="0">
                  <a:solidFill>
                    <a:schemeClr val="tx2"/>
                  </a:solidFill>
                  <a:latin typeface="Arial Black" pitchFamily="34" charset="0"/>
                  <a:ea typeface="Arial" charset="0"/>
                  <a:cs typeface="Arial" charset="0"/>
                </a:rPr>
                <a:t>Механизм работы с волонтерами      </a:t>
              </a:r>
            </a:p>
          </p:txBody>
        </p:sp>
      </p:grpSp>
      <p:graphicFrame>
        <p:nvGraphicFramePr>
          <p:cNvPr id="12" name="Схема 11"/>
          <p:cNvGraphicFramePr/>
          <p:nvPr/>
        </p:nvGraphicFramePr>
        <p:xfrm>
          <a:off x="985653" y="1995055"/>
          <a:ext cx="8628247" cy="415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9" descr="C:\Users\79220\Desktop\памятки по РП\1736DCA4E2CE20BBBF2312F68CE3BC7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35841" y="1995055"/>
            <a:ext cx="2266269" cy="2573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83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94596" y="289927"/>
            <a:ext cx="11967145" cy="1294430"/>
            <a:chOff x="2" y="504037"/>
            <a:chExt cx="2220380" cy="1210381"/>
          </a:xfrm>
          <a:blipFill>
            <a:blip r:embed="rId2"/>
            <a:tile tx="0" ty="0" sx="100000" sy="100000" flip="none" algn="tl"/>
          </a:blip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" y="504037"/>
              <a:ext cx="2220380" cy="1210381"/>
            </a:xfrm>
            <a:prstGeom prst="roundRect">
              <a:avLst/>
            </a:prstGeom>
            <a:grpFill/>
            <a:ln w="571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77224" y="563123"/>
              <a:ext cx="2102208" cy="1092208"/>
            </a:xfrm>
            <a:prstGeom prst="rect">
              <a:avLst/>
            </a:prstGeom>
            <a:grp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dirty="0" smtClean="0">
                  <a:solidFill>
                    <a:schemeClr val="tx2"/>
                  </a:solidFill>
                  <a:latin typeface="Arial Black" pitchFamily="34" charset="0"/>
                  <a:ea typeface="Arial" charset="0"/>
                  <a:cs typeface="Arial" charset="0"/>
                </a:rPr>
                <a:t>Ключевые мероприятия</a:t>
              </a:r>
            </a:p>
          </p:txBody>
        </p:sp>
      </p:grpSp>
      <p:graphicFrame>
        <p:nvGraphicFramePr>
          <p:cNvPr id="43" name="Схема 42"/>
          <p:cNvGraphicFramePr/>
          <p:nvPr/>
        </p:nvGraphicFramePr>
        <p:xfrm>
          <a:off x="626448" y="2142629"/>
          <a:ext cx="5583996" cy="392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5" descr="C:\Users\79220\Desktop\памятки по РП\ea8c1066335943e012a4dcff0dbe821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6335" y="2069008"/>
            <a:ext cx="1612776" cy="1280780"/>
          </a:xfrm>
          <a:prstGeom prst="rect">
            <a:avLst/>
          </a:prstGeom>
          <a:noFill/>
        </p:spPr>
      </p:pic>
      <p:pic>
        <p:nvPicPr>
          <p:cNvPr id="23" name="Picture 6" descr="C:\Users\79220\Desktop\памятки по РП\1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4574" y="3717667"/>
            <a:ext cx="1586038" cy="825099"/>
          </a:xfrm>
          <a:prstGeom prst="rect">
            <a:avLst/>
          </a:prstGeom>
          <a:noFill/>
        </p:spPr>
      </p:pic>
      <p:pic>
        <p:nvPicPr>
          <p:cNvPr id="27" name="Picture 9" descr="C:\Users\79220\Desktop\памятки по РП\1736DCA4E2CE20BBBF2312F68CE3BC7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7648" y="4770534"/>
            <a:ext cx="1145986" cy="1301329"/>
          </a:xfrm>
          <a:prstGeom prst="rect">
            <a:avLst/>
          </a:prstGeom>
          <a:noFill/>
        </p:spPr>
      </p:pic>
      <p:pic>
        <p:nvPicPr>
          <p:cNvPr id="1037" name="Picture 13" descr="D:\1) Материалы для монтажа\pngtree-caring-for-the-elderly-respecting-the-old-and-loving-the-old-png-image_3808145.jpg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75273" y="1939898"/>
            <a:ext cx="1341651" cy="1341651"/>
          </a:xfrm>
          <a:prstGeom prst="rect">
            <a:avLst/>
          </a:prstGeom>
          <a:noFill/>
        </p:spPr>
      </p:pic>
      <p:pic>
        <p:nvPicPr>
          <p:cNvPr id="1039" name="Picture 15" descr="D:\1) Материалы для монтажа\zxgc2KxQI9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58570" y="3505121"/>
            <a:ext cx="691763" cy="1037645"/>
          </a:xfrm>
          <a:prstGeom prst="rect">
            <a:avLst/>
          </a:prstGeom>
          <a:noFill/>
        </p:spPr>
      </p:pic>
      <p:pic>
        <p:nvPicPr>
          <p:cNvPr id="1041" name="Picture 17" descr="D:\1) Материалы для монтажа\caring-for-seniors-vector-6620086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06959" y="4718320"/>
            <a:ext cx="998990" cy="1326246"/>
          </a:xfrm>
          <a:prstGeom prst="rect">
            <a:avLst/>
          </a:prstGeom>
          <a:noFill/>
        </p:spPr>
      </p:pic>
      <p:graphicFrame>
        <p:nvGraphicFramePr>
          <p:cNvPr id="38" name="Схема 37"/>
          <p:cNvGraphicFramePr/>
          <p:nvPr/>
        </p:nvGraphicFramePr>
        <p:xfrm>
          <a:off x="6258570" y="2115332"/>
          <a:ext cx="6163231" cy="392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="" xmlns:p14="http://schemas.microsoft.com/office/powerpoint/2010/main" val="18904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613900" y="4945063"/>
            <a:ext cx="2095500" cy="1625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1533" y="2476343"/>
            <a:ext cx="694727" cy="8967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1463504" y="1420937"/>
            <a:ext cx="4331238" cy="641779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16" descr="C:\Users\SherbininaLi\Desktop\СМАРТЕКА\WtMXuOJi_uvwIdiROTtpzJAX6xPjgHeZjpGLLhwMUc_oe9sM1l7Z-s0SsuAkU1zjrZsjasDuLieaD5jotCaKHliR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208667" y="3271628"/>
            <a:ext cx="751938" cy="1045194"/>
          </a:xfrm>
          <a:prstGeom prst="rect">
            <a:avLst/>
          </a:prstGeom>
          <a:noFill/>
        </p:spPr>
      </p:pic>
      <p:pic>
        <p:nvPicPr>
          <p:cNvPr id="18" name="Picture 3" descr="C:\Users\SherbininaLi\Desktop\СМАРТЕКА\Newspaper-Free-Download-PNG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7525981" y="3477464"/>
            <a:ext cx="1006703" cy="579072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082582" y="2077682"/>
            <a:ext cx="763113" cy="711772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94596" y="148033"/>
            <a:ext cx="11967145" cy="1048127"/>
            <a:chOff x="2" y="504037"/>
            <a:chExt cx="2220380" cy="1210381"/>
          </a:xfrm>
          <a:blipFill>
            <a:blip r:embed="rId7"/>
            <a:tile tx="0" ty="0" sx="100000" sy="100000" flip="none" algn="tl"/>
          </a:blip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" y="504037"/>
              <a:ext cx="2220380" cy="1210381"/>
            </a:xfrm>
            <a:prstGeom prst="roundRect">
              <a:avLst/>
            </a:prstGeom>
            <a:grpFill/>
            <a:ln w="571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77224" y="563123"/>
              <a:ext cx="2102208" cy="1092208"/>
            </a:xfrm>
            <a:prstGeom prst="rect">
              <a:avLst/>
            </a:prstGeom>
            <a:grp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dirty="0" smtClean="0">
                  <a:solidFill>
                    <a:schemeClr val="tx2"/>
                  </a:solidFill>
                  <a:latin typeface="Arial Black" pitchFamily="34" charset="0"/>
                  <a:ea typeface="Arial" charset="0"/>
                  <a:cs typeface="Arial" charset="0"/>
                </a:rPr>
                <a:t>Наши партнёры</a:t>
              </a:r>
              <a:endParaRPr lang="ru-RU" sz="4000" b="1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69210" y="1243458"/>
            <a:ext cx="784645" cy="1065157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 bwMode="auto">
          <a:xfrm>
            <a:off x="1356260" y="1499956"/>
            <a:ext cx="4364043" cy="76719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60038" tIns="0" rIns="160038" bIns="0" numCol="1" spcCol="1268" anchor="ctr" anchorCtr="0"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Департамент социальной защиты населения 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Ямало-Ненецкого автономного округа</a:t>
            </a:r>
            <a:endParaRPr lang="ru-RU" sz="14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" name="Picture 15" descr="C:\Users\SherbininaLi\Desktop\СМАРТЕКА\Kx_6cCVT.pn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1516668" y="4476655"/>
            <a:ext cx="887873" cy="887873"/>
          </a:xfrm>
          <a:prstGeom prst="rect">
            <a:avLst/>
          </a:prstGeom>
          <a:noFill/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960605" y="5364528"/>
            <a:ext cx="1054213" cy="1069672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 bwMode="auto">
          <a:xfrm>
            <a:off x="1764759" y="2360323"/>
            <a:ext cx="4331238" cy="641779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Скругленный прямоугольник 54"/>
          <p:cNvSpPr/>
          <p:nvPr/>
        </p:nvSpPr>
        <p:spPr bwMode="auto">
          <a:xfrm>
            <a:off x="1678793" y="2476343"/>
            <a:ext cx="4349867" cy="61288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60038" tIns="0" rIns="160038" bIns="0" numCol="1" spcCol="1268" anchor="ctr" anchorCtr="0"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Администрация города Лабытнанги</a:t>
            </a:r>
            <a:endParaRPr lang="ru-RU" sz="14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2404541" y="3271628"/>
            <a:ext cx="4484870" cy="641779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Скругленный прямоугольник 56"/>
          <p:cNvSpPr/>
          <p:nvPr/>
        </p:nvSpPr>
        <p:spPr bwMode="auto">
          <a:xfrm>
            <a:off x="2332323" y="3373094"/>
            <a:ext cx="4501749" cy="81659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60038" tIns="0" rIns="160038" bIns="0" numCol="1" spcCol="1268" anchor="ctr" anchorCtr="0">
            <a:noAutofit/>
          </a:bodyPr>
          <a:lstStyle/>
          <a:p>
            <a:pPr lvl="0" algn="l" defTabSz="7556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Региональная общественная организация по социальной защите и социальному обслуживанию населения «Маяк»</a:t>
            </a:r>
            <a:endParaRPr lang="ru-RU" sz="1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2844689" y="4303284"/>
            <a:ext cx="4481135" cy="641779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Скругленный прямоугольник 58"/>
          <p:cNvSpPr/>
          <p:nvPr/>
        </p:nvSpPr>
        <p:spPr bwMode="auto">
          <a:xfrm>
            <a:off x="2770833" y="4392166"/>
            <a:ext cx="4501749" cy="9144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60038" tIns="0" rIns="160038" bIns="0" numCol="1" spcCol="1268" anchor="ctr" anchorCtr="0"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Государственное бюджетное учреждение здравоохранения Ямало-Ненецкого автономного округа «</a:t>
            </a:r>
            <a:r>
              <a:rPr lang="ru-RU" sz="1400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Лабытнангская</a:t>
            </a:r>
            <a:r>
              <a:rPr lang="ru-RU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городская больница»</a:t>
            </a:r>
            <a:endParaRPr lang="ru-RU" sz="14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3460305" y="5407060"/>
            <a:ext cx="4671666" cy="641779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Скругленный прямоугольник 60"/>
          <p:cNvSpPr/>
          <p:nvPr/>
        </p:nvSpPr>
        <p:spPr bwMode="auto">
          <a:xfrm>
            <a:off x="3300809" y="5482988"/>
            <a:ext cx="4756730" cy="95121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60038" tIns="0" rIns="160038" bIns="0" numCol="1" spcCol="1268" anchor="ctr" anchorCtr="0"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Муниципальное учреждение 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«Управление физической культуры, спорта, молодежной политики и туризма Администрации города Лабытнанги»</a:t>
            </a:r>
            <a:endParaRPr lang="ru-RU" sz="1400" b="1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8159298" y="2125291"/>
            <a:ext cx="3475123" cy="564929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7" name="Группа 13"/>
          <p:cNvGrpSpPr/>
          <p:nvPr/>
        </p:nvGrpSpPr>
        <p:grpSpPr bwMode="auto">
          <a:xfrm>
            <a:off x="8060859" y="2179279"/>
            <a:ext cx="3517833" cy="587181"/>
            <a:chOff x="437880" y="2945496"/>
            <a:chExt cx="6664344" cy="619920"/>
          </a:xfrm>
        </p:grpSpPr>
        <p:sp>
          <p:nvSpPr>
            <p:cNvPr id="68" name="Скругленный прямоугольник 67"/>
            <p:cNvSpPr/>
            <p:nvPr/>
          </p:nvSpPr>
          <p:spPr bwMode="auto">
            <a:xfrm>
              <a:off x="437880" y="2945496"/>
              <a:ext cx="6664344" cy="61992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Скругленный прямоугольник 4"/>
            <p:cNvSpPr/>
            <p:nvPr/>
          </p:nvSpPr>
          <p:spPr bwMode="auto">
            <a:xfrm>
              <a:off x="468142" y="2975758"/>
              <a:ext cx="6603820" cy="55939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31712" tIns="0" rIns="231712" bIns="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Муниципальное бюджетное учреждение «</a:t>
              </a:r>
              <a:r>
                <a:rPr lang="ru-RU" sz="1400" b="1" dirty="0" err="1">
                  <a:solidFill>
                    <a:schemeClr val="tx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Лабытнанги-ТВ</a:t>
              </a:r>
              <a:r>
                <a:rPr lang="ru-RU" sz="1400" b="1" dirty="0">
                  <a:solidFill>
                    <a:schemeClr val="tx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»</a:t>
              </a:r>
              <a:endParaRPr lang="ru-RU" sz="1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 bwMode="auto">
          <a:xfrm>
            <a:off x="8999015" y="3332161"/>
            <a:ext cx="2867239" cy="564929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1" name="Группа 13"/>
          <p:cNvGrpSpPr/>
          <p:nvPr/>
        </p:nvGrpSpPr>
        <p:grpSpPr bwMode="auto">
          <a:xfrm>
            <a:off x="8850159" y="3401511"/>
            <a:ext cx="2963267" cy="718505"/>
            <a:chOff x="437880" y="2945496"/>
            <a:chExt cx="6664344" cy="619920"/>
          </a:xfrm>
        </p:grpSpPr>
        <p:sp>
          <p:nvSpPr>
            <p:cNvPr id="72" name="Скругленный прямоугольник 71"/>
            <p:cNvSpPr/>
            <p:nvPr/>
          </p:nvSpPr>
          <p:spPr bwMode="auto">
            <a:xfrm>
              <a:off x="437880" y="2945496"/>
              <a:ext cx="6664344" cy="61992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Скругленный прямоугольник 4"/>
            <p:cNvSpPr/>
            <p:nvPr/>
          </p:nvSpPr>
          <p:spPr bwMode="auto">
            <a:xfrm>
              <a:off x="468142" y="2975758"/>
              <a:ext cx="6603820" cy="55939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31712" tIns="0" rIns="231712" bIns="0" numCol="1" spcCol="1270" anchor="ctr" anchorCtr="0">
              <a:noAutofit/>
            </a:bodyPr>
            <a:lstStyle/>
            <a:p>
              <a:pPr>
                <a:defRPr/>
              </a:pPr>
              <a:r>
                <a:rPr lang="ru-RU" sz="1400" b="1" dirty="0" err="1" smtClean="0">
                  <a:solidFill>
                    <a:schemeClr val="tx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Лабытнангская</a:t>
              </a:r>
              <a:r>
                <a:rPr lang="ru-RU" sz="1400" b="1" dirty="0" smtClean="0">
                  <a:solidFill>
                    <a:schemeClr val="tx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городская газета «Вестник Заполярья»</a:t>
              </a:r>
              <a:endParaRPr lang="ru-RU" sz="1400" b="1" dirty="0">
                <a:solidFill>
                  <a:schemeClr val="tx2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24856" y="933396"/>
            <a:ext cx="11746436" cy="4587765"/>
            <a:chOff x="2" y="504037"/>
            <a:chExt cx="2220380" cy="1210381"/>
          </a:xfrm>
          <a:blipFill>
            <a:blip r:embed="rId2"/>
            <a:tile tx="0" ty="0" sx="100000" sy="100000" flip="none" algn="tl"/>
          </a:blip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" y="504037"/>
              <a:ext cx="2220380" cy="1210381"/>
            </a:xfrm>
            <a:prstGeom prst="roundRect">
              <a:avLst/>
            </a:prstGeom>
            <a:grpFill/>
            <a:ln w="571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77224" y="563123"/>
              <a:ext cx="2058720" cy="1092208"/>
            </a:xfrm>
            <a:prstGeom prst="rect">
              <a:avLst/>
            </a:prstGeom>
            <a:grp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b="1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24856" y="1005918"/>
            <a:ext cx="122655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dirty="0" smtClean="0">
              <a:solidFill>
                <a:schemeClr val="tx2"/>
              </a:solidFill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НАШИ КОНТАКТНЫЕ ДАННЫЕ:</a:t>
            </a:r>
          </a:p>
          <a:p>
            <a:pPr algn="ctr">
              <a:defRPr/>
            </a:pPr>
            <a:endParaRPr lang="ru-RU" sz="3200" dirty="0" smtClean="0">
              <a:solidFill>
                <a:schemeClr val="tx2"/>
              </a:solidFill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           </a:t>
            </a: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г</a:t>
            </a: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ru-RU" sz="3200" dirty="0" err="1" smtClean="0">
                <a:solidFill>
                  <a:schemeClr val="tx2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Лабытнанги</a:t>
            </a: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, улица Школьная 32 А</a:t>
            </a:r>
          </a:p>
          <a:p>
            <a:pPr>
              <a:defRPr/>
            </a:pPr>
            <a:endParaRPr lang="ru-RU" sz="3200" dirty="0" smtClean="0">
              <a:solidFill>
                <a:schemeClr val="tx2"/>
              </a:solidFill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           </a:t>
            </a: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+7 (34992) 2-35-77</a:t>
            </a:r>
          </a:p>
          <a:p>
            <a:pPr>
              <a:defRPr/>
            </a:pPr>
            <a:endParaRPr lang="ru-RU" sz="3200" dirty="0" smtClean="0">
              <a:solidFill>
                <a:schemeClr val="tx2"/>
              </a:solidFill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            kcson-lbt@yanao.ru</a:t>
            </a:r>
            <a:endParaRPr lang="ru-RU" sz="3200" dirty="0">
              <a:solidFill>
                <a:schemeClr val="tx2"/>
              </a:solidFill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253</Words>
  <Application>Microsoft Office PowerPoint</Application>
  <PresentationFormat>Произвольный</PresentationFormat>
  <Paragraphs>69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Людмила Людмила</cp:lastModifiedBy>
  <cp:revision>117</cp:revision>
  <cp:lastPrinted>2019-08-19T07:39:53Z</cp:lastPrinted>
  <dcterms:created xsi:type="dcterms:W3CDTF">2019-08-18T15:07:00Z</dcterms:created>
  <dcterms:modified xsi:type="dcterms:W3CDTF">2023-03-01T08:05:31Z</dcterms:modified>
</cp:coreProperties>
</file>